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3716000" cy="8229600"/>
  <p:notesSz cx="137160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B9B"/>
    <a:srgbClr val="FFFFFF"/>
    <a:srgbClr val="292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8700" y="2551176"/>
            <a:ext cx="1165860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7400" y="4608576"/>
            <a:ext cx="960120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800" y="1892808"/>
            <a:ext cx="59664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63740" y="1892808"/>
            <a:ext cx="59664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354" y="1465790"/>
            <a:ext cx="12615291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800" y="1892808"/>
            <a:ext cx="1234440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63440" y="7653528"/>
            <a:ext cx="4389120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7653528"/>
            <a:ext cx="3154680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5520" y="7653528"/>
            <a:ext cx="3154680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" y="0"/>
            <a:ext cx="137033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0" y="0"/>
            <a:ext cx="13703300" cy="8229600"/>
          </a:xfrm>
          <a:custGeom>
            <a:avLst/>
            <a:gdLst/>
            <a:ahLst/>
            <a:cxnLst/>
            <a:rect l="l" t="t" r="r" b="b"/>
            <a:pathLst>
              <a:path w="13703300" h="8229600">
                <a:moveTo>
                  <a:pt x="0" y="8229600"/>
                </a:moveTo>
                <a:lnTo>
                  <a:pt x="13703300" y="8229600"/>
                </a:lnTo>
                <a:lnTo>
                  <a:pt x="13703300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2418" y="3448721"/>
            <a:ext cx="61696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10" dirty="0">
                <a:solidFill>
                  <a:srgbClr val="FFFFFF"/>
                </a:solidFill>
                <a:latin typeface="Segoe UI"/>
                <a:cs typeface="Segoe UI"/>
              </a:rPr>
              <a:t>COMMISSIONS</a:t>
            </a:r>
            <a:r>
              <a:rPr sz="3400" b="1" spc="-10" dirty="0">
                <a:solidFill>
                  <a:srgbClr val="D0B28E"/>
                </a:solidFill>
                <a:latin typeface="Segoe UI"/>
                <a:cs typeface="Segoe UI"/>
              </a:rPr>
              <a:t>+</a:t>
            </a:r>
            <a:r>
              <a:rPr sz="3400" b="1" spc="-10" dirty="0">
                <a:solidFill>
                  <a:srgbClr val="FFFFFF"/>
                </a:solidFill>
                <a:latin typeface="Segoe UI"/>
                <a:cs typeface="Segoe UI"/>
              </a:rPr>
              <a:t>PERSISTENCY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6620509" cy="0"/>
          </a:xfrm>
          <a:custGeom>
            <a:avLst/>
            <a:gdLst/>
            <a:ahLst/>
            <a:cxnLst/>
            <a:rect l="l" t="t" r="r" b="b"/>
            <a:pathLst>
              <a:path w="6620509">
                <a:moveTo>
                  <a:pt x="0" y="0"/>
                </a:moveTo>
                <a:lnTo>
                  <a:pt x="662025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73140" y="4185417"/>
            <a:ext cx="4661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The </a:t>
            </a:r>
            <a:r>
              <a:rPr sz="1500" spc="-5" dirty="0">
                <a:solidFill>
                  <a:srgbClr val="FFFFFF"/>
                </a:solidFill>
                <a:latin typeface="Segoe UI"/>
                <a:cs typeface="Segoe UI"/>
              </a:rPr>
              <a:t>main </a:t>
            </a: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factors that </a:t>
            </a:r>
            <a:r>
              <a:rPr sz="1500" spc="-5" dirty="0">
                <a:solidFill>
                  <a:srgbClr val="FFFFFF"/>
                </a:solidFill>
                <a:latin typeface="Segoe UI"/>
                <a:cs typeface="Segoe UI"/>
              </a:rPr>
              <a:t>fluctuate </a:t>
            </a: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your Medicare</a:t>
            </a:r>
            <a:r>
              <a:rPr sz="15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revenues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3111" y="7400649"/>
            <a:ext cx="6477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D1D3D4"/>
                </a:solidFill>
                <a:latin typeface="Segoe UI"/>
                <a:cs typeface="Segoe UI"/>
              </a:rPr>
              <a:t>Copyright </a:t>
            </a:r>
            <a:r>
              <a:rPr sz="1100" dirty="0">
                <a:solidFill>
                  <a:srgbClr val="D1D3D4"/>
                </a:solidFill>
                <a:latin typeface="Segoe UI"/>
                <a:cs typeface="Segoe UI"/>
              </a:rPr>
              <a:t>© </a:t>
            </a:r>
            <a:r>
              <a:rPr sz="1100" spc="-5" dirty="0">
                <a:solidFill>
                  <a:srgbClr val="D1D3D4"/>
                </a:solidFill>
                <a:latin typeface="Segoe UI"/>
                <a:cs typeface="Segoe UI"/>
              </a:rPr>
              <a:t>20</a:t>
            </a:r>
            <a:r>
              <a:rPr lang="en-US" sz="1100" spc="-5" dirty="0">
                <a:solidFill>
                  <a:srgbClr val="D1D3D4"/>
                </a:solidFill>
                <a:latin typeface="Segoe UI"/>
                <a:cs typeface="Segoe UI"/>
              </a:rPr>
              <a:t>20</a:t>
            </a:r>
            <a:r>
              <a:rPr sz="1100" spc="-5" dirty="0">
                <a:solidFill>
                  <a:srgbClr val="D1D3D4"/>
                </a:solidFill>
                <a:latin typeface="Segoe UI"/>
                <a:cs typeface="Segoe UI"/>
              </a:rPr>
              <a:t> Affordable </a:t>
            </a:r>
            <a:r>
              <a:rPr sz="1100" dirty="0">
                <a:solidFill>
                  <a:srgbClr val="D1D3D4"/>
                </a:solidFill>
                <a:latin typeface="Segoe UI"/>
                <a:cs typeface="Segoe UI"/>
              </a:rPr>
              <a:t>Medicare </a:t>
            </a:r>
            <a:r>
              <a:rPr sz="1100" spc="-5" dirty="0">
                <a:solidFill>
                  <a:srgbClr val="D1D3D4"/>
                </a:solidFill>
                <a:latin typeface="Segoe UI"/>
                <a:cs typeface="Segoe UI"/>
              </a:rPr>
              <a:t>Solutions, </a:t>
            </a:r>
            <a:r>
              <a:rPr sz="1100" spc="-15" dirty="0">
                <a:solidFill>
                  <a:srgbClr val="D1D3D4"/>
                </a:solidFill>
                <a:latin typeface="Segoe UI"/>
                <a:cs typeface="Segoe UI"/>
              </a:rPr>
              <a:t>LLC </a:t>
            </a:r>
            <a:r>
              <a:rPr sz="1100" dirty="0">
                <a:solidFill>
                  <a:srgbClr val="D1D3D4"/>
                </a:solidFill>
                <a:latin typeface="Segoe UI"/>
                <a:cs typeface="Segoe UI"/>
              </a:rPr>
              <a:t>All </a:t>
            </a:r>
            <a:r>
              <a:rPr sz="1100" spc="-5" dirty="0">
                <a:solidFill>
                  <a:srgbClr val="D1D3D4"/>
                </a:solidFill>
                <a:latin typeface="Segoe UI"/>
                <a:cs typeface="Segoe UI"/>
              </a:rPr>
              <a:t>Rights Reserved. Permission </a:t>
            </a:r>
            <a:r>
              <a:rPr sz="1100" dirty="0">
                <a:solidFill>
                  <a:srgbClr val="D1D3D4"/>
                </a:solidFill>
                <a:latin typeface="Segoe UI"/>
                <a:cs typeface="Segoe UI"/>
              </a:rPr>
              <a:t>required to</a:t>
            </a:r>
            <a:r>
              <a:rPr sz="1100" spc="5" dirty="0">
                <a:solidFill>
                  <a:srgbClr val="D1D3D4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D1D3D4"/>
                </a:solidFill>
                <a:latin typeface="Segoe UI"/>
                <a:cs typeface="Segoe UI"/>
              </a:rPr>
              <a:t>reprint.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6679" y="7260335"/>
            <a:ext cx="453135" cy="43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5998" cy="3767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800" y="4076101"/>
            <a:ext cx="6195060" cy="963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90"/>
              </a:lnSpc>
              <a:spcBef>
                <a:spcPts val="100"/>
              </a:spcBef>
            </a:pPr>
            <a:r>
              <a:rPr sz="3400" b="1" spc="-5" dirty="0">
                <a:solidFill>
                  <a:srgbClr val="292829"/>
                </a:solidFill>
                <a:latin typeface="Segoe UI"/>
                <a:cs typeface="Segoe UI"/>
              </a:rPr>
              <a:t>HOW DO </a:t>
            </a:r>
            <a:r>
              <a:rPr sz="3400" b="1" dirty="0">
                <a:solidFill>
                  <a:srgbClr val="292829"/>
                </a:solidFill>
                <a:latin typeface="Segoe UI"/>
                <a:cs typeface="Segoe UI"/>
              </a:rPr>
              <a:t>I </a:t>
            </a:r>
            <a:r>
              <a:rPr sz="3400" b="1" spc="-35" dirty="0">
                <a:solidFill>
                  <a:srgbClr val="292829"/>
                </a:solidFill>
                <a:latin typeface="Segoe UI"/>
                <a:cs typeface="Segoe UI"/>
              </a:rPr>
              <a:t>STOP</a:t>
            </a:r>
            <a:r>
              <a:rPr sz="3400" b="1" spc="-114" dirty="0">
                <a:solidFill>
                  <a:srgbClr val="292829"/>
                </a:solidFill>
                <a:latin typeface="Segoe UI"/>
                <a:cs typeface="Segoe UI"/>
              </a:rPr>
              <a:t> </a:t>
            </a:r>
            <a:r>
              <a:rPr sz="3400" b="1" spc="-5" dirty="0">
                <a:solidFill>
                  <a:srgbClr val="292829"/>
                </a:solidFill>
                <a:latin typeface="Segoe UI"/>
                <a:cs typeface="Segoe UI"/>
              </a:rPr>
              <a:t>PERSISTENCY</a:t>
            </a:r>
            <a:endParaRPr sz="3400">
              <a:latin typeface="Segoe UI"/>
              <a:cs typeface="Segoe UI"/>
            </a:endParaRPr>
          </a:p>
          <a:p>
            <a:pPr marL="12700">
              <a:lnSpc>
                <a:spcPts val="3690"/>
              </a:lnSpc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+ </a:t>
            </a:r>
            <a:r>
              <a:rPr sz="3400" b="1" spc="-10" dirty="0">
                <a:solidFill>
                  <a:srgbClr val="D0B28E"/>
                </a:solidFill>
                <a:latin typeface="Segoe UI"/>
                <a:cs typeface="Segoe UI"/>
              </a:rPr>
              <a:t>COMMISSION</a:t>
            </a:r>
            <a:r>
              <a:rPr sz="3400" b="1" spc="-1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3400" b="1" spc="-25" dirty="0">
                <a:solidFill>
                  <a:srgbClr val="D0B28E"/>
                </a:solidFill>
                <a:latin typeface="Segoe UI"/>
                <a:cs typeface="Segoe UI"/>
              </a:rPr>
              <a:t>LOSS?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6729" y="5474464"/>
            <a:ext cx="2103120" cy="2103120"/>
          </a:xfrm>
          <a:custGeom>
            <a:avLst/>
            <a:gdLst/>
            <a:ahLst/>
            <a:cxnLst/>
            <a:rect l="l" t="t" r="r" b="b"/>
            <a:pathLst>
              <a:path w="2103120" h="2103120">
                <a:moveTo>
                  <a:pt x="1051560" y="2103120"/>
                </a:moveTo>
                <a:lnTo>
                  <a:pt x="1099694" y="2102037"/>
                </a:lnTo>
                <a:lnTo>
                  <a:pt x="1147273" y="2098822"/>
                </a:lnTo>
                <a:lnTo>
                  <a:pt x="1194249" y="2093520"/>
                </a:lnTo>
                <a:lnTo>
                  <a:pt x="1240578" y="2086177"/>
                </a:lnTo>
                <a:lnTo>
                  <a:pt x="1286212" y="2076841"/>
                </a:lnTo>
                <a:lnTo>
                  <a:pt x="1331105" y="2065557"/>
                </a:lnTo>
                <a:lnTo>
                  <a:pt x="1375210" y="2052371"/>
                </a:lnTo>
                <a:lnTo>
                  <a:pt x="1418482" y="2037331"/>
                </a:lnTo>
                <a:lnTo>
                  <a:pt x="1460873" y="2020482"/>
                </a:lnTo>
                <a:lnTo>
                  <a:pt x="1502338" y="2001872"/>
                </a:lnTo>
                <a:lnTo>
                  <a:pt x="1542829" y="1981546"/>
                </a:lnTo>
                <a:lnTo>
                  <a:pt x="1582301" y="1959550"/>
                </a:lnTo>
                <a:lnTo>
                  <a:pt x="1620707" y="1935932"/>
                </a:lnTo>
                <a:lnTo>
                  <a:pt x="1658001" y="1910738"/>
                </a:lnTo>
                <a:lnTo>
                  <a:pt x="1694136" y="1884013"/>
                </a:lnTo>
                <a:lnTo>
                  <a:pt x="1729065" y="1855805"/>
                </a:lnTo>
                <a:lnTo>
                  <a:pt x="1762744" y="1826160"/>
                </a:lnTo>
                <a:lnTo>
                  <a:pt x="1795124" y="1795124"/>
                </a:lnTo>
                <a:lnTo>
                  <a:pt x="1826160" y="1762744"/>
                </a:lnTo>
                <a:lnTo>
                  <a:pt x="1855805" y="1729065"/>
                </a:lnTo>
                <a:lnTo>
                  <a:pt x="1884013" y="1694136"/>
                </a:lnTo>
                <a:lnTo>
                  <a:pt x="1910738" y="1658001"/>
                </a:lnTo>
                <a:lnTo>
                  <a:pt x="1935932" y="1620707"/>
                </a:lnTo>
                <a:lnTo>
                  <a:pt x="1959550" y="1582301"/>
                </a:lnTo>
                <a:lnTo>
                  <a:pt x="1981546" y="1542829"/>
                </a:lnTo>
                <a:lnTo>
                  <a:pt x="2001872" y="1502338"/>
                </a:lnTo>
                <a:lnTo>
                  <a:pt x="2020482" y="1460873"/>
                </a:lnTo>
                <a:lnTo>
                  <a:pt x="2037331" y="1418482"/>
                </a:lnTo>
                <a:lnTo>
                  <a:pt x="2052371" y="1375210"/>
                </a:lnTo>
                <a:lnTo>
                  <a:pt x="2065557" y="1331105"/>
                </a:lnTo>
                <a:lnTo>
                  <a:pt x="2076841" y="1286212"/>
                </a:lnTo>
                <a:lnTo>
                  <a:pt x="2086177" y="1240578"/>
                </a:lnTo>
                <a:lnTo>
                  <a:pt x="2093520" y="1194249"/>
                </a:lnTo>
                <a:lnTo>
                  <a:pt x="2098822" y="1147273"/>
                </a:lnTo>
                <a:lnTo>
                  <a:pt x="2102037" y="1099694"/>
                </a:lnTo>
                <a:lnTo>
                  <a:pt x="2103120" y="1051560"/>
                </a:lnTo>
                <a:lnTo>
                  <a:pt x="2102037" y="1003425"/>
                </a:lnTo>
                <a:lnTo>
                  <a:pt x="2098822" y="955846"/>
                </a:lnTo>
                <a:lnTo>
                  <a:pt x="2093520" y="908870"/>
                </a:lnTo>
                <a:lnTo>
                  <a:pt x="2086177" y="862541"/>
                </a:lnTo>
                <a:lnTo>
                  <a:pt x="2076841" y="816907"/>
                </a:lnTo>
                <a:lnTo>
                  <a:pt x="2065557" y="772014"/>
                </a:lnTo>
                <a:lnTo>
                  <a:pt x="2052371" y="727909"/>
                </a:lnTo>
                <a:lnTo>
                  <a:pt x="2037331" y="684637"/>
                </a:lnTo>
                <a:lnTo>
                  <a:pt x="2020482" y="642246"/>
                </a:lnTo>
                <a:lnTo>
                  <a:pt x="2001872" y="600781"/>
                </a:lnTo>
                <a:lnTo>
                  <a:pt x="1981546" y="560290"/>
                </a:lnTo>
                <a:lnTo>
                  <a:pt x="1959550" y="520818"/>
                </a:lnTo>
                <a:lnTo>
                  <a:pt x="1935932" y="482412"/>
                </a:lnTo>
                <a:lnTo>
                  <a:pt x="1910738" y="445118"/>
                </a:lnTo>
                <a:lnTo>
                  <a:pt x="1884013" y="408983"/>
                </a:lnTo>
                <a:lnTo>
                  <a:pt x="1855805" y="374054"/>
                </a:lnTo>
                <a:lnTo>
                  <a:pt x="1826160" y="340375"/>
                </a:lnTo>
                <a:lnTo>
                  <a:pt x="1795124" y="307995"/>
                </a:lnTo>
                <a:lnTo>
                  <a:pt x="1762744" y="276959"/>
                </a:lnTo>
                <a:lnTo>
                  <a:pt x="1729065" y="247314"/>
                </a:lnTo>
                <a:lnTo>
                  <a:pt x="1694136" y="219106"/>
                </a:lnTo>
                <a:lnTo>
                  <a:pt x="1658001" y="192381"/>
                </a:lnTo>
                <a:lnTo>
                  <a:pt x="1620707" y="167187"/>
                </a:lnTo>
                <a:lnTo>
                  <a:pt x="1582301" y="143569"/>
                </a:lnTo>
                <a:lnTo>
                  <a:pt x="1542829" y="121573"/>
                </a:lnTo>
                <a:lnTo>
                  <a:pt x="1502338" y="101247"/>
                </a:lnTo>
                <a:lnTo>
                  <a:pt x="1460873" y="82637"/>
                </a:lnTo>
                <a:lnTo>
                  <a:pt x="1418482" y="65788"/>
                </a:lnTo>
                <a:lnTo>
                  <a:pt x="1375210" y="50748"/>
                </a:lnTo>
                <a:lnTo>
                  <a:pt x="1331105" y="37562"/>
                </a:lnTo>
                <a:lnTo>
                  <a:pt x="1286212" y="26278"/>
                </a:lnTo>
                <a:lnTo>
                  <a:pt x="1240578" y="16942"/>
                </a:lnTo>
                <a:lnTo>
                  <a:pt x="1194249" y="9599"/>
                </a:lnTo>
                <a:lnTo>
                  <a:pt x="1147273" y="4297"/>
                </a:lnTo>
                <a:lnTo>
                  <a:pt x="1099694" y="1082"/>
                </a:lnTo>
                <a:lnTo>
                  <a:pt x="1051560" y="0"/>
                </a:lnTo>
                <a:lnTo>
                  <a:pt x="1003425" y="1082"/>
                </a:lnTo>
                <a:lnTo>
                  <a:pt x="955846" y="4297"/>
                </a:lnTo>
                <a:lnTo>
                  <a:pt x="908870" y="9599"/>
                </a:lnTo>
                <a:lnTo>
                  <a:pt x="862541" y="16942"/>
                </a:lnTo>
                <a:lnTo>
                  <a:pt x="816907" y="26278"/>
                </a:lnTo>
                <a:lnTo>
                  <a:pt x="772014" y="37562"/>
                </a:lnTo>
                <a:lnTo>
                  <a:pt x="727909" y="50748"/>
                </a:lnTo>
                <a:lnTo>
                  <a:pt x="684637" y="65788"/>
                </a:lnTo>
                <a:lnTo>
                  <a:pt x="642246" y="82637"/>
                </a:lnTo>
                <a:lnTo>
                  <a:pt x="600781" y="101247"/>
                </a:lnTo>
                <a:lnTo>
                  <a:pt x="560290" y="121573"/>
                </a:lnTo>
                <a:lnTo>
                  <a:pt x="520818" y="143569"/>
                </a:lnTo>
                <a:lnTo>
                  <a:pt x="482412" y="167187"/>
                </a:lnTo>
                <a:lnTo>
                  <a:pt x="445118" y="192381"/>
                </a:lnTo>
                <a:lnTo>
                  <a:pt x="408983" y="219106"/>
                </a:lnTo>
                <a:lnTo>
                  <a:pt x="374054" y="247314"/>
                </a:lnTo>
                <a:lnTo>
                  <a:pt x="340375" y="276959"/>
                </a:lnTo>
                <a:lnTo>
                  <a:pt x="307995" y="307995"/>
                </a:lnTo>
                <a:lnTo>
                  <a:pt x="276959" y="340375"/>
                </a:lnTo>
                <a:lnTo>
                  <a:pt x="247314" y="374054"/>
                </a:lnTo>
                <a:lnTo>
                  <a:pt x="219106" y="408983"/>
                </a:lnTo>
                <a:lnTo>
                  <a:pt x="192381" y="445118"/>
                </a:lnTo>
                <a:lnTo>
                  <a:pt x="167187" y="482412"/>
                </a:lnTo>
                <a:lnTo>
                  <a:pt x="143569" y="520818"/>
                </a:lnTo>
                <a:lnTo>
                  <a:pt x="121573" y="560290"/>
                </a:lnTo>
                <a:lnTo>
                  <a:pt x="101247" y="600781"/>
                </a:lnTo>
                <a:lnTo>
                  <a:pt x="82637" y="642246"/>
                </a:lnTo>
                <a:lnTo>
                  <a:pt x="65788" y="684637"/>
                </a:lnTo>
                <a:lnTo>
                  <a:pt x="50748" y="727909"/>
                </a:lnTo>
                <a:lnTo>
                  <a:pt x="37562" y="772014"/>
                </a:lnTo>
                <a:lnTo>
                  <a:pt x="26278" y="816907"/>
                </a:lnTo>
                <a:lnTo>
                  <a:pt x="16942" y="862541"/>
                </a:lnTo>
                <a:lnTo>
                  <a:pt x="9599" y="908870"/>
                </a:lnTo>
                <a:lnTo>
                  <a:pt x="4297" y="955846"/>
                </a:lnTo>
                <a:lnTo>
                  <a:pt x="1082" y="1003425"/>
                </a:lnTo>
                <a:lnTo>
                  <a:pt x="0" y="1051560"/>
                </a:lnTo>
                <a:lnTo>
                  <a:pt x="1082" y="1099694"/>
                </a:lnTo>
                <a:lnTo>
                  <a:pt x="4297" y="1147273"/>
                </a:lnTo>
                <a:lnTo>
                  <a:pt x="9599" y="1194249"/>
                </a:lnTo>
                <a:lnTo>
                  <a:pt x="16942" y="1240578"/>
                </a:lnTo>
                <a:lnTo>
                  <a:pt x="26278" y="1286212"/>
                </a:lnTo>
                <a:lnTo>
                  <a:pt x="37562" y="1331105"/>
                </a:lnTo>
                <a:lnTo>
                  <a:pt x="50748" y="1375210"/>
                </a:lnTo>
                <a:lnTo>
                  <a:pt x="65788" y="1418482"/>
                </a:lnTo>
                <a:lnTo>
                  <a:pt x="82637" y="1460873"/>
                </a:lnTo>
                <a:lnTo>
                  <a:pt x="101247" y="1502338"/>
                </a:lnTo>
                <a:lnTo>
                  <a:pt x="121573" y="1542829"/>
                </a:lnTo>
                <a:lnTo>
                  <a:pt x="143569" y="1582301"/>
                </a:lnTo>
                <a:lnTo>
                  <a:pt x="167187" y="1620707"/>
                </a:lnTo>
                <a:lnTo>
                  <a:pt x="192381" y="1658001"/>
                </a:lnTo>
                <a:lnTo>
                  <a:pt x="219106" y="1694136"/>
                </a:lnTo>
                <a:lnTo>
                  <a:pt x="247314" y="1729065"/>
                </a:lnTo>
                <a:lnTo>
                  <a:pt x="276959" y="1762744"/>
                </a:lnTo>
                <a:lnTo>
                  <a:pt x="307995" y="1795124"/>
                </a:lnTo>
                <a:lnTo>
                  <a:pt x="340375" y="1826160"/>
                </a:lnTo>
                <a:lnTo>
                  <a:pt x="374054" y="1855805"/>
                </a:lnTo>
                <a:lnTo>
                  <a:pt x="408983" y="1884013"/>
                </a:lnTo>
                <a:lnTo>
                  <a:pt x="445118" y="1910738"/>
                </a:lnTo>
                <a:lnTo>
                  <a:pt x="482412" y="1935932"/>
                </a:lnTo>
                <a:lnTo>
                  <a:pt x="520818" y="1959550"/>
                </a:lnTo>
                <a:lnTo>
                  <a:pt x="560290" y="1981546"/>
                </a:lnTo>
                <a:lnTo>
                  <a:pt x="600781" y="2001872"/>
                </a:lnTo>
                <a:lnTo>
                  <a:pt x="642246" y="2020482"/>
                </a:lnTo>
                <a:lnTo>
                  <a:pt x="684637" y="2037331"/>
                </a:lnTo>
                <a:lnTo>
                  <a:pt x="727909" y="2052371"/>
                </a:lnTo>
                <a:lnTo>
                  <a:pt x="772014" y="2065557"/>
                </a:lnTo>
                <a:lnTo>
                  <a:pt x="816907" y="2076841"/>
                </a:lnTo>
                <a:lnTo>
                  <a:pt x="862541" y="2086177"/>
                </a:lnTo>
                <a:lnTo>
                  <a:pt x="908870" y="2093520"/>
                </a:lnTo>
                <a:lnTo>
                  <a:pt x="955846" y="2098822"/>
                </a:lnTo>
                <a:lnTo>
                  <a:pt x="1003425" y="2102037"/>
                </a:lnTo>
                <a:lnTo>
                  <a:pt x="1051560" y="2103120"/>
                </a:lnTo>
                <a:close/>
              </a:path>
            </a:pathLst>
          </a:custGeom>
          <a:ln w="127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6440" y="5474464"/>
            <a:ext cx="2103120" cy="2103120"/>
          </a:xfrm>
          <a:custGeom>
            <a:avLst/>
            <a:gdLst/>
            <a:ahLst/>
            <a:cxnLst/>
            <a:rect l="l" t="t" r="r" b="b"/>
            <a:pathLst>
              <a:path w="2103120" h="2103120">
                <a:moveTo>
                  <a:pt x="1051560" y="2103120"/>
                </a:moveTo>
                <a:lnTo>
                  <a:pt x="1099694" y="2102037"/>
                </a:lnTo>
                <a:lnTo>
                  <a:pt x="1147273" y="2098822"/>
                </a:lnTo>
                <a:lnTo>
                  <a:pt x="1194249" y="2093520"/>
                </a:lnTo>
                <a:lnTo>
                  <a:pt x="1240578" y="2086177"/>
                </a:lnTo>
                <a:lnTo>
                  <a:pt x="1286212" y="2076841"/>
                </a:lnTo>
                <a:lnTo>
                  <a:pt x="1331105" y="2065557"/>
                </a:lnTo>
                <a:lnTo>
                  <a:pt x="1375210" y="2052371"/>
                </a:lnTo>
                <a:lnTo>
                  <a:pt x="1418482" y="2037331"/>
                </a:lnTo>
                <a:lnTo>
                  <a:pt x="1460873" y="2020482"/>
                </a:lnTo>
                <a:lnTo>
                  <a:pt x="1502338" y="2001872"/>
                </a:lnTo>
                <a:lnTo>
                  <a:pt x="1542829" y="1981546"/>
                </a:lnTo>
                <a:lnTo>
                  <a:pt x="1582301" y="1959550"/>
                </a:lnTo>
                <a:lnTo>
                  <a:pt x="1620707" y="1935932"/>
                </a:lnTo>
                <a:lnTo>
                  <a:pt x="1658001" y="1910738"/>
                </a:lnTo>
                <a:lnTo>
                  <a:pt x="1694136" y="1884013"/>
                </a:lnTo>
                <a:lnTo>
                  <a:pt x="1729065" y="1855805"/>
                </a:lnTo>
                <a:lnTo>
                  <a:pt x="1762744" y="1826160"/>
                </a:lnTo>
                <a:lnTo>
                  <a:pt x="1795124" y="1795124"/>
                </a:lnTo>
                <a:lnTo>
                  <a:pt x="1826160" y="1762744"/>
                </a:lnTo>
                <a:lnTo>
                  <a:pt x="1855805" y="1729065"/>
                </a:lnTo>
                <a:lnTo>
                  <a:pt x="1884013" y="1694136"/>
                </a:lnTo>
                <a:lnTo>
                  <a:pt x="1910738" y="1658001"/>
                </a:lnTo>
                <a:lnTo>
                  <a:pt x="1935932" y="1620707"/>
                </a:lnTo>
                <a:lnTo>
                  <a:pt x="1959550" y="1582301"/>
                </a:lnTo>
                <a:lnTo>
                  <a:pt x="1981546" y="1542829"/>
                </a:lnTo>
                <a:lnTo>
                  <a:pt x="2001872" y="1502338"/>
                </a:lnTo>
                <a:lnTo>
                  <a:pt x="2020482" y="1460873"/>
                </a:lnTo>
                <a:lnTo>
                  <a:pt x="2037331" y="1418482"/>
                </a:lnTo>
                <a:lnTo>
                  <a:pt x="2052371" y="1375210"/>
                </a:lnTo>
                <a:lnTo>
                  <a:pt x="2065557" y="1331105"/>
                </a:lnTo>
                <a:lnTo>
                  <a:pt x="2076841" y="1286212"/>
                </a:lnTo>
                <a:lnTo>
                  <a:pt x="2086177" y="1240578"/>
                </a:lnTo>
                <a:lnTo>
                  <a:pt x="2093520" y="1194249"/>
                </a:lnTo>
                <a:lnTo>
                  <a:pt x="2098822" y="1147273"/>
                </a:lnTo>
                <a:lnTo>
                  <a:pt x="2102037" y="1099694"/>
                </a:lnTo>
                <a:lnTo>
                  <a:pt x="2103120" y="1051560"/>
                </a:lnTo>
                <a:lnTo>
                  <a:pt x="2102037" y="1003425"/>
                </a:lnTo>
                <a:lnTo>
                  <a:pt x="2098822" y="955846"/>
                </a:lnTo>
                <a:lnTo>
                  <a:pt x="2093520" y="908870"/>
                </a:lnTo>
                <a:lnTo>
                  <a:pt x="2086177" y="862541"/>
                </a:lnTo>
                <a:lnTo>
                  <a:pt x="2076841" y="816907"/>
                </a:lnTo>
                <a:lnTo>
                  <a:pt x="2065557" y="772014"/>
                </a:lnTo>
                <a:lnTo>
                  <a:pt x="2052371" y="727909"/>
                </a:lnTo>
                <a:lnTo>
                  <a:pt x="2037331" y="684637"/>
                </a:lnTo>
                <a:lnTo>
                  <a:pt x="2020482" y="642246"/>
                </a:lnTo>
                <a:lnTo>
                  <a:pt x="2001872" y="600781"/>
                </a:lnTo>
                <a:lnTo>
                  <a:pt x="1981546" y="560290"/>
                </a:lnTo>
                <a:lnTo>
                  <a:pt x="1959550" y="520818"/>
                </a:lnTo>
                <a:lnTo>
                  <a:pt x="1935932" y="482412"/>
                </a:lnTo>
                <a:lnTo>
                  <a:pt x="1910738" y="445118"/>
                </a:lnTo>
                <a:lnTo>
                  <a:pt x="1884013" y="408983"/>
                </a:lnTo>
                <a:lnTo>
                  <a:pt x="1855805" y="374054"/>
                </a:lnTo>
                <a:lnTo>
                  <a:pt x="1826160" y="340375"/>
                </a:lnTo>
                <a:lnTo>
                  <a:pt x="1795124" y="307995"/>
                </a:lnTo>
                <a:lnTo>
                  <a:pt x="1762744" y="276959"/>
                </a:lnTo>
                <a:lnTo>
                  <a:pt x="1729065" y="247314"/>
                </a:lnTo>
                <a:lnTo>
                  <a:pt x="1694136" y="219106"/>
                </a:lnTo>
                <a:lnTo>
                  <a:pt x="1658001" y="192381"/>
                </a:lnTo>
                <a:lnTo>
                  <a:pt x="1620707" y="167187"/>
                </a:lnTo>
                <a:lnTo>
                  <a:pt x="1582301" y="143569"/>
                </a:lnTo>
                <a:lnTo>
                  <a:pt x="1542829" y="121573"/>
                </a:lnTo>
                <a:lnTo>
                  <a:pt x="1502338" y="101247"/>
                </a:lnTo>
                <a:lnTo>
                  <a:pt x="1460873" y="82637"/>
                </a:lnTo>
                <a:lnTo>
                  <a:pt x="1418482" y="65788"/>
                </a:lnTo>
                <a:lnTo>
                  <a:pt x="1375210" y="50748"/>
                </a:lnTo>
                <a:lnTo>
                  <a:pt x="1331105" y="37562"/>
                </a:lnTo>
                <a:lnTo>
                  <a:pt x="1286212" y="26278"/>
                </a:lnTo>
                <a:lnTo>
                  <a:pt x="1240578" y="16942"/>
                </a:lnTo>
                <a:lnTo>
                  <a:pt x="1194249" y="9599"/>
                </a:lnTo>
                <a:lnTo>
                  <a:pt x="1147273" y="4297"/>
                </a:lnTo>
                <a:lnTo>
                  <a:pt x="1099694" y="1082"/>
                </a:lnTo>
                <a:lnTo>
                  <a:pt x="1051560" y="0"/>
                </a:lnTo>
                <a:lnTo>
                  <a:pt x="1003425" y="1082"/>
                </a:lnTo>
                <a:lnTo>
                  <a:pt x="955846" y="4297"/>
                </a:lnTo>
                <a:lnTo>
                  <a:pt x="908870" y="9599"/>
                </a:lnTo>
                <a:lnTo>
                  <a:pt x="862541" y="16942"/>
                </a:lnTo>
                <a:lnTo>
                  <a:pt x="816907" y="26278"/>
                </a:lnTo>
                <a:lnTo>
                  <a:pt x="772014" y="37562"/>
                </a:lnTo>
                <a:lnTo>
                  <a:pt x="727909" y="50748"/>
                </a:lnTo>
                <a:lnTo>
                  <a:pt x="684637" y="65788"/>
                </a:lnTo>
                <a:lnTo>
                  <a:pt x="642246" y="82637"/>
                </a:lnTo>
                <a:lnTo>
                  <a:pt x="600781" y="101247"/>
                </a:lnTo>
                <a:lnTo>
                  <a:pt x="560290" y="121573"/>
                </a:lnTo>
                <a:lnTo>
                  <a:pt x="520818" y="143569"/>
                </a:lnTo>
                <a:lnTo>
                  <a:pt x="482412" y="167187"/>
                </a:lnTo>
                <a:lnTo>
                  <a:pt x="445118" y="192381"/>
                </a:lnTo>
                <a:lnTo>
                  <a:pt x="408983" y="219106"/>
                </a:lnTo>
                <a:lnTo>
                  <a:pt x="374054" y="247314"/>
                </a:lnTo>
                <a:lnTo>
                  <a:pt x="340375" y="276959"/>
                </a:lnTo>
                <a:lnTo>
                  <a:pt x="307995" y="307995"/>
                </a:lnTo>
                <a:lnTo>
                  <a:pt x="276959" y="340375"/>
                </a:lnTo>
                <a:lnTo>
                  <a:pt x="247314" y="374054"/>
                </a:lnTo>
                <a:lnTo>
                  <a:pt x="219106" y="408983"/>
                </a:lnTo>
                <a:lnTo>
                  <a:pt x="192381" y="445118"/>
                </a:lnTo>
                <a:lnTo>
                  <a:pt x="167187" y="482412"/>
                </a:lnTo>
                <a:lnTo>
                  <a:pt x="143569" y="520818"/>
                </a:lnTo>
                <a:lnTo>
                  <a:pt x="121573" y="560290"/>
                </a:lnTo>
                <a:lnTo>
                  <a:pt x="101247" y="600781"/>
                </a:lnTo>
                <a:lnTo>
                  <a:pt x="82637" y="642246"/>
                </a:lnTo>
                <a:lnTo>
                  <a:pt x="65788" y="684637"/>
                </a:lnTo>
                <a:lnTo>
                  <a:pt x="50748" y="727909"/>
                </a:lnTo>
                <a:lnTo>
                  <a:pt x="37562" y="772014"/>
                </a:lnTo>
                <a:lnTo>
                  <a:pt x="26278" y="816907"/>
                </a:lnTo>
                <a:lnTo>
                  <a:pt x="16942" y="862541"/>
                </a:lnTo>
                <a:lnTo>
                  <a:pt x="9599" y="908870"/>
                </a:lnTo>
                <a:lnTo>
                  <a:pt x="4297" y="955846"/>
                </a:lnTo>
                <a:lnTo>
                  <a:pt x="1082" y="1003425"/>
                </a:lnTo>
                <a:lnTo>
                  <a:pt x="0" y="1051560"/>
                </a:lnTo>
                <a:lnTo>
                  <a:pt x="1082" y="1099694"/>
                </a:lnTo>
                <a:lnTo>
                  <a:pt x="4297" y="1147273"/>
                </a:lnTo>
                <a:lnTo>
                  <a:pt x="9599" y="1194249"/>
                </a:lnTo>
                <a:lnTo>
                  <a:pt x="16942" y="1240578"/>
                </a:lnTo>
                <a:lnTo>
                  <a:pt x="26278" y="1286212"/>
                </a:lnTo>
                <a:lnTo>
                  <a:pt x="37562" y="1331105"/>
                </a:lnTo>
                <a:lnTo>
                  <a:pt x="50748" y="1375210"/>
                </a:lnTo>
                <a:lnTo>
                  <a:pt x="65788" y="1418482"/>
                </a:lnTo>
                <a:lnTo>
                  <a:pt x="82637" y="1460873"/>
                </a:lnTo>
                <a:lnTo>
                  <a:pt x="101247" y="1502338"/>
                </a:lnTo>
                <a:lnTo>
                  <a:pt x="121573" y="1542829"/>
                </a:lnTo>
                <a:lnTo>
                  <a:pt x="143569" y="1582301"/>
                </a:lnTo>
                <a:lnTo>
                  <a:pt x="167187" y="1620707"/>
                </a:lnTo>
                <a:lnTo>
                  <a:pt x="192381" y="1658001"/>
                </a:lnTo>
                <a:lnTo>
                  <a:pt x="219106" y="1694136"/>
                </a:lnTo>
                <a:lnTo>
                  <a:pt x="247314" y="1729065"/>
                </a:lnTo>
                <a:lnTo>
                  <a:pt x="276959" y="1762744"/>
                </a:lnTo>
                <a:lnTo>
                  <a:pt x="307995" y="1795124"/>
                </a:lnTo>
                <a:lnTo>
                  <a:pt x="340375" y="1826160"/>
                </a:lnTo>
                <a:lnTo>
                  <a:pt x="374054" y="1855805"/>
                </a:lnTo>
                <a:lnTo>
                  <a:pt x="408983" y="1884013"/>
                </a:lnTo>
                <a:lnTo>
                  <a:pt x="445118" y="1910738"/>
                </a:lnTo>
                <a:lnTo>
                  <a:pt x="482412" y="1935932"/>
                </a:lnTo>
                <a:lnTo>
                  <a:pt x="520818" y="1959550"/>
                </a:lnTo>
                <a:lnTo>
                  <a:pt x="560290" y="1981546"/>
                </a:lnTo>
                <a:lnTo>
                  <a:pt x="600781" y="2001872"/>
                </a:lnTo>
                <a:lnTo>
                  <a:pt x="642246" y="2020482"/>
                </a:lnTo>
                <a:lnTo>
                  <a:pt x="684637" y="2037331"/>
                </a:lnTo>
                <a:lnTo>
                  <a:pt x="727909" y="2052371"/>
                </a:lnTo>
                <a:lnTo>
                  <a:pt x="772014" y="2065557"/>
                </a:lnTo>
                <a:lnTo>
                  <a:pt x="816907" y="2076841"/>
                </a:lnTo>
                <a:lnTo>
                  <a:pt x="862541" y="2086177"/>
                </a:lnTo>
                <a:lnTo>
                  <a:pt x="908870" y="2093520"/>
                </a:lnTo>
                <a:lnTo>
                  <a:pt x="955846" y="2098822"/>
                </a:lnTo>
                <a:lnTo>
                  <a:pt x="1003425" y="2102037"/>
                </a:lnTo>
                <a:lnTo>
                  <a:pt x="1051560" y="2103120"/>
                </a:lnTo>
                <a:close/>
              </a:path>
            </a:pathLst>
          </a:custGeom>
          <a:ln w="127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36150" y="5474464"/>
            <a:ext cx="2103120" cy="2103120"/>
          </a:xfrm>
          <a:custGeom>
            <a:avLst/>
            <a:gdLst/>
            <a:ahLst/>
            <a:cxnLst/>
            <a:rect l="l" t="t" r="r" b="b"/>
            <a:pathLst>
              <a:path w="2103120" h="2103120">
                <a:moveTo>
                  <a:pt x="1051559" y="2103120"/>
                </a:moveTo>
                <a:lnTo>
                  <a:pt x="1099694" y="2102037"/>
                </a:lnTo>
                <a:lnTo>
                  <a:pt x="1147273" y="2098822"/>
                </a:lnTo>
                <a:lnTo>
                  <a:pt x="1194249" y="2093520"/>
                </a:lnTo>
                <a:lnTo>
                  <a:pt x="1240578" y="2086177"/>
                </a:lnTo>
                <a:lnTo>
                  <a:pt x="1286212" y="2076841"/>
                </a:lnTo>
                <a:lnTo>
                  <a:pt x="1331105" y="2065557"/>
                </a:lnTo>
                <a:lnTo>
                  <a:pt x="1375210" y="2052371"/>
                </a:lnTo>
                <a:lnTo>
                  <a:pt x="1418482" y="2037331"/>
                </a:lnTo>
                <a:lnTo>
                  <a:pt x="1460873" y="2020482"/>
                </a:lnTo>
                <a:lnTo>
                  <a:pt x="1502338" y="2001872"/>
                </a:lnTo>
                <a:lnTo>
                  <a:pt x="1542829" y="1981546"/>
                </a:lnTo>
                <a:lnTo>
                  <a:pt x="1582301" y="1959550"/>
                </a:lnTo>
                <a:lnTo>
                  <a:pt x="1620707" y="1935932"/>
                </a:lnTo>
                <a:lnTo>
                  <a:pt x="1658001" y="1910738"/>
                </a:lnTo>
                <a:lnTo>
                  <a:pt x="1694136" y="1884013"/>
                </a:lnTo>
                <a:lnTo>
                  <a:pt x="1729065" y="1855805"/>
                </a:lnTo>
                <a:lnTo>
                  <a:pt x="1762744" y="1826160"/>
                </a:lnTo>
                <a:lnTo>
                  <a:pt x="1795124" y="1795124"/>
                </a:lnTo>
                <a:lnTo>
                  <a:pt x="1826160" y="1762744"/>
                </a:lnTo>
                <a:lnTo>
                  <a:pt x="1855805" y="1729065"/>
                </a:lnTo>
                <a:lnTo>
                  <a:pt x="1884013" y="1694136"/>
                </a:lnTo>
                <a:lnTo>
                  <a:pt x="1910738" y="1658001"/>
                </a:lnTo>
                <a:lnTo>
                  <a:pt x="1935932" y="1620707"/>
                </a:lnTo>
                <a:lnTo>
                  <a:pt x="1959550" y="1582301"/>
                </a:lnTo>
                <a:lnTo>
                  <a:pt x="1981546" y="1542829"/>
                </a:lnTo>
                <a:lnTo>
                  <a:pt x="2001872" y="1502338"/>
                </a:lnTo>
                <a:lnTo>
                  <a:pt x="2020482" y="1460873"/>
                </a:lnTo>
                <a:lnTo>
                  <a:pt x="2037331" y="1418482"/>
                </a:lnTo>
                <a:lnTo>
                  <a:pt x="2052371" y="1375210"/>
                </a:lnTo>
                <a:lnTo>
                  <a:pt x="2065557" y="1331105"/>
                </a:lnTo>
                <a:lnTo>
                  <a:pt x="2076841" y="1286212"/>
                </a:lnTo>
                <a:lnTo>
                  <a:pt x="2086177" y="1240578"/>
                </a:lnTo>
                <a:lnTo>
                  <a:pt x="2093520" y="1194249"/>
                </a:lnTo>
                <a:lnTo>
                  <a:pt x="2098822" y="1147273"/>
                </a:lnTo>
                <a:lnTo>
                  <a:pt x="2102037" y="1099694"/>
                </a:lnTo>
                <a:lnTo>
                  <a:pt x="2103119" y="1051560"/>
                </a:lnTo>
                <a:lnTo>
                  <a:pt x="2102037" y="1003425"/>
                </a:lnTo>
                <a:lnTo>
                  <a:pt x="2098822" y="955846"/>
                </a:lnTo>
                <a:lnTo>
                  <a:pt x="2093520" y="908870"/>
                </a:lnTo>
                <a:lnTo>
                  <a:pt x="2086177" y="862541"/>
                </a:lnTo>
                <a:lnTo>
                  <a:pt x="2076841" y="816907"/>
                </a:lnTo>
                <a:lnTo>
                  <a:pt x="2065557" y="772014"/>
                </a:lnTo>
                <a:lnTo>
                  <a:pt x="2052371" y="727909"/>
                </a:lnTo>
                <a:lnTo>
                  <a:pt x="2037331" y="684637"/>
                </a:lnTo>
                <a:lnTo>
                  <a:pt x="2020482" y="642246"/>
                </a:lnTo>
                <a:lnTo>
                  <a:pt x="2001872" y="600781"/>
                </a:lnTo>
                <a:lnTo>
                  <a:pt x="1981546" y="560290"/>
                </a:lnTo>
                <a:lnTo>
                  <a:pt x="1959550" y="520818"/>
                </a:lnTo>
                <a:lnTo>
                  <a:pt x="1935932" y="482412"/>
                </a:lnTo>
                <a:lnTo>
                  <a:pt x="1910738" y="445118"/>
                </a:lnTo>
                <a:lnTo>
                  <a:pt x="1884013" y="408983"/>
                </a:lnTo>
                <a:lnTo>
                  <a:pt x="1855805" y="374054"/>
                </a:lnTo>
                <a:lnTo>
                  <a:pt x="1826160" y="340375"/>
                </a:lnTo>
                <a:lnTo>
                  <a:pt x="1795124" y="307995"/>
                </a:lnTo>
                <a:lnTo>
                  <a:pt x="1762744" y="276959"/>
                </a:lnTo>
                <a:lnTo>
                  <a:pt x="1729065" y="247314"/>
                </a:lnTo>
                <a:lnTo>
                  <a:pt x="1694136" y="219106"/>
                </a:lnTo>
                <a:lnTo>
                  <a:pt x="1658001" y="192381"/>
                </a:lnTo>
                <a:lnTo>
                  <a:pt x="1620707" y="167187"/>
                </a:lnTo>
                <a:lnTo>
                  <a:pt x="1582301" y="143569"/>
                </a:lnTo>
                <a:lnTo>
                  <a:pt x="1542829" y="121573"/>
                </a:lnTo>
                <a:lnTo>
                  <a:pt x="1502338" y="101247"/>
                </a:lnTo>
                <a:lnTo>
                  <a:pt x="1460873" y="82637"/>
                </a:lnTo>
                <a:lnTo>
                  <a:pt x="1418482" y="65788"/>
                </a:lnTo>
                <a:lnTo>
                  <a:pt x="1375210" y="50748"/>
                </a:lnTo>
                <a:lnTo>
                  <a:pt x="1331105" y="37562"/>
                </a:lnTo>
                <a:lnTo>
                  <a:pt x="1286212" y="26278"/>
                </a:lnTo>
                <a:lnTo>
                  <a:pt x="1240578" y="16942"/>
                </a:lnTo>
                <a:lnTo>
                  <a:pt x="1194249" y="9599"/>
                </a:lnTo>
                <a:lnTo>
                  <a:pt x="1147273" y="4297"/>
                </a:lnTo>
                <a:lnTo>
                  <a:pt x="1099694" y="1082"/>
                </a:lnTo>
                <a:lnTo>
                  <a:pt x="1051559" y="0"/>
                </a:lnTo>
                <a:lnTo>
                  <a:pt x="1003425" y="1082"/>
                </a:lnTo>
                <a:lnTo>
                  <a:pt x="955846" y="4297"/>
                </a:lnTo>
                <a:lnTo>
                  <a:pt x="908870" y="9599"/>
                </a:lnTo>
                <a:lnTo>
                  <a:pt x="862541" y="16942"/>
                </a:lnTo>
                <a:lnTo>
                  <a:pt x="816907" y="26278"/>
                </a:lnTo>
                <a:lnTo>
                  <a:pt x="772014" y="37562"/>
                </a:lnTo>
                <a:lnTo>
                  <a:pt x="727909" y="50748"/>
                </a:lnTo>
                <a:lnTo>
                  <a:pt x="684637" y="65788"/>
                </a:lnTo>
                <a:lnTo>
                  <a:pt x="642246" y="82637"/>
                </a:lnTo>
                <a:lnTo>
                  <a:pt x="600781" y="101247"/>
                </a:lnTo>
                <a:lnTo>
                  <a:pt x="560290" y="121573"/>
                </a:lnTo>
                <a:lnTo>
                  <a:pt x="520818" y="143569"/>
                </a:lnTo>
                <a:lnTo>
                  <a:pt x="482412" y="167187"/>
                </a:lnTo>
                <a:lnTo>
                  <a:pt x="445118" y="192381"/>
                </a:lnTo>
                <a:lnTo>
                  <a:pt x="408983" y="219106"/>
                </a:lnTo>
                <a:lnTo>
                  <a:pt x="374054" y="247314"/>
                </a:lnTo>
                <a:lnTo>
                  <a:pt x="340375" y="276959"/>
                </a:lnTo>
                <a:lnTo>
                  <a:pt x="307995" y="307995"/>
                </a:lnTo>
                <a:lnTo>
                  <a:pt x="276959" y="340375"/>
                </a:lnTo>
                <a:lnTo>
                  <a:pt x="247314" y="374054"/>
                </a:lnTo>
                <a:lnTo>
                  <a:pt x="219106" y="408983"/>
                </a:lnTo>
                <a:lnTo>
                  <a:pt x="192381" y="445118"/>
                </a:lnTo>
                <a:lnTo>
                  <a:pt x="167187" y="482412"/>
                </a:lnTo>
                <a:lnTo>
                  <a:pt x="143569" y="520818"/>
                </a:lnTo>
                <a:lnTo>
                  <a:pt x="121573" y="560290"/>
                </a:lnTo>
                <a:lnTo>
                  <a:pt x="101247" y="600781"/>
                </a:lnTo>
                <a:lnTo>
                  <a:pt x="82637" y="642246"/>
                </a:lnTo>
                <a:lnTo>
                  <a:pt x="65788" y="684637"/>
                </a:lnTo>
                <a:lnTo>
                  <a:pt x="50748" y="727909"/>
                </a:lnTo>
                <a:lnTo>
                  <a:pt x="37562" y="772014"/>
                </a:lnTo>
                <a:lnTo>
                  <a:pt x="26278" y="816907"/>
                </a:lnTo>
                <a:lnTo>
                  <a:pt x="16942" y="862541"/>
                </a:lnTo>
                <a:lnTo>
                  <a:pt x="9599" y="908870"/>
                </a:lnTo>
                <a:lnTo>
                  <a:pt x="4297" y="955846"/>
                </a:lnTo>
                <a:lnTo>
                  <a:pt x="1082" y="1003425"/>
                </a:lnTo>
                <a:lnTo>
                  <a:pt x="0" y="1051560"/>
                </a:lnTo>
                <a:lnTo>
                  <a:pt x="1082" y="1099694"/>
                </a:lnTo>
                <a:lnTo>
                  <a:pt x="4297" y="1147273"/>
                </a:lnTo>
                <a:lnTo>
                  <a:pt x="9599" y="1194249"/>
                </a:lnTo>
                <a:lnTo>
                  <a:pt x="16942" y="1240578"/>
                </a:lnTo>
                <a:lnTo>
                  <a:pt x="26278" y="1286212"/>
                </a:lnTo>
                <a:lnTo>
                  <a:pt x="37562" y="1331105"/>
                </a:lnTo>
                <a:lnTo>
                  <a:pt x="50748" y="1375210"/>
                </a:lnTo>
                <a:lnTo>
                  <a:pt x="65788" y="1418482"/>
                </a:lnTo>
                <a:lnTo>
                  <a:pt x="82637" y="1460873"/>
                </a:lnTo>
                <a:lnTo>
                  <a:pt x="101247" y="1502338"/>
                </a:lnTo>
                <a:lnTo>
                  <a:pt x="121573" y="1542829"/>
                </a:lnTo>
                <a:lnTo>
                  <a:pt x="143569" y="1582301"/>
                </a:lnTo>
                <a:lnTo>
                  <a:pt x="167187" y="1620707"/>
                </a:lnTo>
                <a:lnTo>
                  <a:pt x="192381" y="1658001"/>
                </a:lnTo>
                <a:lnTo>
                  <a:pt x="219106" y="1694136"/>
                </a:lnTo>
                <a:lnTo>
                  <a:pt x="247314" y="1729065"/>
                </a:lnTo>
                <a:lnTo>
                  <a:pt x="276959" y="1762744"/>
                </a:lnTo>
                <a:lnTo>
                  <a:pt x="307995" y="1795124"/>
                </a:lnTo>
                <a:lnTo>
                  <a:pt x="340375" y="1826160"/>
                </a:lnTo>
                <a:lnTo>
                  <a:pt x="374054" y="1855805"/>
                </a:lnTo>
                <a:lnTo>
                  <a:pt x="408983" y="1884013"/>
                </a:lnTo>
                <a:lnTo>
                  <a:pt x="445118" y="1910738"/>
                </a:lnTo>
                <a:lnTo>
                  <a:pt x="482412" y="1935932"/>
                </a:lnTo>
                <a:lnTo>
                  <a:pt x="520818" y="1959550"/>
                </a:lnTo>
                <a:lnTo>
                  <a:pt x="560290" y="1981546"/>
                </a:lnTo>
                <a:lnTo>
                  <a:pt x="600781" y="2001872"/>
                </a:lnTo>
                <a:lnTo>
                  <a:pt x="642246" y="2020482"/>
                </a:lnTo>
                <a:lnTo>
                  <a:pt x="684637" y="2037331"/>
                </a:lnTo>
                <a:lnTo>
                  <a:pt x="727909" y="2052371"/>
                </a:lnTo>
                <a:lnTo>
                  <a:pt x="772014" y="2065557"/>
                </a:lnTo>
                <a:lnTo>
                  <a:pt x="816907" y="2076841"/>
                </a:lnTo>
                <a:lnTo>
                  <a:pt x="862541" y="2086177"/>
                </a:lnTo>
                <a:lnTo>
                  <a:pt x="908870" y="2093520"/>
                </a:lnTo>
                <a:lnTo>
                  <a:pt x="955846" y="2098822"/>
                </a:lnTo>
                <a:lnTo>
                  <a:pt x="1003425" y="2102037"/>
                </a:lnTo>
                <a:lnTo>
                  <a:pt x="1051559" y="2103120"/>
                </a:lnTo>
                <a:close/>
              </a:path>
            </a:pathLst>
          </a:custGeom>
          <a:ln w="127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86523" y="6269262"/>
            <a:ext cx="3826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655">
              <a:lnSpc>
                <a:spcPct val="100000"/>
              </a:lnSpc>
              <a:spcBef>
                <a:spcPts val="100"/>
              </a:spcBef>
              <a:tabLst>
                <a:tab pos="1899285" algn="l"/>
                <a:tab pos="3813175" algn="l"/>
              </a:tabLst>
            </a:pPr>
            <a:r>
              <a:rPr sz="1500" b="1" dirty="0">
                <a:solidFill>
                  <a:srgbClr val="D0B28E"/>
                </a:solidFill>
                <a:latin typeface="Segoe UI Semibold"/>
                <a:cs typeface="Segoe UI Semibold"/>
              </a:rPr>
              <a:t>REWRITE</a:t>
            </a:r>
            <a:r>
              <a:rPr sz="1500" b="1" spc="-80" dirty="0">
                <a:solidFill>
                  <a:srgbClr val="D0B28E"/>
                </a:solidFill>
                <a:latin typeface="Segoe UI Semibold"/>
                <a:cs typeface="Segoe UI Semibold"/>
              </a:rPr>
              <a:t> </a:t>
            </a:r>
            <a:r>
              <a:rPr sz="1500" b="1" spc="-10" dirty="0">
                <a:solidFill>
                  <a:srgbClr val="D0B28E"/>
                </a:solidFill>
                <a:latin typeface="Segoe UI Semibold"/>
                <a:cs typeface="Segoe UI Semibold"/>
              </a:rPr>
              <a:t>YOUR </a:t>
            </a:r>
            <a:r>
              <a:rPr sz="1500" b="1" dirty="0">
                <a:solidFill>
                  <a:srgbClr val="D0B28E"/>
                </a:solidFill>
                <a:latin typeface="Segoe UI Semibold"/>
                <a:cs typeface="Segoe UI Semibold"/>
              </a:rPr>
              <a:t>	</a:t>
            </a:r>
            <a:r>
              <a:rPr sz="1500" b="1" u="sng" dirty="0">
                <a:solidFill>
                  <a:srgbClr val="D0B28E"/>
                </a:solidFill>
                <a:uFill>
                  <a:solidFill>
                    <a:srgbClr val="D0B28E"/>
                  </a:solidFill>
                </a:uFill>
                <a:latin typeface="Segoe UI Semibold"/>
                <a:cs typeface="Segoe UI Semibold"/>
              </a:rPr>
              <a:t> 	</a:t>
            </a:r>
            <a:r>
              <a:rPr sz="1500" b="1" dirty="0">
                <a:solidFill>
                  <a:srgbClr val="D0B28E"/>
                </a:solidFill>
                <a:latin typeface="Segoe UI Semibold"/>
                <a:cs typeface="Segoe UI Semibold"/>
              </a:rPr>
              <a:t> </a:t>
            </a:r>
            <a:r>
              <a:rPr sz="1500" b="1" spc="-5" dirty="0">
                <a:solidFill>
                  <a:srgbClr val="D0B28E"/>
                </a:solidFill>
                <a:latin typeface="Segoe UI Semibold"/>
                <a:cs typeface="Segoe UI Semibold"/>
              </a:rPr>
              <a:t>                             </a:t>
            </a:r>
            <a:r>
              <a:rPr sz="1500" b="1" spc="145" dirty="0">
                <a:solidFill>
                  <a:srgbClr val="D0B28E"/>
                </a:solidFill>
                <a:latin typeface="Segoe UI Semibold"/>
                <a:cs typeface="Segoe UI Semibold"/>
              </a:rPr>
              <a:t> </a:t>
            </a:r>
            <a:r>
              <a:rPr sz="1500" b="1" spc="-5" dirty="0">
                <a:solidFill>
                  <a:srgbClr val="D0B28E"/>
                </a:solidFill>
                <a:latin typeface="Segoe UI Semibold"/>
                <a:cs typeface="Segoe UI Semibold"/>
              </a:rPr>
              <a:t>CURRENT</a:t>
            </a:r>
            <a:r>
              <a:rPr sz="1500" b="1" spc="-10" dirty="0">
                <a:solidFill>
                  <a:srgbClr val="D0B28E"/>
                </a:solidFill>
                <a:latin typeface="Segoe UI Semibold"/>
                <a:cs typeface="Segoe UI Semibold"/>
              </a:rPr>
              <a:t> </a:t>
            </a:r>
            <a:r>
              <a:rPr sz="1500" b="1" spc="-5" dirty="0">
                <a:solidFill>
                  <a:srgbClr val="D0B28E"/>
                </a:solidFill>
                <a:latin typeface="Segoe UI Semibold"/>
                <a:cs typeface="Segoe UI Semibold"/>
              </a:rPr>
              <a:t>CLIENTS.</a:t>
            </a:r>
            <a:endParaRPr sz="1500">
              <a:latin typeface="Segoe UI Semibold"/>
              <a:cs typeface="Segoe UI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7115" y="6140103"/>
            <a:ext cx="18014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115" algn="just">
              <a:lnSpc>
                <a:spcPct val="100000"/>
              </a:lnSpc>
              <a:spcBef>
                <a:spcPts val="100"/>
              </a:spcBef>
            </a:pPr>
            <a:r>
              <a:rPr sz="1500" b="1" spc="5" dirty="0">
                <a:solidFill>
                  <a:srgbClr val="D0B28E"/>
                </a:solidFill>
                <a:latin typeface="Segoe UI Semibold"/>
                <a:cs typeface="Segoe UI Semibold"/>
              </a:rPr>
              <a:t>DON’T </a:t>
            </a:r>
            <a:r>
              <a:rPr sz="1500" b="1" spc="-5" dirty="0">
                <a:solidFill>
                  <a:srgbClr val="D0B28E"/>
                </a:solidFill>
                <a:latin typeface="Segoe UI Semibold"/>
                <a:cs typeface="Segoe UI Semibold"/>
              </a:rPr>
              <a:t>CHASE </a:t>
            </a:r>
            <a:r>
              <a:rPr sz="1500" b="1" spc="5" dirty="0">
                <a:solidFill>
                  <a:srgbClr val="D0B28E"/>
                </a:solidFill>
                <a:latin typeface="Segoe UI Semibold"/>
                <a:cs typeface="Segoe UI Semibold"/>
              </a:rPr>
              <a:t>NEW  </a:t>
            </a:r>
            <a:r>
              <a:rPr sz="1500" b="1" spc="-5" dirty="0">
                <a:solidFill>
                  <a:srgbClr val="D0B28E"/>
                </a:solidFill>
                <a:latin typeface="Segoe UI Semibold"/>
                <a:cs typeface="Segoe UI Semibold"/>
              </a:rPr>
              <a:t>LEADS. </a:t>
            </a:r>
            <a:r>
              <a:rPr sz="1500" b="1" dirty="0">
                <a:solidFill>
                  <a:srgbClr val="D0B28E"/>
                </a:solidFill>
                <a:latin typeface="Segoe UI Semibold"/>
                <a:cs typeface="Segoe UI Semibold"/>
              </a:rPr>
              <a:t>WRITE</a:t>
            </a:r>
            <a:r>
              <a:rPr sz="1500" b="1" spc="-75" dirty="0">
                <a:solidFill>
                  <a:srgbClr val="D0B28E"/>
                </a:solidFill>
                <a:latin typeface="Segoe UI Semibold"/>
                <a:cs typeface="Segoe UI Semibold"/>
              </a:rPr>
              <a:t> </a:t>
            </a:r>
            <a:r>
              <a:rPr sz="1500" b="1" spc="-10" dirty="0">
                <a:solidFill>
                  <a:srgbClr val="D0B28E"/>
                </a:solidFill>
                <a:latin typeface="Segoe UI Semibold"/>
                <a:cs typeface="Segoe UI Semibold"/>
              </a:rPr>
              <a:t>YOUR  </a:t>
            </a:r>
            <a:r>
              <a:rPr sz="1500" b="1" spc="-5" dirty="0">
                <a:solidFill>
                  <a:srgbClr val="D0B28E"/>
                </a:solidFill>
                <a:latin typeface="Segoe UI Semibold"/>
                <a:cs typeface="Segoe UI Semibold"/>
              </a:rPr>
              <a:t>CLIENT’S</a:t>
            </a:r>
            <a:r>
              <a:rPr sz="1500" b="1" spc="-25" dirty="0">
                <a:solidFill>
                  <a:srgbClr val="D0B28E"/>
                </a:solidFill>
                <a:latin typeface="Segoe UI Semibold"/>
                <a:cs typeface="Segoe UI Semibold"/>
              </a:rPr>
              <a:t> </a:t>
            </a:r>
            <a:r>
              <a:rPr sz="1500" b="1" spc="-5" dirty="0">
                <a:solidFill>
                  <a:srgbClr val="D0B28E"/>
                </a:solidFill>
                <a:latin typeface="Segoe UI Semibold"/>
                <a:cs typeface="Segoe UI Semibold"/>
              </a:rPr>
              <a:t>FRIENDS.</a:t>
            </a:r>
            <a:endParaRPr sz="1500">
              <a:latin typeface="Segoe UI Semibold"/>
              <a:cs typeface="Segoe UI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03209" y="6140103"/>
            <a:ext cx="39147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5955" algn="l"/>
                <a:tab pos="2178050" algn="l"/>
              </a:tabLst>
            </a:pPr>
            <a:r>
              <a:rPr sz="1500" b="1" u="sng" dirty="0">
                <a:solidFill>
                  <a:srgbClr val="D0B28E"/>
                </a:solidFill>
                <a:uFill>
                  <a:solidFill>
                    <a:srgbClr val="D0B28E"/>
                  </a:solidFill>
                </a:uFill>
                <a:latin typeface="Segoe UI Semibold"/>
                <a:cs typeface="Segoe UI Semibold"/>
              </a:rPr>
              <a:t> 	</a:t>
            </a:r>
            <a:r>
              <a:rPr sz="1500" b="1" dirty="0">
                <a:solidFill>
                  <a:srgbClr val="D0B28E"/>
                </a:solidFill>
                <a:latin typeface="Segoe UI Semibold"/>
                <a:cs typeface="Segoe UI Semibold"/>
              </a:rPr>
              <a:t>	</a:t>
            </a:r>
            <a:r>
              <a:rPr sz="1500" b="1" spc="-5" dirty="0">
                <a:solidFill>
                  <a:srgbClr val="D0B28E"/>
                </a:solidFill>
                <a:latin typeface="Segoe UI Semibold"/>
                <a:cs typeface="Segoe UI Semibold"/>
              </a:rPr>
              <a:t>MAKE </a:t>
            </a:r>
            <a:r>
              <a:rPr sz="1500" b="1" dirty="0">
                <a:solidFill>
                  <a:srgbClr val="D0B28E"/>
                </a:solidFill>
                <a:latin typeface="Segoe UI Semibold"/>
                <a:cs typeface="Segoe UI Semibold"/>
              </a:rPr>
              <a:t>A</a:t>
            </a:r>
            <a:r>
              <a:rPr sz="1500" b="1" spc="-50" dirty="0">
                <a:solidFill>
                  <a:srgbClr val="D0B28E"/>
                </a:solidFill>
                <a:latin typeface="Segoe UI Semibold"/>
                <a:cs typeface="Segoe UI Semibold"/>
              </a:rPr>
              <a:t> </a:t>
            </a:r>
            <a:r>
              <a:rPr sz="1500" b="1" dirty="0">
                <a:solidFill>
                  <a:srgbClr val="D0B28E"/>
                </a:solidFill>
                <a:latin typeface="Segoe UI Semibold"/>
                <a:cs typeface="Segoe UI Semibold"/>
              </a:rPr>
              <a:t>BUSINESS</a:t>
            </a:r>
            <a:endParaRPr sz="1500">
              <a:latin typeface="Segoe UI Semibold"/>
              <a:cs typeface="Segoe UI Semibold"/>
            </a:endParaRPr>
          </a:p>
          <a:p>
            <a:pPr marL="2299335" marR="5080" indent="-232410">
              <a:lnSpc>
                <a:spcPct val="100000"/>
              </a:lnSpc>
            </a:pPr>
            <a:r>
              <a:rPr sz="1500" b="1" spc="5" dirty="0">
                <a:solidFill>
                  <a:srgbClr val="D0B28E"/>
                </a:solidFill>
                <a:latin typeface="Segoe UI Semibold"/>
                <a:cs typeface="Segoe UI Semibold"/>
              </a:rPr>
              <a:t>PLAN </a:t>
            </a:r>
            <a:r>
              <a:rPr sz="1500" b="1" dirty="0">
                <a:solidFill>
                  <a:srgbClr val="D0B28E"/>
                </a:solidFill>
                <a:latin typeface="Segoe UI Semibold"/>
                <a:cs typeface="Segoe UI Semibold"/>
              </a:rPr>
              <a:t>&amp; </a:t>
            </a:r>
            <a:r>
              <a:rPr sz="1500" b="1" spc="-10" dirty="0">
                <a:solidFill>
                  <a:srgbClr val="D0B28E"/>
                </a:solidFill>
                <a:latin typeface="Segoe UI Semibold"/>
                <a:cs typeface="Segoe UI Semibold"/>
              </a:rPr>
              <a:t>AUDIT</a:t>
            </a:r>
            <a:r>
              <a:rPr sz="1500" b="1" spc="-105" dirty="0">
                <a:solidFill>
                  <a:srgbClr val="D0B28E"/>
                </a:solidFill>
                <a:latin typeface="Segoe UI Semibold"/>
                <a:cs typeface="Segoe UI Semibold"/>
              </a:rPr>
              <a:t> </a:t>
            </a:r>
            <a:r>
              <a:rPr sz="1500" b="1" spc="-10" dirty="0">
                <a:solidFill>
                  <a:srgbClr val="D0B28E"/>
                </a:solidFill>
                <a:latin typeface="Segoe UI Semibold"/>
                <a:cs typeface="Segoe UI Semibold"/>
              </a:rPr>
              <a:t>YOUR  </a:t>
            </a:r>
            <a:r>
              <a:rPr sz="1500" b="1" spc="-5" dirty="0">
                <a:solidFill>
                  <a:srgbClr val="D0B28E"/>
                </a:solidFill>
                <a:latin typeface="Segoe UI Semibold"/>
                <a:cs typeface="Segoe UI Semibold"/>
              </a:rPr>
              <a:t>COMMISSIONS.</a:t>
            </a:r>
            <a:endParaRPr sz="15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4500" y="5173381"/>
            <a:ext cx="78613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400" b="1" spc="-5" dirty="0">
                <a:solidFill>
                  <a:srgbClr val="292829"/>
                </a:solidFill>
                <a:latin typeface="Segoe UI"/>
                <a:cs typeface="Segoe UI"/>
              </a:rPr>
              <a:t>CENTER OF INFLUENCE MARKETING</a:t>
            </a:r>
            <a:endParaRPr sz="3400" dirty="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5840220"/>
            <a:ext cx="7315200" cy="45719"/>
          </a:xfrm>
          <a:custGeom>
            <a:avLst/>
            <a:gdLst/>
            <a:ahLst/>
            <a:cxnLst/>
            <a:rect l="l" t="t" r="r" b="b"/>
            <a:pathLst>
              <a:path w="2807335">
                <a:moveTo>
                  <a:pt x="0" y="0"/>
                </a:moveTo>
                <a:lnTo>
                  <a:pt x="2807208" y="0"/>
                </a:lnTo>
              </a:path>
            </a:pathLst>
          </a:custGeom>
          <a:ln w="12700">
            <a:solidFill>
              <a:srgbClr val="CE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6143047"/>
            <a:ext cx="105441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solidFill>
                  <a:srgbClr val="292829"/>
                </a:solidFill>
                <a:latin typeface="Segoe UI"/>
                <a:cs typeface="Segoe UI"/>
              </a:rPr>
              <a:t>People or organizations that can boost your market access and credibility through referrals, testimonials, and word-of-mouth.</a:t>
            </a:r>
            <a:endParaRPr sz="1800" dirty="0">
              <a:solidFill>
                <a:srgbClr val="292829"/>
              </a:solidFill>
              <a:latin typeface="Segoe UI"/>
              <a:cs typeface="Segoe UI"/>
            </a:endParaRPr>
          </a:p>
        </p:txBody>
      </p:sp>
      <p:pic>
        <p:nvPicPr>
          <p:cNvPr id="9" name="Picture 8" descr="A group of people standing around a table&#10;&#10;Description generated with very high confidence">
            <a:extLst>
              <a:ext uri="{FF2B5EF4-FFF2-40B4-BE49-F238E27FC236}">
                <a16:creationId xmlns:a16="http://schemas.microsoft.com/office/drawing/2014/main" id="{A8F2F708-6640-40C9-A158-C8E10FB89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0"/>
          <a:stretch/>
        </p:blipFill>
        <p:spPr>
          <a:xfrm>
            <a:off x="0" y="-38957"/>
            <a:ext cx="13716000" cy="45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rot="5400000" flipH="1">
            <a:off x="4772614" y="-3228386"/>
            <a:ext cx="129980" cy="8765191"/>
          </a:xfrm>
          <a:custGeom>
            <a:avLst/>
            <a:gdLst/>
            <a:ahLst/>
            <a:cxnLst/>
            <a:rect l="l" t="t" r="r" b="b"/>
            <a:pathLst>
              <a:path h="1792604">
                <a:moveTo>
                  <a:pt x="0" y="0"/>
                </a:moveTo>
                <a:lnTo>
                  <a:pt x="0" y="1792224"/>
                </a:lnTo>
              </a:path>
            </a:pathLst>
          </a:custGeom>
          <a:ln w="127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00" y="2619511"/>
            <a:ext cx="45719" cy="4520870"/>
          </a:xfrm>
          <a:custGeom>
            <a:avLst/>
            <a:gdLst/>
            <a:ahLst/>
            <a:cxnLst/>
            <a:rect l="l" t="t" r="r" b="b"/>
            <a:pathLst>
              <a:path h="1792604">
                <a:moveTo>
                  <a:pt x="0" y="0"/>
                </a:moveTo>
                <a:lnTo>
                  <a:pt x="0" y="1792224"/>
                </a:lnTo>
              </a:path>
            </a:pathLst>
          </a:custGeom>
          <a:ln w="381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27369" y="1600200"/>
            <a:ext cx="3036784" cy="807913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20"/>
              </a:spcBef>
            </a:pPr>
            <a:r>
              <a:rPr lang="en-US" sz="3400" b="1" spc="-5" dirty="0">
                <a:solidFill>
                  <a:srgbClr val="292829"/>
                </a:solidFill>
                <a:latin typeface="Segoe UI"/>
                <a:cs typeface="Segoe UI"/>
              </a:rPr>
              <a:t>TRADITIONAL</a:t>
            </a:r>
            <a:endParaRPr sz="340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10600" y="1237100"/>
            <a:ext cx="3128223" cy="1331134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20"/>
              </a:spcBef>
            </a:pPr>
            <a:r>
              <a:rPr lang="en-US" sz="3400" b="1" spc="-5" dirty="0">
                <a:solidFill>
                  <a:srgbClr val="292829"/>
                </a:solidFill>
                <a:latin typeface="Segoe UI"/>
                <a:cs typeface="Segoe UI"/>
              </a:rPr>
              <a:t>NON TRADITIONAL</a:t>
            </a:r>
            <a:endParaRPr sz="1500" dirty="0">
              <a:latin typeface="Segoe UI Semibold"/>
              <a:cs typeface="Segoe UI Semi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499" y="405752"/>
            <a:ext cx="9080495" cy="770083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lang="en-US" sz="3400" b="1" spc="-15" dirty="0">
                <a:solidFill>
                  <a:srgbClr val="292829"/>
                </a:solidFill>
                <a:latin typeface="Segoe UI"/>
                <a:cs typeface="Segoe UI"/>
              </a:rPr>
              <a:t>TRADITIONAL </a:t>
            </a:r>
            <a:r>
              <a:rPr lang="en-US" sz="3400" b="1" spc="-15" dirty="0">
                <a:solidFill>
                  <a:srgbClr val="D4BB9B"/>
                </a:solidFill>
                <a:latin typeface="Segoe UI"/>
                <a:cs typeface="Segoe UI"/>
              </a:rPr>
              <a:t>VERSUS</a:t>
            </a:r>
            <a:r>
              <a:rPr lang="en-US" sz="3400" b="1" spc="-15" dirty="0">
                <a:solidFill>
                  <a:srgbClr val="292829"/>
                </a:solidFill>
                <a:latin typeface="Segoe UI"/>
                <a:cs typeface="Segoe UI"/>
              </a:rPr>
              <a:t> NON TRADITIONAL</a:t>
            </a:r>
            <a:endParaRPr lang="en-US" sz="3400" dirty="0">
              <a:latin typeface="Segoe UI"/>
              <a:cs typeface="Segoe UI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D1CE82E-9569-499E-8BB6-F2A7FF8AD7BD}"/>
              </a:ext>
            </a:extLst>
          </p:cNvPr>
          <p:cNvSpPr txBox="1"/>
          <p:nvPr/>
        </p:nvSpPr>
        <p:spPr>
          <a:xfrm>
            <a:off x="1824644" y="3097607"/>
            <a:ext cx="2642235" cy="19672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r>
              <a:rPr lang="en-US" sz="1400" spc="-5" dirty="0">
                <a:latin typeface="Segoe UI"/>
                <a:cs typeface="Segoe UI"/>
              </a:rPr>
              <a:t>CPA / FINANCIAL PLANNERS</a:t>
            </a: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endParaRPr lang="en-US" sz="1400" spc="-5" dirty="0">
              <a:latin typeface="Segoe UI"/>
              <a:cs typeface="Segoe U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r>
              <a:rPr lang="en-US" sz="1400" spc="-5" dirty="0">
                <a:latin typeface="Segoe UI"/>
                <a:cs typeface="Segoe UI"/>
              </a:rPr>
              <a:t>WEALTH MANAGEMENT FIRMS</a:t>
            </a: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endParaRPr lang="en-US" sz="1400" spc="-5" dirty="0">
              <a:latin typeface="Segoe UI"/>
              <a:cs typeface="Segoe U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r>
              <a:rPr lang="en-US" sz="1400" spc="-5" dirty="0">
                <a:latin typeface="Segoe UI"/>
                <a:cs typeface="Segoe UI"/>
              </a:rPr>
              <a:t>ELDER LAW ATTORNEYS</a:t>
            </a: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endParaRPr lang="en-US" sz="1400" spc="-5" dirty="0">
              <a:latin typeface="Segoe UI"/>
              <a:cs typeface="Segoe U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r>
              <a:rPr lang="en-US" sz="1400" spc="-5" dirty="0">
                <a:latin typeface="Segoe UI"/>
                <a:cs typeface="Segoe UI"/>
              </a:rPr>
              <a:t>SENIOR LIVING COMMUNITIES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3766EFA-4ABB-485D-8EC4-A40C2B325CFB}"/>
              </a:ext>
            </a:extLst>
          </p:cNvPr>
          <p:cNvSpPr txBox="1"/>
          <p:nvPr/>
        </p:nvSpPr>
        <p:spPr>
          <a:xfrm>
            <a:off x="8984785" y="3097607"/>
            <a:ext cx="2642235" cy="19672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r>
              <a:rPr lang="en-US" sz="1400" spc="-5" dirty="0">
                <a:latin typeface="Segoe UI"/>
                <a:cs typeface="Segoe UI"/>
              </a:rPr>
              <a:t>NURSES &amp; HOSPITALS</a:t>
            </a: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endParaRPr lang="en-US" sz="1400" spc="-5" dirty="0">
              <a:latin typeface="Segoe UI"/>
              <a:cs typeface="Segoe U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r>
              <a:rPr lang="en-US" sz="1400" spc="-5" dirty="0">
                <a:latin typeface="Segoe UI"/>
                <a:cs typeface="Segoe UI"/>
              </a:rPr>
              <a:t>SOCIAL WORKERS</a:t>
            </a: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endParaRPr lang="en-US" sz="1400" spc="-5" dirty="0">
              <a:latin typeface="Segoe UI"/>
              <a:cs typeface="Segoe U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r>
              <a:rPr lang="en-US" sz="1400" spc="-5" dirty="0">
                <a:latin typeface="Segoe UI"/>
                <a:cs typeface="Segoe UI"/>
              </a:rPr>
              <a:t>VOLUNTEERS</a:t>
            </a: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endParaRPr lang="en-US" sz="1400" spc="-5" dirty="0">
              <a:latin typeface="Segoe UI"/>
              <a:cs typeface="Segoe U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r>
              <a:rPr lang="en-US" sz="1400" spc="-5" dirty="0">
                <a:latin typeface="Segoe UI"/>
                <a:cs typeface="Segoe UI"/>
              </a:rPr>
              <a:t>CHURCHES</a:t>
            </a:r>
            <a:endParaRPr sz="14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4334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2588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96654" y="6350"/>
            <a:ext cx="4413250" cy="8223250"/>
          </a:xfrm>
          <a:custGeom>
            <a:avLst/>
            <a:gdLst/>
            <a:ahLst/>
            <a:cxnLst/>
            <a:rect l="l" t="t" r="r" b="b"/>
            <a:pathLst>
              <a:path w="4413250" h="8223250">
                <a:moveTo>
                  <a:pt x="0" y="8223250"/>
                </a:moveTo>
                <a:lnTo>
                  <a:pt x="4412996" y="8223250"/>
                </a:lnTo>
                <a:lnTo>
                  <a:pt x="4412996" y="0"/>
                </a:lnTo>
                <a:lnTo>
                  <a:pt x="0" y="0"/>
                </a:lnTo>
                <a:lnTo>
                  <a:pt x="0" y="8223250"/>
                </a:lnTo>
                <a:close/>
              </a:path>
            </a:pathLst>
          </a:custGeom>
          <a:solidFill>
            <a:srgbClr val="D0B28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0354" y="1903251"/>
            <a:ext cx="41846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latin typeface="Segoe UI Semilight"/>
                <a:cs typeface="Segoe UI Semilight"/>
              </a:rPr>
              <a:t>Get in </a:t>
            </a:r>
            <a:r>
              <a:rPr sz="1400" b="0" spc="-10" dirty="0">
                <a:latin typeface="Segoe UI Semilight"/>
                <a:cs typeface="Segoe UI Semilight"/>
              </a:rPr>
              <a:t>touch </a:t>
            </a:r>
            <a:r>
              <a:rPr sz="1400" b="0" dirty="0">
                <a:latin typeface="Segoe UI Semilight"/>
                <a:cs typeface="Segoe UI Semilight"/>
              </a:rPr>
              <a:t>with the </a:t>
            </a:r>
            <a:r>
              <a:rPr sz="1400" b="0" spc="-10" dirty="0">
                <a:latin typeface="Segoe UI Semilight"/>
                <a:cs typeface="Segoe UI Semilight"/>
              </a:rPr>
              <a:t>speaker to </a:t>
            </a:r>
            <a:r>
              <a:rPr sz="1400" b="0" spc="-5" dirty="0">
                <a:latin typeface="Segoe UI Semilight"/>
                <a:cs typeface="Segoe UI Semilight"/>
              </a:rPr>
              <a:t>schedule </a:t>
            </a:r>
            <a:r>
              <a:rPr sz="1400" b="0" dirty="0">
                <a:latin typeface="Segoe UI Semilight"/>
                <a:cs typeface="Segoe UI Semilight"/>
              </a:rPr>
              <a:t>a </a:t>
            </a:r>
            <a:r>
              <a:rPr sz="1400" b="0" spc="-5" dirty="0">
                <a:latin typeface="Segoe UI Semilight"/>
                <a:cs typeface="Segoe UI Semilight"/>
              </a:rPr>
              <a:t>succession  </a:t>
            </a:r>
            <a:r>
              <a:rPr sz="1400" b="0" dirty="0">
                <a:latin typeface="Segoe UI Semilight"/>
                <a:cs typeface="Segoe UI Semilight"/>
              </a:rPr>
              <a:t>planning consultation </a:t>
            </a:r>
            <a:r>
              <a:rPr sz="1400" b="0" spc="-10" dirty="0">
                <a:latin typeface="Segoe UI Semilight"/>
                <a:cs typeface="Segoe UI Semilight"/>
              </a:rPr>
              <a:t>to </a:t>
            </a:r>
            <a:r>
              <a:rPr sz="1400" b="0" spc="-5" dirty="0">
                <a:latin typeface="Segoe UI Semilight"/>
                <a:cs typeface="Segoe UI Semilight"/>
              </a:rPr>
              <a:t>learn </a:t>
            </a:r>
            <a:r>
              <a:rPr sz="1400" b="0" spc="-10" dirty="0">
                <a:latin typeface="Segoe UI Semilight"/>
                <a:cs typeface="Segoe UI Semilight"/>
              </a:rPr>
              <a:t>more </a:t>
            </a:r>
            <a:r>
              <a:rPr sz="1400" b="0" spc="-5" dirty="0">
                <a:latin typeface="Segoe UI Semilight"/>
                <a:cs typeface="Segoe UI Semilight"/>
              </a:rPr>
              <a:t>or </a:t>
            </a:r>
            <a:r>
              <a:rPr sz="1400" b="0" spc="-10" dirty="0">
                <a:latin typeface="Segoe UI Semilight"/>
                <a:cs typeface="Segoe UI Semilight"/>
              </a:rPr>
              <a:t>to </a:t>
            </a:r>
            <a:r>
              <a:rPr sz="1400" b="0" dirty="0">
                <a:latin typeface="Segoe UI Semilight"/>
                <a:cs typeface="Segoe UI Semilight"/>
              </a:rPr>
              <a:t>analyze </a:t>
            </a:r>
            <a:r>
              <a:rPr sz="1400" b="0" spc="-10" dirty="0">
                <a:latin typeface="Segoe UI Semilight"/>
                <a:cs typeface="Segoe UI Semilight"/>
              </a:rPr>
              <a:t>your  </a:t>
            </a:r>
            <a:r>
              <a:rPr sz="1400" b="0" dirty="0">
                <a:latin typeface="Segoe UI Semilight"/>
                <a:cs typeface="Segoe UI Semilight"/>
              </a:rPr>
              <a:t>agency </a:t>
            </a:r>
            <a:r>
              <a:rPr sz="1400" b="0" spc="-10" dirty="0">
                <a:latin typeface="Segoe UI Semilight"/>
                <a:cs typeface="Segoe UI Semilight"/>
              </a:rPr>
              <a:t>to </a:t>
            </a:r>
            <a:r>
              <a:rPr sz="1400" b="0" spc="-5" dirty="0">
                <a:latin typeface="Segoe UI Semilight"/>
                <a:cs typeface="Segoe UI Semilight"/>
              </a:rPr>
              <a:t>discover </a:t>
            </a:r>
            <a:r>
              <a:rPr sz="1400" b="0" spc="-25" dirty="0">
                <a:latin typeface="Segoe UI Semilight"/>
                <a:cs typeface="Segoe UI Semilight"/>
              </a:rPr>
              <a:t>it’s </a:t>
            </a:r>
            <a:r>
              <a:rPr sz="1400" b="0" dirty="0">
                <a:latin typeface="Segoe UI Semilight"/>
                <a:cs typeface="Segoe UI Semilight"/>
              </a:rPr>
              <a:t>true</a:t>
            </a:r>
            <a:r>
              <a:rPr sz="1400" b="0" spc="20" dirty="0">
                <a:latin typeface="Segoe UI Semilight"/>
                <a:cs typeface="Segoe UI Semilight"/>
              </a:rPr>
              <a:t> </a:t>
            </a:r>
            <a:r>
              <a:rPr sz="1400" b="0" spc="-5" dirty="0">
                <a:latin typeface="Segoe UI Semilight"/>
                <a:cs typeface="Segoe UI Semilight"/>
              </a:rPr>
              <a:t>value.</a:t>
            </a:r>
            <a:endParaRPr sz="14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0354" y="1465790"/>
            <a:ext cx="34734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 </a:t>
            </a:r>
            <a:r>
              <a:rPr spc="-20" dirty="0"/>
              <a:t>YOU </a:t>
            </a:r>
            <a:r>
              <a:rPr dirty="0"/>
              <a:t>FOR</a:t>
            </a:r>
            <a:r>
              <a:rPr spc="-75" dirty="0"/>
              <a:t> </a:t>
            </a:r>
            <a:r>
              <a:rPr spc="-5" dirty="0"/>
              <a:t>LISTENING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3054" y="2763520"/>
            <a:ext cx="3328670" cy="342900"/>
          </a:xfrm>
          <a:prstGeom prst="rect">
            <a:avLst/>
          </a:prstGeom>
          <a:solidFill>
            <a:srgbClr val="141414"/>
          </a:solidFill>
        </p:spPr>
        <p:txBody>
          <a:bodyPr vert="horz" wrap="square" lIns="0" tIns="37465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295"/>
              </a:spcBef>
            </a:pPr>
            <a:r>
              <a:rPr sz="1500" b="0" dirty="0">
                <a:solidFill>
                  <a:srgbClr val="FFFFFF"/>
                </a:solidFill>
                <a:latin typeface="Segoe UI Semilight"/>
                <a:cs typeface="Segoe UI Semilight"/>
              </a:rPr>
              <a:t>amsplans.com/succession-planning</a:t>
            </a:r>
            <a:endParaRPr sz="1500">
              <a:latin typeface="Segoe UI Semilight"/>
              <a:cs typeface="Segoe UI Semi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132" y="7820257"/>
            <a:ext cx="6477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Segoe UI"/>
                <a:cs typeface="Segoe UI"/>
              </a:rPr>
              <a:t>Copyright </a:t>
            </a:r>
            <a:r>
              <a:rPr sz="1100">
                <a:latin typeface="Segoe UI"/>
                <a:cs typeface="Segoe UI"/>
              </a:rPr>
              <a:t>© </a:t>
            </a:r>
            <a:r>
              <a:rPr sz="1100" spc="-5">
                <a:latin typeface="Segoe UI"/>
                <a:cs typeface="Segoe UI"/>
              </a:rPr>
              <a:t>20</a:t>
            </a:r>
            <a:r>
              <a:rPr lang="en-US" sz="1100" spc="-5">
                <a:latin typeface="Segoe UI"/>
                <a:cs typeface="Segoe UI"/>
              </a:rPr>
              <a:t>20</a:t>
            </a:r>
            <a:r>
              <a:rPr sz="1100" spc="-5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Affordable </a:t>
            </a:r>
            <a:r>
              <a:rPr sz="1100" dirty="0">
                <a:latin typeface="Segoe UI"/>
                <a:cs typeface="Segoe UI"/>
              </a:rPr>
              <a:t>Medicare </a:t>
            </a:r>
            <a:r>
              <a:rPr sz="1100" spc="-5" dirty="0">
                <a:latin typeface="Segoe UI"/>
                <a:cs typeface="Segoe UI"/>
              </a:rPr>
              <a:t>Solutions, </a:t>
            </a:r>
            <a:r>
              <a:rPr sz="1100" spc="-15" dirty="0">
                <a:latin typeface="Segoe UI"/>
                <a:cs typeface="Segoe UI"/>
              </a:rPr>
              <a:t>LLC </a:t>
            </a:r>
            <a:r>
              <a:rPr sz="1100" dirty="0">
                <a:latin typeface="Segoe UI"/>
                <a:cs typeface="Segoe UI"/>
              </a:rPr>
              <a:t>All </a:t>
            </a:r>
            <a:r>
              <a:rPr sz="1100" spc="-5" dirty="0">
                <a:latin typeface="Segoe UI"/>
                <a:cs typeface="Segoe UI"/>
              </a:rPr>
              <a:t>Rights Reserved. Permission </a:t>
            </a:r>
            <a:r>
              <a:rPr sz="1100" dirty="0">
                <a:latin typeface="Segoe UI"/>
                <a:cs typeface="Segoe UI"/>
              </a:rPr>
              <a:t>required to</a:t>
            </a:r>
            <a:r>
              <a:rPr sz="1100" spc="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reprint.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69576" y="1109067"/>
            <a:ext cx="20129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WHO’S IN 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YOUR 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SUCCESSION</a:t>
            </a:r>
            <a:r>
              <a:rPr sz="16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SQUAD?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4147" y="1915186"/>
            <a:ext cx="19564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Lawyer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|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Are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they</a:t>
            </a:r>
            <a:r>
              <a:rPr sz="1400" spc="-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truly  business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lawyers?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4147" y="2768626"/>
            <a:ext cx="21678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A </a:t>
            </a:r>
            <a:r>
              <a:rPr sz="1400" b="1" spc="-35" dirty="0">
                <a:solidFill>
                  <a:srgbClr val="FFFFFF"/>
                </a:solidFill>
                <a:latin typeface="Segoe UI Semibold"/>
                <a:cs typeface="Segoe UI Semibold"/>
              </a:rPr>
              <a:t>CPA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|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Do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they truly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offer 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business planning</a:t>
            </a:r>
            <a:r>
              <a:rPr sz="1400" spc="-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services?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74147" y="3622066"/>
            <a:ext cx="2513965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75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Banker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|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Do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they</a:t>
            </a:r>
            <a:r>
              <a:rPr sz="1400" spc="-10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understand  your business goals and are  able to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lend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quickly?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370205">
              <a:lnSpc>
                <a:spcPct val="100000"/>
              </a:lnSpc>
              <a:spcBef>
                <a:spcPts val="1290"/>
              </a:spcBef>
            </a:pP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An Appraiser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|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What’s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your  business really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worth?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90"/>
              </a:spcBef>
            </a:pP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A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Partner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|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Are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the correct</a:t>
            </a:r>
            <a:r>
              <a:rPr sz="1400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legal 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documents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place?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439420" algn="just">
              <a:lnSpc>
                <a:spcPct val="100000"/>
              </a:lnSpc>
              <a:spcBef>
                <a:spcPts val="1290"/>
              </a:spcBef>
            </a:pPr>
            <a:r>
              <a:rPr sz="1400" b="1" dirty="0">
                <a:solidFill>
                  <a:srgbClr val="FFFFFF"/>
                </a:solidFill>
                <a:latin typeface="Segoe UI Semibold"/>
                <a:cs typeface="Segoe UI Semibold"/>
              </a:rPr>
              <a:t>A </a:t>
            </a:r>
            <a:r>
              <a:rPr sz="14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Key </a:t>
            </a:r>
            <a:r>
              <a:rPr sz="14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Employee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|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Do</a:t>
            </a:r>
            <a:r>
              <a:rPr sz="1400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they  understand your business 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model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needs?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3054" y="7312458"/>
            <a:ext cx="2191524" cy="44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6000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5173381"/>
            <a:ext cx="277812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292829"/>
                </a:solidFill>
                <a:latin typeface="Segoe UI"/>
                <a:cs typeface="Segoe UI"/>
              </a:rPr>
              <a:t>PERSISTENCY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5840221"/>
            <a:ext cx="2807335" cy="0"/>
          </a:xfrm>
          <a:custGeom>
            <a:avLst/>
            <a:gdLst/>
            <a:ahLst/>
            <a:cxnLst/>
            <a:rect l="l" t="t" r="r" b="b"/>
            <a:pathLst>
              <a:path w="2807335">
                <a:moveTo>
                  <a:pt x="0" y="0"/>
                </a:moveTo>
                <a:lnTo>
                  <a:pt x="2807208" y="0"/>
                </a:lnTo>
              </a:path>
            </a:pathLst>
          </a:custGeom>
          <a:ln w="12700">
            <a:solidFill>
              <a:srgbClr val="CE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6143047"/>
            <a:ext cx="10544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CEB28E"/>
                </a:solidFill>
                <a:latin typeface="Segoe UI"/>
                <a:cs typeface="Segoe UI"/>
              </a:rPr>
              <a:t>(noun) </a:t>
            </a:r>
            <a:r>
              <a:rPr sz="1800" spc="-10" dirty="0">
                <a:latin typeface="Segoe UI"/>
                <a:cs typeface="Segoe UI"/>
              </a:rPr>
              <a:t>Percentage </a:t>
            </a:r>
            <a:r>
              <a:rPr sz="1800" dirty="0">
                <a:latin typeface="Segoe UI"/>
                <a:cs typeface="Segoe UI"/>
              </a:rPr>
              <a:t>of an </a:t>
            </a:r>
            <a:r>
              <a:rPr sz="1800" spc="-5" dirty="0">
                <a:latin typeface="Segoe UI"/>
                <a:cs typeface="Segoe UI"/>
              </a:rPr>
              <a:t>insurance </a:t>
            </a:r>
            <a:r>
              <a:rPr sz="1800" dirty="0">
                <a:latin typeface="Segoe UI"/>
                <a:cs typeface="Segoe UI"/>
              </a:rPr>
              <a:t>company’s already written policies remaining </a:t>
            </a:r>
            <a:r>
              <a:rPr sz="1800" spc="-5" dirty="0">
                <a:latin typeface="Segoe UI"/>
                <a:cs typeface="Segoe UI"/>
              </a:rPr>
              <a:t>in </a:t>
            </a:r>
            <a:r>
              <a:rPr sz="1800" dirty="0">
                <a:latin typeface="Segoe UI"/>
                <a:cs typeface="Segoe UI"/>
              </a:rPr>
              <a:t>force, without </a:t>
            </a:r>
            <a:r>
              <a:rPr sz="1800" spc="-5" dirty="0">
                <a:latin typeface="Segoe UI"/>
                <a:cs typeface="Segoe UI"/>
              </a:rPr>
              <a:t>lapsing  </a:t>
            </a:r>
            <a:r>
              <a:rPr sz="1800" dirty="0">
                <a:latin typeface="Segoe UI"/>
                <a:cs typeface="Segoe UI"/>
              </a:rPr>
              <a:t>or being replaced. </a:t>
            </a:r>
            <a:r>
              <a:rPr sz="1800" spc="-10" dirty="0">
                <a:latin typeface="Segoe UI"/>
                <a:cs typeface="Segoe UI"/>
              </a:rPr>
              <a:t>Persistency </a:t>
            </a:r>
            <a:r>
              <a:rPr sz="1800" spc="-5" dirty="0">
                <a:latin typeface="Segoe UI"/>
                <a:cs typeface="Segoe UI"/>
              </a:rPr>
              <a:t>is </a:t>
            </a:r>
            <a:r>
              <a:rPr sz="1800" dirty="0">
                <a:latin typeface="Segoe UI"/>
                <a:cs typeface="Segoe UI"/>
              </a:rPr>
              <a:t>a critical factor </a:t>
            </a:r>
            <a:r>
              <a:rPr sz="1800" spc="-5" dirty="0">
                <a:latin typeface="Segoe UI"/>
                <a:cs typeface="Segoe UI"/>
              </a:rPr>
              <a:t>in </a:t>
            </a:r>
            <a:r>
              <a:rPr sz="1800" dirty="0">
                <a:latin typeface="Segoe UI"/>
                <a:cs typeface="Segoe UI"/>
              </a:rPr>
              <a:t>the </a:t>
            </a:r>
            <a:r>
              <a:rPr sz="1800" i="1" spc="-5" dirty="0">
                <a:latin typeface="Segoe UI"/>
                <a:cs typeface="Segoe UI"/>
              </a:rPr>
              <a:t>viability </a:t>
            </a:r>
            <a:r>
              <a:rPr sz="1800" dirty="0">
                <a:latin typeface="Segoe UI"/>
                <a:cs typeface="Segoe UI"/>
              </a:rPr>
              <a:t>and </a:t>
            </a:r>
            <a:r>
              <a:rPr sz="1800" i="1" spc="-10" dirty="0">
                <a:latin typeface="Segoe UI"/>
                <a:cs typeface="Segoe UI"/>
              </a:rPr>
              <a:t>success </a:t>
            </a:r>
            <a:r>
              <a:rPr sz="1800" dirty="0">
                <a:latin typeface="Segoe UI"/>
                <a:cs typeface="Segoe UI"/>
              </a:rPr>
              <a:t>of </a:t>
            </a:r>
            <a:r>
              <a:rPr sz="1800" spc="-5" dirty="0">
                <a:latin typeface="Segoe UI"/>
                <a:cs typeface="Segoe UI"/>
              </a:rPr>
              <a:t>insurance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companies.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427" y="1259749"/>
            <a:ext cx="36125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40" dirty="0">
                <a:solidFill>
                  <a:srgbClr val="292829"/>
                </a:solidFill>
                <a:latin typeface="Segoe UI"/>
                <a:cs typeface="Segoe UI"/>
              </a:rPr>
              <a:t>WHAT</a:t>
            </a:r>
            <a:r>
              <a:rPr sz="3400" b="1" spc="-40" dirty="0">
                <a:solidFill>
                  <a:srgbClr val="D0B28E"/>
                </a:solidFill>
                <a:latin typeface="Segoe UI"/>
                <a:cs typeface="Segoe UI"/>
              </a:rPr>
              <a:t>AFFECTS</a:t>
            </a:r>
            <a:r>
              <a:rPr sz="3400" b="1" spc="-40" dirty="0">
                <a:solidFill>
                  <a:srgbClr val="292829"/>
                </a:solidFill>
                <a:latin typeface="Segoe UI"/>
                <a:cs typeface="Segoe UI"/>
              </a:rPr>
              <a:t>IT?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9618" y="3981708"/>
            <a:ext cx="17125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solidFill>
                  <a:srgbClr val="292829"/>
                </a:solidFill>
                <a:latin typeface="Segoe UI"/>
                <a:cs typeface="Segoe UI"/>
              </a:rPr>
              <a:t>ANNUAL</a:t>
            </a:r>
            <a:r>
              <a:rPr sz="1500" spc="70" dirty="0">
                <a:solidFill>
                  <a:srgbClr val="292829"/>
                </a:solidFill>
                <a:latin typeface="Segoe UI"/>
                <a:cs typeface="Segoe UI"/>
              </a:rPr>
              <a:t> REVIEWS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9018" y="3981708"/>
            <a:ext cx="18910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solidFill>
                  <a:srgbClr val="292829"/>
                </a:solidFill>
                <a:latin typeface="Segoe UI"/>
                <a:cs typeface="Segoe UI"/>
              </a:rPr>
              <a:t>CUSTOMER</a:t>
            </a:r>
            <a:r>
              <a:rPr sz="1500" spc="70" dirty="0">
                <a:solidFill>
                  <a:srgbClr val="292829"/>
                </a:solidFill>
                <a:latin typeface="Segoe UI"/>
                <a:cs typeface="Segoe UI"/>
              </a:rPr>
              <a:t> SERVICE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2116" y="3981708"/>
            <a:ext cx="2505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solidFill>
                  <a:srgbClr val="292829"/>
                </a:solidFill>
                <a:latin typeface="Segoe UI"/>
                <a:cs typeface="Segoe UI"/>
              </a:rPr>
              <a:t>MEDICAID</a:t>
            </a:r>
            <a:r>
              <a:rPr sz="1500" spc="105" dirty="0">
                <a:solidFill>
                  <a:srgbClr val="292829"/>
                </a:solidFill>
                <a:latin typeface="Segoe UI"/>
                <a:cs typeface="Segoe UI"/>
              </a:rPr>
              <a:t> </a:t>
            </a:r>
            <a:r>
              <a:rPr sz="1500" spc="60" dirty="0">
                <a:solidFill>
                  <a:srgbClr val="292829"/>
                </a:solidFill>
                <a:latin typeface="Segoe UI"/>
                <a:cs typeface="Segoe UI"/>
              </a:rPr>
              <a:t>QUALIFICATION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1297" y="3981708"/>
            <a:ext cx="14738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solidFill>
                  <a:srgbClr val="292829"/>
                </a:solidFill>
                <a:latin typeface="Segoe UI"/>
                <a:cs typeface="Segoe UI"/>
              </a:rPr>
              <a:t>CLIENT</a:t>
            </a:r>
            <a:r>
              <a:rPr sz="1500" spc="80" dirty="0">
                <a:solidFill>
                  <a:srgbClr val="292829"/>
                </a:solidFill>
                <a:latin typeface="Segoe UI"/>
                <a:cs typeface="Segoe UI"/>
              </a:rPr>
              <a:t> </a:t>
            </a:r>
            <a:r>
              <a:rPr sz="1500" spc="55" dirty="0">
                <a:solidFill>
                  <a:srgbClr val="292829"/>
                </a:solidFill>
                <a:latin typeface="Segoe UI"/>
                <a:cs typeface="Segoe UI"/>
              </a:rPr>
              <a:t>DEATHS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6859" y="6191128"/>
            <a:ext cx="16573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solidFill>
                  <a:srgbClr val="292829"/>
                </a:solidFill>
                <a:latin typeface="Segoe UI"/>
                <a:cs typeface="Segoe UI"/>
              </a:rPr>
              <a:t>CLIENTS</a:t>
            </a:r>
            <a:r>
              <a:rPr sz="1500" spc="70" dirty="0">
                <a:solidFill>
                  <a:srgbClr val="292829"/>
                </a:solidFill>
                <a:latin typeface="Segoe UI"/>
                <a:cs typeface="Segoe UI"/>
              </a:rPr>
              <a:t> </a:t>
            </a:r>
            <a:r>
              <a:rPr sz="1500" spc="65" dirty="0">
                <a:solidFill>
                  <a:srgbClr val="292829"/>
                </a:solidFill>
                <a:latin typeface="Segoe UI"/>
                <a:cs typeface="Segoe UI"/>
              </a:rPr>
              <a:t>MOVING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7514" y="6191128"/>
            <a:ext cx="15735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25" dirty="0">
                <a:solidFill>
                  <a:srgbClr val="292829"/>
                </a:solidFill>
                <a:latin typeface="Segoe UI"/>
                <a:cs typeface="Segoe UI"/>
              </a:rPr>
              <a:t>RATE</a:t>
            </a:r>
            <a:r>
              <a:rPr sz="1500" spc="75" dirty="0">
                <a:solidFill>
                  <a:srgbClr val="292829"/>
                </a:solidFill>
                <a:latin typeface="Segoe UI"/>
                <a:cs typeface="Segoe UI"/>
              </a:rPr>
              <a:t> </a:t>
            </a:r>
            <a:r>
              <a:rPr sz="1500" spc="70" dirty="0">
                <a:solidFill>
                  <a:srgbClr val="292829"/>
                </a:solidFill>
                <a:latin typeface="Segoe UI"/>
                <a:cs typeface="Segoe UI"/>
              </a:rPr>
              <a:t>INCREASES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85206" y="6191128"/>
            <a:ext cx="14058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2829"/>
                </a:solidFill>
                <a:latin typeface="Segoe UI"/>
                <a:cs typeface="Segoe UI"/>
              </a:rPr>
              <a:t>AOR</a:t>
            </a:r>
            <a:r>
              <a:rPr sz="1500" spc="65" dirty="0">
                <a:solidFill>
                  <a:srgbClr val="292829"/>
                </a:solidFill>
                <a:latin typeface="Segoe UI"/>
                <a:cs typeface="Segoe UI"/>
              </a:rPr>
              <a:t> </a:t>
            </a:r>
            <a:r>
              <a:rPr sz="1500" spc="70" dirty="0">
                <a:solidFill>
                  <a:srgbClr val="292829"/>
                </a:solidFill>
                <a:latin typeface="Segoe UI"/>
                <a:cs typeface="Segoe UI"/>
              </a:rPr>
              <a:t>CHANGES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0897" y="6191128"/>
            <a:ext cx="22066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solidFill>
                  <a:srgbClr val="292829"/>
                </a:solidFill>
                <a:latin typeface="Segoe UI"/>
                <a:cs typeface="Segoe UI"/>
              </a:rPr>
              <a:t>OUTSIDE</a:t>
            </a:r>
            <a:r>
              <a:rPr sz="1500" spc="125" dirty="0">
                <a:solidFill>
                  <a:srgbClr val="292829"/>
                </a:solidFill>
                <a:latin typeface="Segoe UI"/>
                <a:cs typeface="Segoe UI"/>
              </a:rPr>
              <a:t> </a:t>
            </a:r>
            <a:r>
              <a:rPr sz="1500" spc="50" dirty="0">
                <a:solidFill>
                  <a:srgbClr val="292829"/>
                </a:solidFill>
                <a:latin typeface="Segoe UI"/>
                <a:cs typeface="Segoe UI"/>
              </a:rPr>
              <a:t>SOLICITATION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41076" y="5205373"/>
            <a:ext cx="1017088" cy="89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8016" y="2723382"/>
            <a:ext cx="1283208" cy="1185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98029" y="3133800"/>
            <a:ext cx="1198997" cy="624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31454" y="5145938"/>
            <a:ext cx="1008876" cy="816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95130" y="5062575"/>
            <a:ext cx="976723" cy="9713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5238" y="2688336"/>
            <a:ext cx="1211656" cy="125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1012" y="4922670"/>
            <a:ext cx="1240109" cy="1251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45006" y="2688335"/>
            <a:ext cx="1209217" cy="11856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15999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5241961"/>
            <a:ext cx="37998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10" dirty="0">
                <a:solidFill>
                  <a:srgbClr val="292829"/>
                </a:solidFill>
                <a:latin typeface="Segoe UI"/>
                <a:cs typeface="Segoe UI"/>
              </a:rPr>
              <a:t>PERSISTENCY</a:t>
            </a:r>
            <a:r>
              <a:rPr sz="3400" b="1" spc="-10" dirty="0">
                <a:solidFill>
                  <a:srgbClr val="D0B28E"/>
                </a:solidFill>
                <a:latin typeface="Segoe UI"/>
                <a:cs typeface="Segoe UI"/>
              </a:rPr>
              <a:t>LOSS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092755"/>
            <a:ext cx="10564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92829"/>
                </a:solidFill>
                <a:latin typeface="Segoe UI"/>
                <a:cs typeface="Segoe UI"/>
              </a:rPr>
              <a:t>The </a:t>
            </a:r>
            <a:r>
              <a:rPr sz="1800" spc="-5" dirty="0">
                <a:solidFill>
                  <a:srgbClr val="292829"/>
                </a:solidFill>
                <a:latin typeface="Segoe UI"/>
                <a:cs typeface="Segoe UI"/>
              </a:rPr>
              <a:t>larger </a:t>
            </a:r>
            <a:r>
              <a:rPr sz="1800" dirty="0">
                <a:solidFill>
                  <a:srgbClr val="292829"/>
                </a:solidFill>
                <a:latin typeface="Segoe UI"/>
                <a:cs typeface="Segoe UI"/>
              </a:rPr>
              <a:t>your agency, the </a:t>
            </a:r>
            <a:r>
              <a:rPr sz="1800" spc="-5" dirty="0">
                <a:solidFill>
                  <a:srgbClr val="292829"/>
                </a:solidFill>
                <a:latin typeface="Segoe UI"/>
                <a:cs typeface="Segoe UI"/>
              </a:rPr>
              <a:t>more </a:t>
            </a:r>
            <a:r>
              <a:rPr sz="1800" dirty="0">
                <a:solidFill>
                  <a:srgbClr val="292829"/>
                </a:solidFill>
                <a:latin typeface="Segoe UI"/>
                <a:cs typeface="Segoe UI"/>
              </a:rPr>
              <a:t>difficult </a:t>
            </a:r>
            <a:r>
              <a:rPr sz="1800" spc="-5" dirty="0">
                <a:solidFill>
                  <a:srgbClr val="292829"/>
                </a:solidFill>
                <a:latin typeface="Segoe UI"/>
                <a:cs typeface="Segoe UI"/>
              </a:rPr>
              <a:t>it is </a:t>
            </a:r>
            <a:r>
              <a:rPr sz="1800" dirty="0">
                <a:solidFill>
                  <a:srgbClr val="292829"/>
                </a:solidFill>
                <a:latin typeface="Segoe UI"/>
                <a:cs typeface="Segoe UI"/>
              </a:rPr>
              <a:t>to tread water each year. The </a:t>
            </a:r>
            <a:r>
              <a:rPr sz="1800" spc="-5" dirty="0">
                <a:solidFill>
                  <a:srgbClr val="292829"/>
                </a:solidFill>
                <a:latin typeface="Segoe UI"/>
                <a:cs typeface="Segoe UI"/>
              </a:rPr>
              <a:t>larger </a:t>
            </a:r>
            <a:r>
              <a:rPr sz="1800" dirty="0">
                <a:solidFill>
                  <a:srgbClr val="292829"/>
                </a:solidFill>
                <a:latin typeface="Segoe UI"/>
                <a:cs typeface="Segoe UI"/>
              </a:rPr>
              <a:t>your agency, the </a:t>
            </a:r>
            <a:r>
              <a:rPr sz="1800" spc="-5" dirty="0">
                <a:solidFill>
                  <a:srgbClr val="292829"/>
                </a:solidFill>
                <a:latin typeface="Segoe UI"/>
                <a:cs typeface="Segoe UI"/>
              </a:rPr>
              <a:t>more  </a:t>
            </a:r>
            <a:r>
              <a:rPr sz="1800" dirty="0">
                <a:solidFill>
                  <a:srgbClr val="292829"/>
                </a:solidFill>
                <a:latin typeface="Segoe UI"/>
                <a:cs typeface="Segoe UI"/>
              </a:rPr>
              <a:t>policies you will have to replace due to persistency </a:t>
            </a:r>
            <a:r>
              <a:rPr sz="1800" spc="-5" dirty="0">
                <a:solidFill>
                  <a:srgbClr val="292829"/>
                </a:solidFill>
                <a:latin typeface="Segoe UI"/>
                <a:cs typeface="Segoe UI"/>
              </a:rPr>
              <a:t>loss. </a:t>
            </a:r>
            <a:r>
              <a:rPr sz="1800" dirty="0">
                <a:solidFill>
                  <a:srgbClr val="292829"/>
                </a:solidFill>
                <a:latin typeface="Segoe UI"/>
                <a:cs typeface="Segoe UI"/>
              </a:rPr>
              <a:t>Let’s take a </a:t>
            </a:r>
            <a:r>
              <a:rPr sz="1800" spc="-5" dirty="0">
                <a:solidFill>
                  <a:srgbClr val="292829"/>
                </a:solidFill>
                <a:latin typeface="Segoe UI"/>
                <a:cs typeface="Segoe UI"/>
              </a:rPr>
              <a:t>look </a:t>
            </a:r>
            <a:r>
              <a:rPr sz="1800" dirty="0">
                <a:solidFill>
                  <a:srgbClr val="292829"/>
                </a:solidFill>
                <a:latin typeface="Segoe UI"/>
                <a:cs typeface="Segoe UI"/>
              </a:rPr>
              <a:t>at </a:t>
            </a:r>
            <a:r>
              <a:rPr sz="1800" spc="-5" dirty="0">
                <a:solidFill>
                  <a:srgbClr val="292829"/>
                </a:solidFill>
                <a:latin typeface="Segoe UI"/>
                <a:cs typeface="Segoe UI"/>
              </a:rPr>
              <a:t>some</a:t>
            </a:r>
            <a:r>
              <a:rPr sz="1800" spc="-45" dirty="0">
                <a:solidFill>
                  <a:srgbClr val="292829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292829"/>
                </a:solidFill>
                <a:latin typeface="Segoe UI"/>
                <a:cs typeface="Segoe UI"/>
              </a:rPr>
              <a:t>examples.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63865"/>
            <a:ext cx="376745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292829"/>
                </a:solidFill>
                <a:latin typeface="Segoe UI"/>
                <a:cs typeface="Segoe UI"/>
              </a:rPr>
              <a:t>80%</a:t>
            </a:r>
            <a:r>
              <a:rPr sz="3400" b="1" spc="-90" dirty="0">
                <a:solidFill>
                  <a:srgbClr val="292829"/>
                </a:solidFill>
                <a:latin typeface="Segoe UI"/>
                <a:cs typeface="Segoe UI"/>
              </a:rPr>
              <a:t> </a:t>
            </a:r>
            <a:r>
              <a:rPr sz="3400" b="1" spc="-5" dirty="0">
                <a:solidFill>
                  <a:srgbClr val="292829"/>
                </a:solidFill>
                <a:latin typeface="Segoe UI"/>
                <a:cs typeface="Segoe UI"/>
              </a:rPr>
              <a:t>PERSISTENCY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0" y="6362"/>
            <a:ext cx="6851650" cy="8216900"/>
          </a:xfrm>
          <a:custGeom>
            <a:avLst/>
            <a:gdLst/>
            <a:ahLst/>
            <a:cxnLst/>
            <a:rect l="l" t="t" r="r" b="b"/>
            <a:pathLst>
              <a:path w="6851650" h="8216900">
                <a:moveTo>
                  <a:pt x="0" y="8216887"/>
                </a:moveTo>
                <a:lnTo>
                  <a:pt x="6851650" y="8216887"/>
                </a:lnTo>
                <a:lnTo>
                  <a:pt x="6851650" y="0"/>
                </a:lnTo>
                <a:lnTo>
                  <a:pt x="0" y="0"/>
                </a:lnTo>
                <a:lnTo>
                  <a:pt x="0" y="8216887"/>
                </a:lnTo>
                <a:close/>
              </a:path>
            </a:pathLst>
          </a:custGeom>
          <a:solidFill>
            <a:srgbClr val="292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367282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>
                <a:moveTo>
                  <a:pt x="0" y="0"/>
                </a:moveTo>
                <a:lnTo>
                  <a:pt x="3749040" y="0"/>
                </a:lnTo>
              </a:path>
            </a:pathLst>
          </a:custGeom>
          <a:ln w="12700">
            <a:solidFill>
              <a:srgbClr val="CE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543410"/>
            <a:ext cx="56083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751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egoe UI"/>
                <a:cs typeface="Segoe UI"/>
              </a:rPr>
              <a:t># of policies written over </a:t>
            </a:r>
            <a:r>
              <a:rPr sz="1600" spc="-5" dirty="0">
                <a:latin typeface="Segoe UI"/>
                <a:cs typeface="Segoe UI"/>
              </a:rPr>
              <a:t>10 </a:t>
            </a:r>
            <a:r>
              <a:rPr sz="1600" dirty="0">
                <a:latin typeface="Segoe UI"/>
                <a:cs typeface="Segoe UI"/>
              </a:rPr>
              <a:t>years based on retaining</a:t>
            </a:r>
            <a:r>
              <a:rPr sz="1600" spc="-9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80%  </a:t>
            </a:r>
            <a:r>
              <a:rPr sz="1600" dirty="0">
                <a:latin typeface="Segoe UI"/>
                <a:cs typeface="Segoe UI"/>
              </a:rPr>
              <a:t>of your policies, which </a:t>
            </a:r>
            <a:r>
              <a:rPr sz="1600" spc="-5" dirty="0">
                <a:latin typeface="Segoe UI"/>
                <a:cs typeface="Segoe UI"/>
              </a:rPr>
              <a:t>means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20% </a:t>
            </a:r>
            <a:r>
              <a:rPr sz="1600" dirty="0">
                <a:latin typeface="Segoe UI"/>
                <a:cs typeface="Segoe UI"/>
              </a:rPr>
              <a:t>persistency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loss.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600" i="1" dirty="0">
                <a:solidFill>
                  <a:srgbClr val="CEB28E"/>
                </a:solidFill>
                <a:latin typeface="Segoe UI"/>
                <a:cs typeface="Segoe UI"/>
              </a:rPr>
              <a:t>This </a:t>
            </a:r>
            <a:r>
              <a:rPr sz="1600" i="1" spc="-5" dirty="0">
                <a:solidFill>
                  <a:srgbClr val="CEB28E"/>
                </a:solidFill>
                <a:latin typeface="Segoe UI"/>
                <a:cs typeface="Segoe UI"/>
              </a:rPr>
              <a:t>example </a:t>
            </a:r>
            <a:r>
              <a:rPr sz="1600" i="1" dirty="0">
                <a:solidFill>
                  <a:srgbClr val="CEB28E"/>
                </a:solidFill>
                <a:latin typeface="Segoe UI"/>
                <a:cs typeface="Segoe UI"/>
              </a:rPr>
              <a:t>is assuming you </a:t>
            </a:r>
            <a:r>
              <a:rPr sz="1600" i="1" spc="-5" dirty="0">
                <a:solidFill>
                  <a:srgbClr val="CEB28E"/>
                </a:solidFill>
                <a:latin typeface="Segoe UI"/>
                <a:cs typeface="Segoe UI"/>
              </a:rPr>
              <a:t>wrote 150 </a:t>
            </a:r>
            <a:r>
              <a:rPr sz="1600" i="1" dirty="0">
                <a:solidFill>
                  <a:srgbClr val="CEB28E"/>
                </a:solidFill>
                <a:latin typeface="Segoe UI"/>
                <a:cs typeface="Segoe UI"/>
              </a:rPr>
              <a:t>new policies each</a:t>
            </a:r>
            <a:r>
              <a:rPr sz="1600" i="1" spc="-50" dirty="0">
                <a:solidFill>
                  <a:srgbClr val="CEB28E"/>
                </a:solidFill>
                <a:latin typeface="Segoe UI"/>
                <a:cs typeface="Segoe UI"/>
              </a:rPr>
              <a:t> </a:t>
            </a:r>
            <a:r>
              <a:rPr sz="1600" i="1" spc="-25" dirty="0">
                <a:solidFill>
                  <a:srgbClr val="CEB28E"/>
                </a:solidFill>
                <a:latin typeface="Segoe UI"/>
                <a:cs typeface="Segoe UI"/>
              </a:rPr>
              <a:t>year.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846" y="2990551"/>
            <a:ext cx="92392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ONE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846" y="7075379"/>
            <a:ext cx="9048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FIVE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903" y="6061081"/>
            <a:ext cx="11715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FOUR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796" y="5084349"/>
            <a:ext cx="13512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THREE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056" y="4044143"/>
            <a:ext cx="10490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65" dirty="0">
                <a:solidFill>
                  <a:srgbClr val="D0B28E"/>
                </a:solidFill>
                <a:latin typeface="Segoe UI"/>
                <a:cs typeface="Segoe UI"/>
              </a:rPr>
              <a:t>T</a:t>
            </a: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WO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2719" y="2844444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2719" y="3889298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2719" y="4938014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2719" y="6929170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2719" y="5923330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32000" y="3003847"/>
            <a:ext cx="0" cy="4590415"/>
          </a:xfrm>
          <a:custGeom>
            <a:avLst/>
            <a:gdLst/>
            <a:ahLst/>
            <a:cxnLst/>
            <a:rect l="l" t="t" r="r" b="b"/>
            <a:pathLst>
              <a:path h="4590415">
                <a:moveTo>
                  <a:pt x="0" y="0"/>
                </a:moveTo>
                <a:lnTo>
                  <a:pt x="0" y="4590249"/>
                </a:lnTo>
              </a:path>
            </a:pathLst>
          </a:custGeom>
          <a:ln w="127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91243" y="2951666"/>
            <a:ext cx="6883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SIX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9318" y="7036494"/>
            <a:ext cx="84963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TEN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92259" y="6022196"/>
            <a:ext cx="10744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NINE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95790" y="5045464"/>
            <a:ext cx="12827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EIGHT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20225" y="4005258"/>
            <a:ext cx="13589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S</a:t>
            </a:r>
            <a:r>
              <a:rPr sz="3400" b="1" spc="15" dirty="0">
                <a:solidFill>
                  <a:srgbClr val="D0B28E"/>
                </a:solidFill>
                <a:latin typeface="Segoe UI"/>
                <a:cs typeface="Segoe UI"/>
              </a:rPr>
              <a:t>E</a:t>
            </a: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VEN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64550" y="2805559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64550" y="3850413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64550" y="4899128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64550" y="6890285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64550" y="5884445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523831" y="2964963"/>
            <a:ext cx="0" cy="4590415"/>
          </a:xfrm>
          <a:custGeom>
            <a:avLst/>
            <a:gdLst/>
            <a:ahLst/>
            <a:cxnLst/>
            <a:rect l="l" t="t" r="r" b="b"/>
            <a:pathLst>
              <a:path h="4590415">
                <a:moveTo>
                  <a:pt x="0" y="0"/>
                </a:moveTo>
                <a:lnTo>
                  <a:pt x="0" y="4590249"/>
                </a:lnTo>
              </a:path>
            </a:pathLst>
          </a:custGeom>
          <a:ln w="127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62327" y="3119784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150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62327" y="4171572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270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62327" y="5185185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366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62327" y="6227143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443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62327" y="7241671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504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769093" y="3080007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533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69093" y="4131796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593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69093" y="5145408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624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769093" y="6187367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649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69093" y="7201894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669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6851650" cy="8216900"/>
          </a:xfrm>
          <a:custGeom>
            <a:avLst/>
            <a:gdLst/>
            <a:ahLst/>
            <a:cxnLst/>
            <a:rect l="l" t="t" r="r" b="b"/>
            <a:pathLst>
              <a:path w="6851650" h="8216900">
                <a:moveTo>
                  <a:pt x="0" y="8216887"/>
                </a:moveTo>
                <a:lnTo>
                  <a:pt x="6851650" y="8216887"/>
                </a:lnTo>
                <a:lnTo>
                  <a:pt x="6851650" y="0"/>
                </a:lnTo>
                <a:lnTo>
                  <a:pt x="0" y="0"/>
                </a:lnTo>
                <a:lnTo>
                  <a:pt x="0" y="8216887"/>
                </a:lnTo>
                <a:close/>
              </a:path>
            </a:pathLst>
          </a:custGeom>
          <a:solidFill>
            <a:srgbClr val="292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3554" y="1178506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>
                <a:moveTo>
                  <a:pt x="0" y="0"/>
                </a:moveTo>
                <a:lnTo>
                  <a:pt x="3749040" y="0"/>
                </a:lnTo>
              </a:path>
            </a:pathLst>
          </a:custGeom>
          <a:ln w="12700">
            <a:solidFill>
              <a:srgbClr val="CE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0854" y="1354635"/>
            <a:ext cx="56083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751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# of policies written over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10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years based on retaining</a:t>
            </a:r>
            <a:r>
              <a:rPr sz="1600" spc="-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85% 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of your policies, which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means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15%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persistency</a:t>
            </a:r>
            <a:r>
              <a:rPr sz="16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loss.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600" i="1" dirty="0">
                <a:solidFill>
                  <a:srgbClr val="CEB28E"/>
                </a:solidFill>
                <a:latin typeface="Segoe UI"/>
                <a:cs typeface="Segoe UI"/>
              </a:rPr>
              <a:t>This </a:t>
            </a:r>
            <a:r>
              <a:rPr sz="1600" i="1" spc="-5" dirty="0">
                <a:solidFill>
                  <a:srgbClr val="CEB28E"/>
                </a:solidFill>
                <a:latin typeface="Segoe UI"/>
                <a:cs typeface="Segoe UI"/>
              </a:rPr>
              <a:t>example </a:t>
            </a:r>
            <a:r>
              <a:rPr sz="1600" i="1" dirty="0">
                <a:solidFill>
                  <a:srgbClr val="CEB28E"/>
                </a:solidFill>
                <a:latin typeface="Segoe UI"/>
                <a:cs typeface="Segoe UI"/>
              </a:rPr>
              <a:t>is assuming you </a:t>
            </a:r>
            <a:r>
              <a:rPr sz="1600" i="1" spc="-5" dirty="0">
                <a:solidFill>
                  <a:srgbClr val="CEB28E"/>
                </a:solidFill>
                <a:latin typeface="Segoe UI"/>
                <a:cs typeface="Segoe UI"/>
              </a:rPr>
              <a:t>wrote 150 </a:t>
            </a:r>
            <a:r>
              <a:rPr sz="1600" i="1" dirty="0">
                <a:solidFill>
                  <a:srgbClr val="CEB28E"/>
                </a:solidFill>
                <a:latin typeface="Segoe UI"/>
                <a:cs typeface="Segoe UI"/>
              </a:rPr>
              <a:t>new policies each</a:t>
            </a:r>
            <a:r>
              <a:rPr sz="1600" i="1" spc="-50" dirty="0">
                <a:solidFill>
                  <a:srgbClr val="CEB28E"/>
                </a:solidFill>
                <a:latin typeface="Segoe UI"/>
                <a:cs typeface="Segoe UI"/>
              </a:rPr>
              <a:t> </a:t>
            </a:r>
            <a:r>
              <a:rPr sz="1600" i="1" spc="-25" dirty="0">
                <a:solidFill>
                  <a:srgbClr val="CEB28E"/>
                </a:solidFill>
                <a:latin typeface="Segoe UI"/>
                <a:cs typeface="Segoe UI"/>
              </a:rPr>
              <a:t>year.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9530" y="2951666"/>
            <a:ext cx="6883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SIX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47605" y="7036494"/>
            <a:ext cx="84963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TEN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0547" y="6022196"/>
            <a:ext cx="10744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NINE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4078" y="5045464"/>
            <a:ext cx="12827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EIGHT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8513" y="4005258"/>
            <a:ext cx="13589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S</a:t>
            </a:r>
            <a:r>
              <a:rPr sz="3400" b="1" spc="15" dirty="0">
                <a:solidFill>
                  <a:srgbClr val="D0B28E"/>
                </a:solidFill>
                <a:latin typeface="Segoe UI"/>
                <a:cs typeface="Segoe UI"/>
              </a:rPr>
              <a:t>E</a:t>
            </a: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VEN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2838" y="2805559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2838" y="3850413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82838" y="4899128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2838" y="6890285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82838" y="5884445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42119" y="2964963"/>
            <a:ext cx="0" cy="4590415"/>
          </a:xfrm>
          <a:custGeom>
            <a:avLst/>
            <a:gdLst/>
            <a:ahLst/>
            <a:cxnLst/>
            <a:rect l="l" t="t" r="r" b="b"/>
            <a:pathLst>
              <a:path h="4590415">
                <a:moveTo>
                  <a:pt x="0" y="0"/>
                </a:moveTo>
                <a:lnTo>
                  <a:pt x="0" y="4590249"/>
                </a:lnTo>
              </a:path>
            </a:pathLst>
          </a:custGeom>
          <a:ln w="127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55505" y="2951666"/>
            <a:ext cx="92392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ONE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4504" y="7036494"/>
            <a:ext cx="9048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FIVE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5562" y="6022196"/>
            <a:ext cx="11715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FOUR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455" y="5045464"/>
            <a:ext cx="13512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THREE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0715" y="4005258"/>
            <a:ext cx="10490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65" dirty="0">
                <a:solidFill>
                  <a:srgbClr val="D0B28E"/>
                </a:solidFill>
                <a:latin typeface="Segoe UI"/>
                <a:cs typeface="Segoe UI"/>
              </a:rPr>
              <a:t>T</a:t>
            </a: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WO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65377" y="2805559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5377" y="3850413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5377" y="4899128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5377" y="6890285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65377" y="5884445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24658" y="2964963"/>
            <a:ext cx="0" cy="4590415"/>
          </a:xfrm>
          <a:custGeom>
            <a:avLst/>
            <a:gdLst/>
            <a:ahLst/>
            <a:cxnLst/>
            <a:rect l="l" t="t" r="r" b="b"/>
            <a:pathLst>
              <a:path h="4590415">
                <a:moveTo>
                  <a:pt x="0" y="0"/>
                </a:moveTo>
                <a:lnTo>
                  <a:pt x="0" y="4590249"/>
                </a:lnTo>
              </a:path>
            </a:pathLst>
          </a:custGeom>
          <a:ln w="127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772447" y="3080899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622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72447" y="4132688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679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72447" y="5146300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727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72447" y="6188259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768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72447" y="7202785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803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9947" y="3079984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150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69947" y="4131773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277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69947" y="5145385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385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69947" y="6187344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477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69947" y="7201871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556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602894" y="503404"/>
            <a:ext cx="376745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FFFFFF"/>
                </a:solidFill>
                <a:latin typeface="Segoe UI"/>
                <a:cs typeface="Segoe UI"/>
              </a:rPr>
              <a:t>85%</a:t>
            </a:r>
            <a:r>
              <a:rPr sz="3400" b="1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400" b="1" spc="-5" dirty="0">
                <a:solidFill>
                  <a:srgbClr val="FFFFFF"/>
                </a:solidFill>
                <a:latin typeface="Segoe UI"/>
                <a:cs typeface="Segoe UI"/>
              </a:rPr>
              <a:t>PERSISTENCY</a:t>
            </a:r>
            <a:endParaRPr sz="3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63865"/>
            <a:ext cx="376745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292829"/>
                </a:solidFill>
                <a:latin typeface="Segoe UI"/>
                <a:cs typeface="Segoe UI"/>
              </a:rPr>
              <a:t>90%</a:t>
            </a:r>
            <a:r>
              <a:rPr sz="3400" b="1" spc="-90" dirty="0">
                <a:solidFill>
                  <a:srgbClr val="292829"/>
                </a:solidFill>
                <a:latin typeface="Segoe UI"/>
                <a:cs typeface="Segoe UI"/>
              </a:rPr>
              <a:t> </a:t>
            </a:r>
            <a:r>
              <a:rPr sz="3400" b="1" spc="-5" dirty="0">
                <a:solidFill>
                  <a:srgbClr val="292829"/>
                </a:solidFill>
                <a:latin typeface="Segoe UI"/>
                <a:cs typeface="Segoe UI"/>
              </a:rPr>
              <a:t>PERSISTENCY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0" y="6362"/>
            <a:ext cx="6851650" cy="8216900"/>
          </a:xfrm>
          <a:custGeom>
            <a:avLst/>
            <a:gdLst/>
            <a:ahLst/>
            <a:cxnLst/>
            <a:rect l="l" t="t" r="r" b="b"/>
            <a:pathLst>
              <a:path w="6851650" h="8216900">
                <a:moveTo>
                  <a:pt x="0" y="8216887"/>
                </a:moveTo>
                <a:lnTo>
                  <a:pt x="6851650" y="8216887"/>
                </a:lnTo>
                <a:lnTo>
                  <a:pt x="6851650" y="0"/>
                </a:lnTo>
                <a:lnTo>
                  <a:pt x="0" y="0"/>
                </a:lnTo>
                <a:lnTo>
                  <a:pt x="0" y="8216887"/>
                </a:lnTo>
                <a:close/>
              </a:path>
            </a:pathLst>
          </a:custGeom>
          <a:solidFill>
            <a:srgbClr val="292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367282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>
                <a:moveTo>
                  <a:pt x="0" y="0"/>
                </a:moveTo>
                <a:lnTo>
                  <a:pt x="3749040" y="0"/>
                </a:lnTo>
              </a:path>
            </a:pathLst>
          </a:custGeom>
          <a:ln w="12700">
            <a:solidFill>
              <a:srgbClr val="CE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543410"/>
            <a:ext cx="56083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751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egoe UI"/>
                <a:cs typeface="Segoe UI"/>
              </a:rPr>
              <a:t># of policies written over </a:t>
            </a:r>
            <a:r>
              <a:rPr sz="1600" spc="-5" dirty="0">
                <a:latin typeface="Segoe UI"/>
                <a:cs typeface="Segoe UI"/>
              </a:rPr>
              <a:t>10 </a:t>
            </a:r>
            <a:r>
              <a:rPr sz="1600" dirty="0">
                <a:latin typeface="Segoe UI"/>
                <a:cs typeface="Segoe UI"/>
              </a:rPr>
              <a:t>years based on retaining</a:t>
            </a:r>
            <a:r>
              <a:rPr sz="1600" spc="-9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90%  </a:t>
            </a:r>
            <a:r>
              <a:rPr sz="1600" dirty="0">
                <a:latin typeface="Segoe UI"/>
                <a:cs typeface="Segoe UI"/>
              </a:rPr>
              <a:t>of your policies, which </a:t>
            </a:r>
            <a:r>
              <a:rPr sz="1600" spc="-5" dirty="0">
                <a:latin typeface="Segoe UI"/>
                <a:cs typeface="Segoe UI"/>
              </a:rPr>
              <a:t>means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10% </a:t>
            </a:r>
            <a:r>
              <a:rPr sz="1600" dirty="0">
                <a:latin typeface="Segoe UI"/>
                <a:cs typeface="Segoe UI"/>
              </a:rPr>
              <a:t>persistency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loss.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600" i="1" dirty="0">
                <a:solidFill>
                  <a:srgbClr val="CEB28E"/>
                </a:solidFill>
                <a:latin typeface="Segoe UI"/>
                <a:cs typeface="Segoe UI"/>
              </a:rPr>
              <a:t>This </a:t>
            </a:r>
            <a:r>
              <a:rPr sz="1600" i="1" spc="-5" dirty="0">
                <a:solidFill>
                  <a:srgbClr val="CEB28E"/>
                </a:solidFill>
                <a:latin typeface="Segoe UI"/>
                <a:cs typeface="Segoe UI"/>
              </a:rPr>
              <a:t>example </a:t>
            </a:r>
            <a:r>
              <a:rPr sz="1600" i="1" dirty="0">
                <a:solidFill>
                  <a:srgbClr val="CEB28E"/>
                </a:solidFill>
                <a:latin typeface="Segoe UI"/>
                <a:cs typeface="Segoe UI"/>
              </a:rPr>
              <a:t>is assuming you </a:t>
            </a:r>
            <a:r>
              <a:rPr sz="1600" i="1" spc="-5" dirty="0">
                <a:solidFill>
                  <a:srgbClr val="CEB28E"/>
                </a:solidFill>
                <a:latin typeface="Segoe UI"/>
                <a:cs typeface="Segoe UI"/>
              </a:rPr>
              <a:t>wrote 150 </a:t>
            </a:r>
            <a:r>
              <a:rPr sz="1600" i="1" dirty="0">
                <a:solidFill>
                  <a:srgbClr val="CEB28E"/>
                </a:solidFill>
                <a:latin typeface="Segoe UI"/>
                <a:cs typeface="Segoe UI"/>
              </a:rPr>
              <a:t>new policies each</a:t>
            </a:r>
            <a:r>
              <a:rPr sz="1600" i="1" spc="-50" dirty="0">
                <a:solidFill>
                  <a:srgbClr val="CEB28E"/>
                </a:solidFill>
                <a:latin typeface="Segoe UI"/>
                <a:cs typeface="Segoe UI"/>
              </a:rPr>
              <a:t> </a:t>
            </a:r>
            <a:r>
              <a:rPr sz="1600" i="1" spc="-25" dirty="0">
                <a:solidFill>
                  <a:srgbClr val="CEB28E"/>
                </a:solidFill>
                <a:latin typeface="Segoe UI"/>
                <a:cs typeface="Segoe UI"/>
              </a:rPr>
              <a:t>year.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846" y="2990551"/>
            <a:ext cx="92392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ONE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846" y="7075379"/>
            <a:ext cx="9048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FIVE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903" y="6061081"/>
            <a:ext cx="11715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FOUR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796" y="5084349"/>
            <a:ext cx="13512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THREE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056" y="4044143"/>
            <a:ext cx="10490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65" dirty="0">
                <a:solidFill>
                  <a:srgbClr val="D0B28E"/>
                </a:solidFill>
                <a:latin typeface="Segoe UI"/>
                <a:cs typeface="Segoe UI"/>
              </a:rPr>
              <a:t>T</a:t>
            </a: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WO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2719" y="2844444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2719" y="3889298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2719" y="4938014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2719" y="6929170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2719" y="5923330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32000" y="3003847"/>
            <a:ext cx="0" cy="4590415"/>
          </a:xfrm>
          <a:custGeom>
            <a:avLst/>
            <a:gdLst/>
            <a:ahLst/>
            <a:cxnLst/>
            <a:rect l="l" t="t" r="r" b="b"/>
            <a:pathLst>
              <a:path h="4590415">
                <a:moveTo>
                  <a:pt x="0" y="0"/>
                </a:moveTo>
                <a:lnTo>
                  <a:pt x="0" y="4590249"/>
                </a:lnTo>
              </a:path>
            </a:pathLst>
          </a:custGeom>
          <a:ln w="127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91243" y="2951666"/>
            <a:ext cx="6883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SIX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9318" y="7036494"/>
            <a:ext cx="84963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TEN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92259" y="6022196"/>
            <a:ext cx="10744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NINE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95790" y="5045464"/>
            <a:ext cx="12827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solidFill>
                  <a:srgbClr val="D0B28E"/>
                </a:solidFill>
                <a:latin typeface="Segoe UI"/>
                <a:cs typeface="Segoe UI"/>
              </a:rPr>
              <a:t>EIGHT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20225" y="4005258"/>
            <a:ext cx="13589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S</a:t>
            </a:r>
            <a:r>
              <a:rPr sz="3400" b="1" spc="15" dirty="0">
                <a:solidFill>
                  <a:srgbClr val="D0B28E"/>
                </a:solidFill>
                <a:latin typeface="Segoe UI"/>
                <a:cs typeface="Segoe UI"/>
              </a:rPr>
              <a:t>E</a:t>
            </a:r>
            <a:r>
              <a:rPr sz="3400" b="1" dirty="0">
                <a:solidFill>
                  <a:srgbClr val="D0B28E"/>
                </a:solidFill>
                <a:latin typeface="Segoe UI"/>
                <a:cs typeface="Segoe UI"/>
              </a:rPr>
              <a:t>VEN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64550" y="2805559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64550" y="3850413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64550" y="4899128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64550" y="6890285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64550" y="5884445"/>
            <a:ext cx="526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95" dirty="0">
                <a:solidFill>
                  <a:srgbClr val="CEB28E"/>
                </a:solidFill>
                <a:latin typeface="Segoe UI Light"/>
                <a:cs typeface="Segoe UI Light"/>
              </a:rPr>
              <a:t>YEAR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523831" y="2964963"/>
            <a:ext cx="0" cy="4590415"/>
          </a:xfrm>
          <a:custGeom>
            <a:avLst/>
            <a:gdLst/>
            <a:ahLst/>
            <a:cxnLst/>
            <a:rect l="l" t="t" r="r" b="b"/>
            <a:pathLst>
              <a:path h="4590415">
                <a:moveTo>
                  <a:pt x="0" y="0"/>
                </a:moveTo>
                <a:lnTo>
                  <a:pt x="0" y="4590249"/>
                </a:lnTo>
              </a:path>
            </a:pathLst>
          </a:custGeom>
          <a:ln w="127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62327" y="3119784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150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62327" y="4171572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285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62327" y="5185185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406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62327" y="6227143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516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62327" y="7241671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614 </a:t>
            </a:r>
            <a:r>
              <a:rPr sz="1800" spc="-60" dirty="0">
                <a:latin typeface="Segoe UI"/>
                <a:cs typeface="Segoe UI"/>
              </a:rPr>
              <a:t>TOTAL</a:t>
            </a:r>
            <a:r>
              <a:rPr sz="1800" spc="-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769093" y="3080007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703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69093" y="4131796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782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69093" y="5145408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854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769093" y="6187367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919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69093" y="7201894"/>
            <a:ext cx="205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977 </a:t>
            </a:r>
            <a:r>
              <a:rPr sz="1800" spc="-60" dirty="0">
                <a:solidFill>
                  <a:srgbClr val="D0B28E"/>
                </a:solidFill>
                <a:latin typeface="Segoe UI"/>
                <a:cs typeface="Segoe UI"/>
              </a:rPr>
              <a:t>TOTAL</a:t>
            </a:r>
            <a:r>
              <a:rPr sz="1800" spc="-85" dirty="0">
                <a:solidFill>
                  <a:srgbClr val="D0B28E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D0B28E"/>
                </a:solidFill>
                <a:latin typeface="Segoe UI"/>
                <a:cs typeface="Segoe UI"/>
              </a:rPr>
              <a:t>POLICIES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42815"/>
            <a:ext cx="13715999" cy="398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5722" y="2073937"/>
            <a:ext cx="0" cy="1792605"/>
          </a:xfrm>
          <a:custGeom>
            <a:avLst/>
            <a:gdLst/>
            <a:ahLst/>
            <a:cxnLst/>
            <a:rect l="l" t="t" r="r" b="b"/>
            <a:pathLst>
              <a:path h="1792604">
                <a:moveTo>
                  <a:pt x="0" y="0"/>
                </a:moveTo>
                <a:lnTo>
                  <a:pt x="0" y="1792224"/>
                </a:lnTo>
              </a:path>
            </a:pathLst>
          </a:custGeom>
          <a:ln w="127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20277" y="2073937"/>
            <a:ext cx="0" cy="1792605"/>
          </a:xfrm>
          <a:custGeom>
            <a:avLst/>
            <a:gdLst/>
            <a:ahLst/>
            <a:cxnLst/>
            <a:rect l="l" t="t" r="r" b="b"/>
            <a:pathLst>
              <a:path h="1792604">
                <a:moveTo>
                  <a:pt x="0" y="0"/>
                </a:moveTo>
                <a:lnTo>
                  <a:pt x="0" y="1792224"/>
                </a:lnTo>
              </a:path>
            </a:pathLst>
          </a:custGeom>
          <a:ln w="12700">
            <a:solidFill>
              <a:srgbClr val="D0B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4216" y="1861818"/>
            <a:ext cx="2812415" cy="1965960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20"/>
              </a:spcBef>
            </a:pPr>
            <a:r>
              <a:rPr sz="3400" b="1" spc="-5" dirty="0">
                <a:solidFill>
                  <a:srgbClr val="292829"/>
                </a:solidFill>
                <a:latin typeface="Segoe UI"/>
                <a:cs typeface="Segoe UI"/>
              </a:rPr>
              <a:t>80%</a:t>
            </a:r>
            <a:endParaRPr sz="3400">
              <a:latin typeface="Segoe UI"/>
              <a:cs typeface="Segoe UI"/>
            </a:endParaRPr>
          </a:p>
          <a:p>
            <a:pPr marL="12065" marR="5080" algn="ctr">
              <a:lnSpc>
                <a:spcPct val="100000"/>
              </a:lnSpc>
              <a:spcBef>
                <a:spcPts val="940"/>
              </a:spcBef>
            </a:pPr>
            <a:r>
              <a:rPr sz="1500" spc="-20" dirty="0">
                <a:latin typeface="Segoe UI"/>
                <a:cs typeface="Segoe UI"/>
              </a:rPr>
              <a:t>YOU WROTE </a:t>
            </a:r>
            <a:r>
              <a:rPr sz="1500" spc="-5" dirty="0">
                <a:latin typeface="Segoe UI"/>
                <a:cs typeface="Segoe UI"/>
              </a:rPr>
              <a:t>1500 NEW POLICIES  </a:t>
            </a:r>
            <a:r>
              <a:rPr sz="1500" spc="-15" dirty="0">
                <a:latin typeface="Segoe UI"/>
                <a:cs typeface="Segoe UI"/>
              </a:rPr>
              <a:t>OVER </a:t>
            </a:r>
            <a:r>
              <a:rPr sz="1500" dirty="0">
                <a:latin typeface="Segoe UI"/>
                <a:cs typeface="Segoe UI"/>
              </a:rPr>
              <a:t>TEN YEARS </a:t>
            </a:r>
            <a:r>
              <a:rPr sz="1500" spc="-5" dirty="0">
                <a:latin typeface="Segoe UI"/>
                <a:cs typeface="Segoe UI"/>
              </a:rPr>
              <a:t>AND KEPT</a:t>
            </a:r>
            <a:r>
              <a:rPr sz="1500" spc="-7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669.</a:t>
            </a:r>
            <a:endParaRPr sz="1500">
              <a:latin typeface="Segoe UI"/>
              <a:cs typeface="Segoe UI"/>
            </a:endParaRPr>
          </a:p>
          <a:p>
            <a:pPr marL="79375" marR="71755" algn="ctr">
              <a:lnSpc>
                <a:spcPct val="100000"/>
              </a:lnSpc>
              <a:spcBef>
                <a:spcPts val="935"/>
              </a:spcBef>
            </a:pPr>
            <a:r>
              <a:rPr sz="1500" b="1" spc="-5" dirty="0">
                <a:solidFill>
                  <a:srgbClr val="CEB28E"/>
                </a:solidFill>
                <a:latin typeface="Segoe UI Semibold"/>
                <a:cs typeface="Segoe UI Semibold"/>
              </a:rPr>
              <a:t>FOR MAPD’S </a:t>
            </a:r>
            <a:r>
              <a:rPr sz="1500" b="1" spc="-30" dirty="0">
                <a:solidFill>
                  <a:srgbClr val="CEB28E"/>
                </a:solidFill>
                <a:latin typeface="Segoe UI Semibold"/>
                <a:cs typeface="Segoe UI Semibold"/>
              </a:rPr>
              <a:t>THAT </a:t>
            </a: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IS</a:t>
            </a:r>
            <a:r>
              <a:rPr sz="1500" b="1" spc="-45" dirty="0">
                <a:solidFill>
                  <a:srgbClr val="CEB28E"/>
                </a:solidFill>
                <a:latin typeface="Segoe UI Semibold"/>
                <a:cs typeface="Segoe UI Semibold"/>
              </a:rPr>
              <a:t> </a:t>
            </a:r>
            <a:r>
              <a:rPr sz="1500" b="1" spc="-5" dirty="0">
                <a:solidFill>
                  <a:srgbClr val="CEB28E"/>
                </a:solidFill>
                <a:latin typeface="Segoe UI Semibold"/>
                <a:cs typeface="Segoe UI Semibold"/>
              </a:rPr>
              <a:t>$152,532  </a:t>
            </a: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IN</a:t>
            </a:r>
            <a:r>
              <a:rPr sz="1500" b="1" spc="-10" dirty="0">
                <a:solidFill>
                  <a:srgbClr val="CEB28E"/>
                </a:solidFill>
                <a:latin typeface="Segoe UI Semibold"/>
                <a:cs typeface="Segoe UI Semibold"/>
              </a:rPr>
              <a:t> </a:t>
            </a: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REVENUE.</a:t>
            </a:r>
            <a:endParaRPr sz="1500">
              <a:latin typeface="Segoe UI Semibold"/>
              <a:cs typeface="Segoe UI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1896" y="1861818"/>
            <a:ext cx="2812415" cy="1965960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20"/>
              </a:spcBef>
            </a:pPr>
            <a:r>
              <a:rPr sz="3400" b="1" spc="-5" dirty="0">
                <a:solidFill>
                  <a:srgbClr val="292829"/>
                </a:solidFill>
                <a:latin typeface="Segoe UI"/>
                <a:cs typeface="Segoe UI"/>
              </a:rPr>
              <a:t>85%</a:t>
            </a:r>
            <a:endParaRPr sz="340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  <a:spcBef>
                <a:spcPts val="940"/>
              </a:spcBef>
            </a:pPr>
            <a:r>
              <a:rPr sz="1500" spc="-20" dirty="0">
                <a:latin typeface="Segoe UI"/>
                <a:cs typeface="Segoe UI"/>
              </a:rPr>
              <a:t>YOU WROTE </a:t>
            </a:r>
            <a:r>
              <a:rPr sz="1500" spc="-5" dirty="0">
                <a:latin typeface="Segoe UI"/>
                <a:cs typeface="Segoe UI"/>
              </a:rPr>
              <a:t>1500 NEW POLICIES  </a:t>
            </a:r>
            <a:r>
              <a:rPr sz="1500" spc="-15" dirty="0">
                <a:latin typeface="Segoe UI"/>
                <a:cs typeface="Segoe UI"/>
              </a:rPr>
              <a:t>OVER </a:t>
            </a:r>
            <a:r>
              <a:rPr sz="1500" dirty="0">
                <a:latin typeface="Segoe UI"/>
                <a:cs typeface="Segoe UI"/>
              </a:rPr>
              <a:t>TEN YEARS </a:t>
            </a:r>
            <a:r>
              <a:rPr sz="1500" spc="-5" dirty="0">
                <a:latin typeface="Segoe UI"/>
                <a:cs typeface="Segoe UI"/>
              </a:rPr>
              <a:t>AND KEPT</a:t>
            </a:r>
            <a:r>
              <a:rPr sz="1500" spc="-7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803.</a:t>
            </a:r>
            <a:endParaRPr sz="1500">
              <a:latin typeface="Segoe UI"/>
              <a:cs typeface="Segoe UI"/>
            </a:endParaRPr>
          </a:p>
          <a:p>
            <a:pPr marL="76835" marR="69850" algn="ctr">
              <a:lnSpc>
                <a:spcPct val="100000"/>
              </a:lnSpc>
              <a:spcBef>
                <a:spcPts val="935"/>
              </a:spcBef>
            </a:pPr>
            <a:r>
              <a:rPr sz="1500" b="1" spc="-5" dirty="0">
                <a:solidFill>
                  <a:srgbClr val="CEB28E"/>
                </a:solidFill>
                <a:latin typeface="Segoe UI Semibold"/>
                <a:cs typeface="Segoe UI Semibold"/>
              </a:rPr>
              <a:t>FOR MAPD’S </a:t>
            </a:r>
            <a:r>
              <a:rPr sz="1500" b="1" spc="-30" dirty="0">
                <a:solidFill>
                  <a:srgbClr val="CEB28E"/>
                </a:solidFill>
                <a:latin typeface="Segoe UI Semibold"/>
                <a:cs typeface="Segoe UI Semibold"/>
              </a:rPr>
              <a:t>THAT </a:t>
            </a: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IS</a:t>
            </a:r>
            <a:r>
              <a:rPr sz="1500" b="1" spc="-45" dirty="0">
                <a:solidFill>
                  <a:srgbClr val="CEB28E"/>
                </a:solidFill>
                <a:latin typeface="Segoe UI Semibold"/>
                <a:cs typeface="Segoe UI Semibold"/>
              </a:rPr>
              <a:t> </a:t>
            </a:r>
            <a:r>
              <a:rPr sz="1500" b="1" spc="-5" dirty="0">
                <a:solidFill>
                  <a:srgbClr val="CEB28E"/>
                </a:solidFill>
                <a:latin typeface="Segoe UI Semibold"/>
                <a:cs typeface="Segoe UI Semibold"/>
              </a:rPr>
              <a:t>$183,084  </a:t>
            </a: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IN</a:t>
            </a:r>
            <a:r>
              <a:rPr sz="1500" b="1" spc="-10" dirty="0">
                <a:solidFill>
                  <a:srgbClr val="CEB28E"/>
                </a:solidFill>
                <a:latin typeface="Segoe UI Semibold"/>
                <a:cs typeface="Segoe UI Semibold"/>
              </a:rPr>
              <a:t> </a:t>
            </a: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REVENUE.</a:t>
            </a:r>
            <a:endParaRPr sz="1500">
              <a:latin typeface="Segoe UI Semibold"/>
              <a:cs typeface="Segoe UI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49576" y="1861818"/>
            <a:ext cx="2812415" cy="1965960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20"/>
              </a:spcBef>
            </a:pPr>
            <a:r>
              <a:rPr sz="3400" b="1" spc="-5" dirty="0">
                <a:solidFill>
                  <a:srgbClr val="292829"/>
                </a:solidFill>
                <a:latin typeface="Segoe UI"/>
                <a:cs typeface="Segoe UI"/>
              </a:rPr>
              <a:t>90%</a:t>
            </a:r>
            <a:endParaRPr sz="3400">
              <a:latin typeface="Segoe UI"/>
              <a:cs typeface="Segoe UI"/>
            </a:endParaRPr>
          </a:p>
          <a:p>
            <a:pPr marL="12065" marR="5080" algn="ctr">
              <a:lnSpc>
                <a:spcPct val="100000"/>
              </a:lnSpc>
              <a:spcBef>
                <a:spcPts val="940"/>
              </a:spcBef>
            </a:pPr>
            <a:r>
              <a:rPr sz="1500" spc="-20" dirty="0">
                <a:latin typeface="Segoe UI"/>
                <a:cs typeface="Segoe UI"/>
              </a:rPr>
              <a:t>YOU WROTE </a:t>
            </a:r>
            <a:r>
              <a:rPr sz="1500" spc="-5" dirty="0">
                <a:latin typeface="Segoe UI"/>
                <a:cs typeface="Segoe UI"/>
              </a:rPr>
              <a:t>1500 NEW POLICIES  </a:t>
            </a:r>
            <a:r>
              <a:rPr sz="1500" spc="-15" dirty="0">
                <a:latin typeface="Segoe UI"/>
                <a:cs typeface="Segoe UI"/>
              </a:rPr>
              <a:t>OVER </a:t>
            </a:r>
            <a:r>
              <a:rPr sz="1500" dirty="0">
                <a:latin typeface="Segoe UI"/>
                <a:cs typeface="Segoe UI"/>
              </a:rPr>
              <a:t>TEN YEARS </a:t>
            </a:r>
            <a:r>
              <a:rPr sz="1500" spc="-5" dirty="0">
                <a:latin typeface="Segoe UI"/>
                <a:cs typeface="Segoe UI"/>
              </a:rPr>
              <a:t>AND KEPT</a:t>
            </a:r>
            <a:r>
              <a:rPr sz="1500" spc="-7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977.</a:t>
            </a:r>
            <a:endParaRPr sz="1500">
              <a:latin typeface="Segoe UI"/>
              <a:cs typeface="Segoe UI"/>
            </a:endParaRPr>
          </a:p>
          <a:p>
            <a:pPr marL="66040" marR="59055" algn="ctr">
              <a:lnSpc>
                <a:spcPct val="100000"/>
              </a:lnSpc>
              <a:spcBef>
                <a:spcPts val="935"/>
              </a:spcBef>
            </a:pPr>
            <a:r>
              <a:rPr sz="1500" b="1" spc="-5" dirty="0">
                <a:solidFill>
                  <a:srgbClr val="CEB28E"/>
                </a:solidFill>
                <a:latin typeface="Segoe UI Semibold"/>
                <a:cs typeface="Segoe UI Semibold"/>
              </a:rPr>
              <a:t>FOR MAPD’S </a:t>
            </a:r>
            <a:r>
              <a:rPr sz="1500" b="1" spc="-30" dirty="0">
                <a:solidFill>
                  <a:srgbClr val="CEB28E"/>
                </a:solidFill>
                <a:latin typeface="Segoe UI Semibold"/>
                <a:cs typeface="Segoe UI Semibold"/>
              </a:rPr>
              <a:t>THAT </a:t>
            </a: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IS</a:t>
            </a:r>
            <a:r>
              <a:rPr sz="1500" b="1" spc="-45" dirty="0">
                <a:solidFill>
                  <a:srgbClr val="CEB28E"/>
                </a:solidFill>
                <a:latin typeface="Segoe UI Semibold"/>
                <a:cs typeface="Segoe UI Semibold"/>
              </a:rPr>
              <a:t> </a:t>
            </a:r>
            <a:r>
              <a:rPr sz="1500" b="1" spc="-5" dirty="0">
                <a:solidFill>
                  <a:srgbClr val="CEB28E"/>
                </a:solidFill>
                <a:latin typeface="Segoe UI Semibold"/>
                <a:cs typeface="Segoe UI Semibold"/>
              </a:rPr>
              <a:t>$222,756  </a:t>
            </a: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IN</a:t>
            </a:r>
            <a:r>
              <a:rPr sz="1500" b="1" spc="-10" dirty="0">
                <a:solidFill>
                  <a:srgbClr val="CEB28E"/>
                </a:solidFill>
                <a:latin typeface="Segoe UI Semibold"/>
                <a:cs typeface="Segoe UI Semibold"/>
              </a:rPr>
              <a:t> </a:t>
            </a: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REVENUE.</a:t>
            </a:r>
            <a:endParaRPr sz="1500">
              <a:latin typeface="Segoe UI Semibold"/>
              <a:cs typeface="Segoe UI Semi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405752"/>
            <a:ext cx="8589010" cy="1298575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3400" b="1" spc="-15" dirty="0">
                <a:solidFill>
                  <a:srgbClr val="292829"/>
                </a:solidFill>
                <a:latin typeface="Segoe UI"/>
                <a:cs typeface="Segoe UI"/>
              </a:rPr>
              <a:t>WHAT</a:t>
            </a:r>
            <a:r>
              <a:rPr sz="3400" b="1" spc="-15" dirty="0">
                <a:solidFill>
                  <a:srgbClr val="D0B28E"/>
                </a:solidFill>
                <a:latin typeface="Segoe UI"/>
                <a:cs typeface="Segoe UI"/>
              </a:rPr>
              <a:t>THIS</a:t>
            </a:r>
            <a:r>
              <a:rPr sz="3400" b="1" spc="-15" dirty="0">
                <a:solidFill>
                  <a:srgbClr val="292829"/>
                </a:solidFill>
                <a:latin typeface="Segoe UI"/>
                <a:cs typeface="Segoe UI"/>
              </a:rPr>
              <a:t>MEANS</a:t>
            </a:r>
            <a:endParaRPr sz="3400">
              <a:latin typeface="Segoe UI"/>
              <a:cs typeface="Segoe UI"/>
            </a:endParaRPr>
          </a:p>
          <a:p>
            <a:pPr marL="69215" marR="5080">
              <a:lnSpc>
                <a:spcPct val="100000"/>
              </a:lnSpc>
              <a:spcBef>
                <a:spcPts val="755"/>
              </a:spcBef>
            </a:pPr>
            <a:r>
              <a:rPr sz="1400" b="0" spc="-5" dirty="0">
                <a:solidFill>
                  <a:srgbClr val="292829"/>
                </a:solidFill>
                <a:latin typeface="Segoe UI"/>
                <a:cs typeface="Segoe UI"/>
              </a:rPr>
              <a:t>Agents </a:t>
            </a:r>
            <a:r>
              <a:rPr sz="1400" b="0" dirty="0">
                <a:solidFill>
                  <a:srgbClr val="292829"/>
                </a:solidFill>
                <a:latin typeface="Segoe UI"/>
                <a:cs typeface="Segoe UI"/>
              </a:rPr>
              <a:t>are </a:t>
            </a:r>
            <a:r>
              <a:rPr sz="1400" b="0" spc="-5" dirty="0">
                <a:solidFill>
                  <a:srgbClr val="292829"/>
                </a:solidFill>
                <a:latin typeface="Segoe UI"/>
                <a:cs typeface="Segoe UI"/>
              </a:rPr>
              <a:t>lucky </a:t>
            </a:r>
            <a:r>
              <a:rPr sz="1400" b="0" dirty="0">
                <a:solidFill>
                  <a:srgbClr val="292829"/>
                </a:solidFill>
                <a:latin typeface="Segoe UI"/>
                <a:cs typeface="Segoe UI"/>
              </a:rPr>
              <a:t>to retain </a:t>
            </a:r>
            <a:r>
              <a:rPr sz="1400" b="0" spc="-5" dirty="0">
                <a:solidFill>
                  <a:srgbClr val="292829"/>
                </a:solidFill>
                <a:latin typeface="Segoe UI"/>
                <a:cs typeface="Segoe UI"/>
              </a:rPr>
              <a:t>80% </a:t>
            </a:r>
            <a:r>
              <a:rPr sz="1400" b="0" dirty="0">
                <a:solidFill>
                  <a:srgbClr val="292829"/>
                </a:solidFill>
                <a:latin typeface="Segoe UI"/>
                <a:cs typeface="Segoe UI"/>
              </a:rPr>
              <a:t>of their business due to natural depreciation and other factors. The </a:t>
            </a:r>
            <a:r>
              <a:rPr sz="1400" b="0" spc="-5" dirty="0">
                <a:solidFill>
                  <a:srgbClr val="292829"/>
                </a:solidFill>
                <a:latin typeface="Segoe UI"/>
                <a:cs typeface="Segoe UI"/>
              </a:rPr>
              <a:t>difference  </a:t>
            </a:r>
            <a:r>
              <a:rPr sz="1400" b="0" dirty="0">
                <a:solidFill>
                  <a:srgbClr val="292829"/>
                </a:solidFill>
                <a:latin typeface="Segoe UI"/>
                <a:cs typeface="Segoe UI"/>
              </a:rPr>
              <a:t>between </a:t>
            </a:r>
            <a:r>
              <a:rPr sz="1400" b="0" spc="-5" dirty="0">
                <a:solidFill>
                  <a:srgbClr val="292829"/>
                </a:solidFill>
                <a:latin typeface="Segoe UI"/>
                <a:cs typeface="Segoe UI"/>
              </a:rPr>
              <a:t>80% </a:t>
            </a:r>
            <a:r>
              <a:rPr sz="1400" b="0" dirty="0">
                <a:solidFill>
                  <a:srgbClr val="292829"/>
                </a:solidFill>
                <a:latin typeface="Segoe UI"/>
                <a:cs typeface="Segoe UI"/>
              </a:rPr>
              <a:t>&amp; </a:t>
            </a:r>
            <a:r>
              <a:rPr sz="1400" b="0" spc="-5" dirty="0">
                <a:solidFill>
                  <a:srgbClr val="292829"/>
                </a:solidFill>
                <a:latin typeface="Segoe UI"/>
                <a:cs typeface="Segoe UI"/>
              </a:rPr>
              <a:t>90% </a:t>
            </a:r>
            <a:r>
              <a:rPr sz="1400" b="0" dirty="0">
                <a:solidFill>
                  <a:srgbClr val="292829"/>
                </a:solidFill>
                <a:latin typeface="Segoe UI"/>
                <a:cs typeface="Segoe UI"/>
              </a:rPr>
              <a:t>persistency </a:t>
            </a:r>
            <a:r>
              <a:rPr sz="1400" b="0" spc="-5" dirty="0">
                <a:solidFill>
                  <a:srgbClr val="292829"/>
                </a:solidFill>
                <a:latin typeface="Segoe UI"/>
                <a:cs typeface="Segoe UI"/>
              </a:rPr>
              <a:t>is </a:t>
            </a:r>
            <a:r>
              <a:rPr sz="1400" b="0" dirty="0">
                <a:solidFill>
                  <a:srgbClr val="292829"/>
                </a:solidFill>
                <a:latin typeface="Segoe UI"/>
                <a:cs typeface="Segoe UI"/>
              </a:rPr>
              <a:t>approximately </a:t>
            </a:r>
            <a:r>
              <a:rPr sz="1400" b="0" spc="-5" dirty="0">
                <a:solidFill>
                  <a:srgbClr val="292829"/>
                </a:solidFill>
                <a:latin typeface="Segoe UI"/>
                <a:cs typeface="Segoe UI"/>
              </a:rPr>
              <a:t>$70,000 in </a:t>
            </a:r>
            <a:r>
              <a:rPr sz="1400" b="0" dirty="0">
                <a:solidFill>
                  <a:srgbClr val="292829"/>
                </a:solidFill>
                <a:latin typeface="Segoe UI"/>
                <a:cs typeface="Segoe UI"/>
              </a:rPr>
              <a:t>MAPD</a:t>
            </a:r>
            <a:r>
              <a:rPr sz="1400" b="0" spc="-20" dirty="0">
                <a:solidFill>
                  <a:srgbClr val="292829"/>
                </a:solidFill>
                <a:latin typeface="Segoe UI"/>
                <a:cs typeface="Segoe UI"/>
              </a:rPr>
              <a:t> </a:t>
            </a:r>
            <a:r>
              <a:rPr sz="1400" b="0" dirty="0">
                <a:solidFill>
                  <a:srgbClr val="292829"/>
                </a:solidFill>
                <a:latin typeface="Segoe UI"/>
                <a:cs typeface="Segoe UI"/>
              </a:rPr>
              <a:t>revenue.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8024" y="1076869"/>
            <a:ext cx="60655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30" dirty="0">
                <a:solidFill>
                  <a:srgbClr val="292829"/>
                </a:solidFill>
                <a:latin typeface="Segoe UI"/>
                <a:cs typeface="Segoe UI"/>
              </a:rPr>
              <a:t>WHAT</a:t>
            </a:r>
            <a:r>
              <a:rPr sz="3400" b="1" spc="-30" dirty="0">
                <a:solidFill>
                  <a:srgbClr val="D0B28E"/>
                </a:solidFill>
                <a:latin typeface="Segoe UI"/>
                <a:cs typeface="Segoe UI"/>
              </a:rPr>
              <a:t>AFFECTS</a:t>
            </a:r>
            <a:r>
              <a:rPr sz="3400" b="1" spc="-30" dirty="0">
                <a:solidFill>
                  <a:srgbClr val="292829"/>
                </a:solidFill>
                <a:latin typeface="Segoe UI"/>
                <a:cs typeface="Segoe UI"/>
              </a:rPr>
              <a:t>COMMISSION?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4644" y="3097607"/>
            <a:ext cx="2642235" cy="10128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580"/>
              </a:spcBef>
            </a:pPr>
            <a:r>
              <a:rPr sz="1500" b="1" spc="-5" dirty="0">
                <a:solidFill>
                  <a:srgbClr val="CEB28E"/>
                </a:solidFill>
                <a:latin typeface="Segoe UI Semibold"/>
                <a:cs typeface="Segoe UI Semibold"/>
              </a:rPr>
              <a:t>SEVEN </a:t>
            </a: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YEAR</a:t>
            </a:r>
            <a:r>
              <a:rPr sz="1500" b="1" spc="-25" dirty="0">
                <a:solidFill>
                  <a:srgbClr val="CEB28E"/>
                </a:solidFill>
                <a:latin typeface="Segoe UI Semibold"/>
                <a:cs typeface="Segoe UI Semibold"/>
              </a:rPr>
              <a:t> </a:t>
            </a:r>
            <a:r>
              <a:rPr sz="1500" b="1" spc="-5" dirty="0">
                <a:solidFill>
                  <a:srgbClr val="CEB28E"/>
                </a:solidFill>
                <a:latin typeface="Segoe UI Semibold"/>
                <a:cs typeface="Segoe UI Semibold"/>
              </a:rPr>
              <a:t>DECLINE</a:t>
            </a:r>
            <a:endParaRPr sz="1500" dirty="0">
              <a:latin typeface="Segoe UI Semibold"/>
              <a:cs typeface="Segoe UI Semibold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455"/>
              </a:spcBef>
            </a:pPr>
            <a:r>
              <a:rPr sz="1400" spc="-5" dirty="0">
                <a:latin typeface="Segoe UI"/>
                <a:cs typeface="Segoe UI"/>
              </a:rPr>
              <a:t>Supplement </a:t>
            </a:r>
            <a:r>
              <a:rPr sz="1400" dirty="0">
                <a:latin typeface="Segoe UI"/>
                <a:cs typeface="Segoe UI"/>
              </a:rPr>
              <a:t>policies greatly  reduce </a:t>
            </a:r>
            <a:r>
              <a:rPr sz="1400" spc="-5" dirty="0">
                <a:latin typeface="Segoe UI"/>
                <a:cs typeface="Segoe UI"/>
              </a:rPr>
              <a:t>in </a:t>
            </a:r>
            <a:r>
              <a:rPr sz="1400" dirty="0">
                <a:latin typeface="Segoe UI"/>
                <a:cs typeface="Segoe UI"/>
              </a:rPr>
              <a:t>commission after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being  </a:t>
            </a:r>
            <a:r>
              <a:rPr sz="1400" spc="-5" dirty="0">
                <a:latin typeface="Segoe UI"/>
                <a:cs typeface="Segoe UI"/>
              </a:rPr>
              <a:t>in </a:t>
            </a:r>
            <a:r>
              <a:rPr sz="1400" dirty="0">
                <a:latin typeface="Segoe UI"/>
                <a:cs typeface="Segoe UI"/>
              </a:rPr>
              <a:t>force for </a:t>
            </a:r>
            <a:r>
              <a:rPr sz="1400" spc="-5" dirty="0">
                <a:latin typeface="Segoe UI"/>
                <a:cs typeface="Segoe UI"/>
              </a:rPr>
              <a:t>7+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years.</a:t>
            </a:r>
          </a:p>
        </p:txBody>
      </p:sp>
      <p:sp>
        <p:nvSpPr>
          <p:cNvPr id="4" name="object 4"/>
          <p:cNvSpPr/>
          <p:nvPr/>
        </p:nvSpPr>
        <p:spPr>
          <a:xfrm>
            <a:off x="2613850" y="2322067"/>
            <a:ext cx="898829" cy="790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43487" y="3054681"/>
            <a:ext cx="2630170" cy="10128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65150">
              <a:lnSpc>
                <a:spcPct val="100000"/>
              </a:lnSpc>
              <a:spcBef>
                <a:spcPts val="580"/>
              </a:spcBef>
            </a:pP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LACK OF</a:t>
            </a:r>
            <a:r>
              <a:rPr sz="1500" b="1" spc="-20" dirty="0">
                <a:solidFill>
                  <a:srgbClr val="CEB28E"/>
                </a:solidFill>
                <a:latin typeface="Segoe UI Semibold"/>
                <a:cs typeface="Segoe UI Semibold"/>
              </a:rPr>
              <a:t> HEALTH</a:t>
            </a:r>
            <a:endParaRPr sz="1500">
              <a:latin typeface="Segoe UI Semibold"/>
              <a:cs typeface="Segoe UI Semibold"/>
            </a:endParaRPr>
          </a:p>
          <a:p>
            <a:pPr marL="12700" marR="5080" algn="ctr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latin typeface="Segoe UI"/>
                <a:cs typeface="Segoe UI"/>
              </a:rPr>
              <a:t>The remaining 4 health</a:t>
            </a:r>
            <a:r>
              <a:rPr sz="1400" spc="-10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insurance  </a:t>
            </a:r>
            <a:r>
              <a:rPr sz="1400" dirty="0">
                <a:latin typeface="Segoe UI"/>
                <a:cs typeface="Segoe UI"/>
              </a:rPr>
              <a:t>carriers </a:t>
            </a:r>
            <a:r>
              <a:rPr sz="1400" spc="-5" dirty="0">
                <a:latin typeface="Segoe UI"/>
                <a:cs typeface="Segoe UI"/>
              </a:rPr>
              <a:t>in Georgia </a:t>
            </a:r>
            <a:r>
              <a:rPr sz="1400" dirty="0">
                <a:latin typeface="Segoe UI"/>
                <a:cs typeface="Segoe UI"/>
              </a:rPr>
              <a:t>are dwindling  down their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commissions.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8740" y="2142108"/>
            <a:ext cx="858519" cy="858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98000" y="2986355"/>
            <a:ext cx="2574925" cy="10128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580"/>
              </a:spcBef>
            </a:pP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OUTSIDE OF</a:t>
            </a:r>
            <a:r>
              <a:rPr sz="1500" b="1" spc="-20" dirty="0">
                <a:solidFill>
                  <a:srgbClr val="CEB28E"/>
                </a:solidFill>
                <a:latin typeface="Segoe UI Semibold"/>
                <a:cs typeface="Segoe UI Semibold"/>
              </a:rPr>
              <a:t> </a:t>
            </a: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OEP</a:t>
            </a:r>
            <a:endParaRPr sz="1500">
              <a:latin typeface="Segoe UI Semibold"/>
              <a:cs typeface="Segoe UI Semibold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latin typeface="Segoe UI"/>
                <a:cs typeface="Segoe UI"/>
              </a:rPr>
              <a:t>Most health carriers will not pay  agents for </a:t>
            </a:r>
            <a:r>
              <a:rPr sz="1400" spc="-5" dirty="0">
                <a:latin typeface="Segoe UI"/>
                <a:cs typeface="Segoe UI"/>
              </a:rPr>
              <a:t>sales made </a:t>
            </a:r>
            <a:r>
              <a:rPr sz="1400" dirty="0">
                <a:latin typeface="Segoe UI"/>
                <a:cs typeface="Segoe UI"/>
              </a:rPr>
              <a:t>outside</a:t>
            </a:r>
            <a:r>
              <a:rPr sz="1400" spc="-9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of  the open enrollment</a:t>
            </a:r>
            <a:r>
              <a:rPr sz="1400" spc="-5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period.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80307" y="2176272"/>
            <a:ext cx="810257" cy="7901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59130" y="5676215"/>
            <a:ext cx="2572385" cy="10128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00050">
              <a:lnSpc>
                <a:spcPct val="100000"/>
              </a:lnSpc>
              <a:spcBef>
                <a:spcPts val="580"/>
              </a:spcBef>
            </a:pPr>
            <a:r>
              <a:rPr sz="1500" b="1" spc="-10" dirty="0">
                <a:solidFill>
                  <a:srgbClr val="CEB28E"/>
                </a:solidFill>
                <a:latin typeface="Segoe UI Semibold"/>
                <a:cs typeface="Segoe UI Semibold"/>
              </a:rPr>
              <a:t>GUARANTEED</a:t>
            </a:r>
            <a:r>
              <a:rPr sz="1500" b="1" spc="-15" dirty="0">
                <a:solidFill>
                  <a:srgbClr val="CEB28E"/>
                </a:solidFill>
                <a:latin typeface="Segoe UI Semibold"/>
                <a:cs typeface="Segoe UI Semibold"/>
              </a:rPr>
              <a:t> </a:t>
            </a: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ISSUE</a:t>
            </a:r>
            <a:endParaRPr sz="1500">
              <a:latin typeface="Segoe UI Semibold"/>
              <a:cs typeface="Segoe UI Semibold"/>
            </a:endParaRPr>
          </a:p>
          <a:p>
            <a:pPr marL="12065" marR="5080" algn="ctr">
              <a:lnSpc>
                <a:spcPct val="100000"/>
              </a:lnSpc>
              <a:spcBef>
                <a:spcPts val="455"/>
              </a:spcBef>
            </a:pPr>
            <a:r>
              <a:rPr sz="1400" spc="-5" dirty="0">
                <a:latin typeface="Segoe UI"/>
                <a:cs typeface="Segoe UI"/>
              </a:rPr>
              <a:t>Certain </a:t>
            </a:r>
            <a:r>
              <a:rPr sz="1400" dirty="0">
                <a:latin typeface="Segoe UI"/>
                <a:cs typeface="Segoe UI"/>
              </a:rPr>
              <a:t>carriers will pay you  </a:t>
            </a:r>
            <a:r>
              <a:rPr sz="1400" spc="-5" dirty="0">
                <a:latin typeface="Segoe UI"/>
                <a:cs typeface="Segoe UI"/>
              </a:rPr>
              <a:t>minimal </a:t>
            </a:r>
            <a:r>
              <a:rPr sz="1400" dirty="0">
                <a:latin typeface="Segoe UI"/>
                <a:cs typeface="Segoe UI"/>
              </a:rPr>
              <a:t>commissions for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writing  a </a:t>
            </a:r>
            <a:r>
              <a:rPr sz="1400" spc="-5" dirty="0">
                <a:latin typeface="Segoe UI"/>
                <a:cs typeface="Segoe UI"/>
              </a:rPr>
              <a:t>Supplement </a:t>
            </a:r>
            <a:r>
              <a:rPr sz="1400" dirty="0">
                <a:latin typeface="Segoe UI"/>
                <a:cs typeface="Segoe UI"/>
              </a:rPr>
              <a:t>plan with</a:t>
            </a:r>
            <a:r>
              <a:rPr sz="1400" spc="-5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G.I.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35649" y="4901184"/>
            <a:ext cx="688790" cy="7551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11152" y="5602718"/>
            <a:ext cx="2894330" cy="102298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631825">
              <a:lnSpc>
                <a:spcPct val="100000"/>
              </a:lnSpc>
              <a:spcBef>
                <a:spcPts val="625"/>
              </a:spcBef>
            </a:pPr>
            <a:r>
              <a:rPr sz="1500" b="1" dirty="0">
                <a:solidFill>
                  <a:srgbClr val="CEB28E"/>
                </a:solidFill>
                <a:latin typeface="Segoe UI Semibold"/>
                <a:cs typeface="Segoe UI Semibold"/>
              </a:rPr>
              <a:t>ONE TIME</a:t>
            </a:r>
            <a:r>
              <a:rPr sz="1500" b="1" spc="-15" dirty="0">
                <a:solidFill>
                  <a:srgbClr val="CEB28E"/>
                </a:solidFill>
                <a:latin typeface="Segoe UI Semibold"/>
                <a:cs typeface="Segoe UI Semibold"/>
              </a:rPr>
              <a:t> </a:t>
            </a:r>
            <a:r>
              <a:rPr sz="1500" b="1" spc="-45" dirty="0">
                <a:solidFill>
                  <a:srgbClr val="CEB28E"/>
                </a:solidFill>
                <a:latin typeface="Segoe UI Semibold"/>
                <a:cs typeface="Segoe UI Semibold"/>
              </a:rPr>
              <a:t>PAYOUT</a:t>
            </a:r>
            <a:endParaRPr sz="1500">
              <a:latin typeface="Segoe UI Semibold"/>
              <a:cs typeface="Segoe UI Semibold"/>
            </a:endParaRPr>
          </a:p>
          <a:p>
            <a:pPr marL="12700" marR="5080" indent="-2540" algn="ctr">
              <a:lnSpc>
                <a:spcPct val="100000"/>
              </a:lnSpc>
              <a:spcBef>
                <a:spcPts val="484"/>
              </a:spcBef>
            </a:pPr>
            <a:r>
              <a:rPr sz="1400" dirty="0">
                <a:latin typeface="Segoe UI"/>
                <a:cs typeface="Segoe UI"/>
              </a:rPr>
              <a:t>The </a:t>
            </a:r>
            <a:r>
              <a:rPr sz="1400" spc="-5" dirty="0">
                <a:latin typeface="Segoe UI"/>
                <a:cs typeface="Segoe UI"/>
              </a:rPr>
              <a:t>majority </a:t>
            </a:r>
            <a:r>
              <a:rPr sz="1400" dirty="0">
                <a:latin typeface="Segoe UI"/>
                <a:cs typeface="Segoe UI"/>
              </a:rPr>
              <a:t>of </a:t>
            </a:r>
            <a:r>
              <a:rPr sz="1400" spc="-5" dirty="0">
                <a:latin typeface="Segoe UI"/>
                <a:cs typeface="Segoe UI"/>
              </a:rPr>
              <a:t>life insurance  </a:t>
            </a:r>
            <a:r>
              <a:rPr sz="1400" dirty="0">
                <a:latin typeface="Segoe UI"/>
                <a:cs typeface="Segoe UI"/>
              </a:rPr>
              <a:t>policies pay a </a:t>
            </a:r>
            <a:r>
              <a:rPr sz="1400" spc="-5" dirty="0">
                <a:latin typeface="Segoe UI"/>
                <a:cs typeface="Segoe UI"/>
              </a:rPr>
              <a:t>lump sum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commission  after the </a:t>
            </a:r>
            <a:r>
              <a:rPr sz="1400" spc="-5" dirty="0">
                <a:latin typeface="Segoe UI"/>
                <a:cs typeface="Segoe UI"/>
              </a:rPr>
              <a:t>initial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sale.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36093" y="4797805"/>
            <a:ext cx="1043812" cy="7901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217269" y="5602718"/>
            <a:ext cx="2936875" cy="102298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659130">
              <a:lnSpc>
                <a:spcPct val="100000"/>
              </a:lnSpc>
              <a:spcBef>
                <a:spcPts val="625"/>
              </a:spcBef>
            </a:pPr>
            <a:r>
              <a:rPr sz="1500" b="1" spc="-5" dirty="0">
                <a:solidFill>
                  <a:srgbClr val="CEB28E"/>
                </a:solidFill>
                <a:latin typeface="Segoe UI Semibold"/>
                <a:cs typeface="Segoe UI Semibold"/>
              </a:rPr>
              <a:t>AEP</a:t>
            </a:r>
            <a:r>
              <a:rPr sz="1500" b="1" spc="-10" dirty="0">
                <a:solidFill>
                  <a:srgbClr val="CEB28E"/>
                </a:solidFill>
                <a:latin typeface="Segoe UI Semibold"/>
                <a:cs typeface="Segoe UI Semibold"/>
              </a:rPr>
              <a:t> </a:t>
            </a:r>
            <a:r>
              <a:rPr sz="1500" b="1" spc="-25" dirty="0">
                <a:solidFill>
                  <a:srgbClr val="CEB28E"/>
                </a:solidFill>
                <a:latin typeface="Segoe UI Semibold"/>
                <a:cs typeface="Segoe UI Semibold"/>
              </a:rPr>
              <a:t>SOLICITATION</a:t>
            </a:r>
            <a:endParaRPr sz="1500">
              <a:latin typeface="Segoe UI Semibold"/>
              <a:cs typeface="Segoe UI Semibold"/>
            </a:endParaRPr>
          </a:p>
          <a:p>
            <a:pPr marL="12700" marR="5080" algn="ctr">
              <a:lnSpc>
                <a:spcPct val="100000"/>
              </a:lnSpc>
              <a:spcBef>
                <a:spcPts val="484"/>
              </a:spcBef>
            </a:pPr>
            <a:r>
              <a:rPr sz="1400" dirty="0">
                <a:latin typeface="Segoe UI"/>
                <a:cs typeface="Segoe UI"/>
              </a:rPr>
              <a:t>Many, </a:t>
            </a:r>
            <a:r>
              <a:rPr sz="1400" spc="-5" dirty="0">
                <a:latin typeface="Segoe UI"/>
                <a:cs typeface="Segoe UI"/>
              </a:rPr>
              <a:t>if </a:t>
            </a:r>
            <a:r>
              <a:rPr sz="1400" dirty="0">
                <a:latin typeface="Segoe UI"/>
                <a:cs typeface="Segoe UI"/>
              </a:rPr>
              <a:t>not all of your MAPD &amp; </a:t>
            </a:r>
            <a:r>
              <a:rPr sz="1400" spc="-5" dirty="0">
                <a:latin typeface="Segoe UI"/>
                <a:cs typeface="Segoe UI"/>
              </a:rPr>
              <a:t>PDP  </a:t>
            </a:r>
            <a:r>
              <a:rPr sz="1400" dirty="0">
                <a:latin typeface="Segoe UI"/>
                <a:cs typeface="Segoe UI"/>
              </a:rPr>
              <a:t>clients are </a:t>
            </a:r>
            <a:r>
              <a:rPr sz="1400" spc="-5" dirty="0">
                <a:latin typeface="Segoe UI"/>
                <a:cs typeface="Segoe UI"/>
              </a:rPr>
              <a:t>solicited </a:t>
            </a:r>
            <a:r>
              <a:rPr sz="1400" dirty="0">
                <a:latin typeface="Segoe UI"/>
                <a:cs typeface="Segoe UI"/>
              </a:rPr>
              <a:t>by carriers</a:t>
            </a:r>
            <a:r>
              <a:rPr sz="1400" spc="-9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during  </a:t>
            </a:r>
            <a:r>
              <a:rPr sz="1400" spc="-5" dirty="0">
                <a:latin typeface="Segoe UI"/>
                <a:cs typeface="Segoe UI"/>
              </a:rPr>
              <a:t>AEP </a:t>
            </a:r>
            <a:r>
              <a:rPr sz="1400" dirty="0">
                <a:latin typeface="Segoe UI"/>
                <a:cs typeface="Segoe UI"/>
              </a:rPr>
              <a:t>via </a:t>
            </a:r>
            <a:r>
              <a:rPr sz="1400" spc="-5" dirty="0">
                <a:latin typeface="Segoe UI"/>
                <a:cs typeface="Segoe UI"/>
              </a:rPr>
              <a:t>mail, </a:t>
            </a:r>
            <a:r>
              <a:rPr sz="1400" dirty="0">
                <a:latin typeface="Segoe UI"/>
                <a:cs typeface="Segoe UI"/>
              </a:rPr>
              <a:t>radio, phone &amp;</a:t>
            </a:r>
            <a:r>
              <a:rPr sz="1400" spc="-5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TV.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03510" y="4797805"/>
            <a:ext cx="797399" cy="7901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821</Words>
  <Application>Microsoft Office PowerPoint</Application>
  <PresentationFormat>Custom</PresentationFormat>
  <Paragraphs>178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Segoe UI</vt:lpstr>
      <vt:lpstr>Segoe UI Light</vt:lpstr>
      <vt:lpstr>Segoe UI Semibold</vt:lpstr>
      <vt:lpstr>Segoe UI Semilight</vt:lpstr>
      <vt:lpstr>Times New Roman</vt:lpstr>
      <vt:lpstr>Office Theme</vt:lpstr>
      <vt:lpstr>COMMISSIONS+PERSISTENCY</vt:lpstr>
      <vt:lpstr>PowerPoint Presentation</vt:lpstr>
      <vt:lpstr>WHATAFFECTSIT?</vt:lpstr>
      <vt:lpstr>PowerPoint Presentation</vt:lpstr>
      <vt:lpstr>80% PERSISTENCY</vt:lpstr>
      <vt:lpstr>85% PERSISTENCY</vt:lpstr>
      <vt:lpstr>90% PERSISTENCY</vt:lpstr>
      <vt:lpstr>WHATTHISMEANS Agents are lucky to retain 80% of their business due to natural depreciation and other factors. The difference  between 80% &amp; 90% persistency is approximately $70,000 in MAPD revenue.</vt:lpstr>
      <vt:lpstr>WHATAFFECTSCOMMISSION?</vt:lpstr>
      <vt:lpstr>PowerPoint Presentation</vt:lpstr>
      <vt:lpstr>PowerPoint Presentation</vt:lpstr>
      <vt:lpstr>TRADITIONAL VERSUS NON TRADITIONAL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COMMISSIONS+PERSISTENCY</dc:title>
  <cp:lastModifiedBy>Raquel Benton</cp:lastModifiedBy>
  <cp:revision>8</cp:revision>
  <dcterms:created xsi:type="dcterms:W3CDTF">2019-04-29T20:40:12Z</dcterms:created>
  <dcterms:modified xsi:type="dcterms:W3CDTF">2020-09-17T18:55:48Z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2019-04-29T00:00:00Z</vt:filetime>
  </property>
</Properties>
</file>