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26"/>
  </p:notesMasterIdLst>
  <p:sldIdLst>
    <p:sldId id="267" r:id="rId3"/>
    <p:sldId id="268" r:id="rId4"/>
    <p:sldId id="292" r:id="rId5"/>
    <p:sldId id="280" r:id="rId6"/>
    <p:sldId id="281" r:id="rId7"/>
    <p:sldId id="282" r:id="rId8"/>
    <p:sldId id="283" r:id="rId9"/>
    <p:sldId id="284" r:id="rId10"/>
    <p:sldId id="293" r:id="rId11"/>
    <p:sldId id="286" r:id="rId12"/>
    <p:sldId id="289" r:id="rId13"/>
    <p:sldId id="290" r:id="rId14"/>
    <p:sldId id="294" r:id="rId15"/>
    <p:sldId id="296" r:id="rId16"/>
    <p:sldId id="299" r:id="rId17"/>
    <p:sldId id="300" r:id="rId18"/>
    <p:sldId id="301" r:id="rId19"/>
    <p:sldId id="302" r:id="rId20"/>
    <p:sldId id="303" r:id="rId21"/>
    <p:sldId id="304" r:id="rId22"/>
    <p:sldId id="297" r:id="rId23"/>
    <p:sldId id="298" r:id="rId24"/>
    <p:sldId id="306"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0927"/>
    <a:srgbClr val="C61A28"/>
    <a:srgbClr val="BE1B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063"/>
    <p:restoredTop sz="71792" autoAdjust="0"/>
  </p:normalViewPr>
  <p:slideViewPr>
    <p:cSldViewPr snapToGrid="0" snapToObjects="1">
      <p:cViewPr varScale="1">
        <p:scale>
          <a:sx n="120" d="100"/>
          <a:sy n="120" d="100"/>
        </p:scale>
        <p:origin x="888" y="102"/>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7" d="100"/>
          <a:sy n="97" d="100"/>
        </p:scale>
        <p:origin x="353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49069-5D34-49E9-B02E-A1E512E52BB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61830FDE-BEAC-425D-9B20-4C5974BB3903}">
      <dgm:prSet phldrT="[Text]" custT="1"/>
      <dgm:spPr/>
      <dgm:t>
        <a:bodyPr/>
        <a:lstStyle/>
        <a:p>
          <a:r>
            <a:rPr lang="en-US" sz="2000" dirty="0" smtClean="0"/>
            <a:t>Capitol Hill</a:t>
          </a:r>
          <a:endParaRPr lang="en-US" sz="2000" dirty="0"/>
        </a:p>
      </dgm:t>
    </dgm:pt>
    <dgm:pt modelId="{98C78931-78B2-4423-A98E-783463DEBF60}" type="parTrans" cxnId="{DF0E31DE-29F8-40E9-8814-07DE508C467E}">
      <dgm:prSet/>
      <dgm:spPr/>
      <dgm:t>
        <a:bodyPr/>
        <a:lstStyle/>
        <a:p>
          <a:endParaRPr lang="en-US"/>
        </a:p>
      </dgm:t>
    </dgm:pt>
    <dgm:pt modelId="{745E5E76-1145-43BB-8680-50EAC2CFD102}" type="sibTrans" cxnId="{DF0E31DE-29F8-40E9-8814-07DE508C467E}">
      <dgm:prSet/>
      <dgm:spPr/>
      <dgm:t>
        <a:bodyPr/>
        <a:lstStyle/>
        <a:p>
          <a:endParaRPr lang="en-US"/>
        </a:p>
      </dgm:t>
    </dgm:pt>
    <dgm:pt modelId="{EBAD8146-D09E-4677-A14A-9948EBF6D1DB}">
      <dgm:prSet phldrT="[Text]"/>
      <dgm:spPr/>
      <dgm:t>
        <a:bodyPr/>
        <a:lstStyle/>
        <a:p>
          <a:pPr marL="231775" indent="-231775"/>
          <a:r>
            <a:rPr lang="en-US" dirty="0" smtClean="0"/>
            <a:t>Omnibus tax bill</a:t>
          </a:r>
          <a:endParaRPr lang="en-US" dirty="0"/>
        </a:p>
      </dgm:t>
    </dgm:pt>
    <dgm:pt modelId="{B864B2D7-A1F5-4144-A54E-9553B4DD5A5E}" type="parTrans" cxnId="{DB1280B5-CED0-45ED-B91F-71247F3BD47F}">
      <dgm:prSet/>
      <dgm:spPr/>
      <dgm:t>
        <a:bodyPr/>
        <a:lstStyle/>
        <a:p>
          <a:endParaRPr lang="en-US"/>
        </a:p>
      </dgm:t>
    </dgm:pt>
    <dgm:pt modelId="{CD610224-BF8A-4DEF-A688-FC943449E895}" type="sibTrans" cxnId="{DB1280B5-CED0-45ED-B91F-71247F3BD47F}">
      <dgm:prSet/>
      <dgm:spPr/>
      <dgm:t>
        <a:bodyPr/>
        <a:lstStyle/>
        <a:p>
          <a:endParaRPr lang="en-US"/>
        </a:p>
      </dgm:t>
    </dgm:pt>
    <dgm:pt modelId="{C66282B6-5651-4349-8DB1-8B067C910EE0}">
      <dgm:prSet phldrT="[Text]" custT="1"/>
      <dgm:spPr/>
      <dgm:t>
        <a:bodyPr/>
        <a:lstStyle/>
        <a:p>
          <a:r>
            <a:rPr lang="en-US" sz="2000" dirty="0" smtClean="0"/>
            <a:t>ESC Coalition</a:t>
          </a:r>
          <a:endParaRPr lang="en-US" sz="2000" dirty="0"/>
        </a:p>
      </dgm:t>
    </dgm:pt>
    <dgm:pt modelId="{B20B52F5-C98E-4505-BC65-73EB91451261}" type="parTrans" cxnId="{7470027B-3EAE-4A86-8AB8-4BA0F5F20434}">
      <dgm:prSet/>
      <dgm:spPr/>
      <dgm:t>
        <a:bodyPr/>
        <a:lstStyle/>
        <a:p>
          <a:endParaRPr lang="en-US"/>
        </a:p>
      </dgm:t>
    </dgm:pt>
    <dgm:pt modelId="{3446F087-BA08-4C87-9767-CB0C4351274D}" type="sibTrans" cxnId="{7470027B-3EAE-4A86-8AB8-4BA0F5F20434}">
      <dgm:prSet/>
      <dgm:spPr/>
      <dgm:t>
        <a:bodyPr/>
        <a:lstStyle/>
        <a:p>
          <a:endParaRPr lang="en-US"/>
        </a:p>
      </dgm:t>
    </dgm:pt>
    <dgm:pt modelId="{2558C9CE-0F07-4387-8E75-23C7BF52970F}">
      <dgm:prSet phldrT="[Text]"/>
      <dgm:spPr/>
      <dgm:t>
        <a:bodyPr/>
        <a:lstStyle/>
        <a:p>
          <a:pPr marL="176213" indent="-176213"/>
          <a:r>
            <a:rPr lang="en-US" sz="1500" dirty="0" smtClean="0"/>
            <a:t>Description of the coalition partnership</a:t>
          </a:r>
          <a:endParaRPr lang="en-US" sz="1500" dirty="0"/>
        </a:p>
      </dgm:t>
    </dgm:pt>
    <dgm:pt modelId="{5BD275C0-A81D-4A6B-A9B2-CDA36D929F4D}" type="parTrans" cxnId="{EA086259-CE79-4EB6-997B-E970506A0478}">
      <dgm:prSet/>
      <dgm:spPr/>
      <dgm:t>
        <a:bodyPr/>
        <a:lstStyle/>
        <a:p>
          <a:endParaRPr lang="en-US"/>
        </a:p>
      </dgm:t>
    </dgm:pt>
    <dgm:pt modelId="{122C4564-BAD0-4685-8B7D-B48ECE9862CB}" type="sibTrans" cxnId="{EA086259-CE79-4EB6-997B-E970506A0478}">
      <dgm:prSet/>
      <dgm:spPr/>
      <dgm:t>
        <a:bodyPr/>
        <a:lstStyle/>
        <a:p>
          <a:endParaRPr lang="en-US"/>
        </a:p>
      </dgm:t>
    </dgm:pt>
    <dgm:pt modelId="{FEA3A258-D811-40F1-AEAE-A4902F938EC0}">
      <dgm:prSet phldrT="[Text]" custT="1"/>
      <dgm:spPr/>
      <dgm:t>
        <a:bodyPr/>
        <a:lstStyle/>
        <a:p>
          <a:r>
            <a:rPr lang="en-US" sz="2000" dirty="0" smtClean="0"/>
            <a:t>Executive Order </a:t>
          </a:r>
          <a:endParaRPr lang="en-US" sz="2000" dirty="0"/>
        </a:p>
      </dgm:t>
    </dgm:pt>
    <dgm:pt modelId="{CCB92273-4575-4AB2-A374-728E80BB0E10}" type="parTrans" cxnId="{D8BEFA58-6897-4FB7-9C56-1311F7F621C7}">
      <dgm:prSet/>
      <dgm:spPr/>
      <dgm:t>
        <a:bodyPr/>
        <a:lstStyle/>
        <a:p>
          <a:endParaRPr lang="en-US"/>
        </a:p>
      </dgm:t>
    </dgm:pt>
    <dgm:pt modelId="{34C7DC66-E80A-4436-AEF8-869A489442D5}" type="sibTrans" cxnId="{D8BEFA58-6897-4FB7-9C56-1311F7F621C7}">
      <dgm:prSet/>
      <dgm:spPr/>
      <dgm:t>
        <a:bodyPr/>
        <a:lstStyle/>
        <a:p>
          <a:endParaRPr lang="en-US"/>
        </a:p>
      </dgm:t>
    </dgm:pt>
    <dgm:pt modelId="{C70C38FC-5755-442C-AE09-02273C3B5295}">
      <dgm:prSet phldrT="[Text]"/>
      <dgm:spPr/>
      <dgm:t>
        <a:bodyPr/>
        <a:lstStyle/>
        <a:p>
          <a:pPr marL="176213" indent="-176213"/>
          <a:r>
            <a:rPr lang="en-US" sz="1600" dirty="0" smtClean="0"/>
            <a:t>Updates:</a:t>
          </a:r>
          <a:endParaRPr lang="en-US" sz="1600" dirty="0"/>
        </a:p>
      </dgm:t>
    </dgm:pt>
    <dgm:pt modelId="{F6EDA27A-C155-4521-9883-8816B7A1F6FB}" type="parTrans" cxnId="{AB38FDEE-920E-4B8A-A2B9-3C00A9D78BF4}">
      <dgm:prSet/>
      <dgm:spPr/>
      <dgm:t>
        <a:bodyPr/>
        <a:lstStyle/>
        <a:p>
          <a:endParaRPr lang="en-US"/>
        </a:p>
      </dgm:t>
    </dgm:pt>
    <dgm:pt modelId="{32FC767C-B6D7-4D7B-8651-00C04E676DDE}" type="sibTrans" cxnId="{AB38FDEE-920E-4B8A-A2B9-3C00A9D78BF4}">
      <dgm:prSet/>
      <dgm:spPr/>
      <dgm:t>
        <a:bodyPr/>
        <a:lstStyle/>
        <a:p>
          <a:endParaRPr lang="en-US"/>
        </a:p>
      </dgm:t>
    </dgm:pt>
    <dgm:pt modelId="{0CD3EC54-AC37-4F88-824A-4E04D55F4184}">
      <dgm:prSet phldrT="[Text]"/>
      <dgm:spPr/>
      <dgm:t>
        <a:bodyPr/>
        <a:lstStyle/>
        <a:p>
          <a:pPr marL="231775" indent="-231775"/>
          <a:r>
            <a:rPr lang="en-US" dirty="0" smtClean="0"/>
            <a:t>Market Stabilizers to Reduce Cost and Improve Individual and Employer Market Risk Pool</a:t>
          </a:r>
          <a:endParaRPr lang="en-US" dirty="0"/>
        </a:p>
      </dgm:t>
    </dgm:pt>
    <dgm:pt modelId="{C9F47E83-CB44-478B-9254-3BCFB601989F}" type="parTrans" cxnId="{3DCAF3C0-0097-4053-80E4-039DC9BE529E}">
      <dgm:prSet/>
      <dgm:spPr/>
      <dgm:t>
        <a:bodyPr/>
        <a:lstStyle/>
        <a:p>
          <a:endParaRPr lang="en-US"/>
        </a:p>
      </dgm:t>
    </dgm:pt>
    <dgm:pt modelId="{21717774-69F6-420C-8264-7B2A6A7C8176}" type="sibTrans" cxnId="{3DCAF3C0-0097-4053-80E4-039DC9BE529E}">
      <dgm:prSet/>
      <dgm:spPr/>
      <dgm:t>
        <a:bodyPr/>
        <a:lstStyle/>
        <a:p>
          <a:endParaRPr lang="en-US"/>
        </a:p>
      </dgm:t>
    </dgm:pt>
    <dgm:pt modelId="{CC6E7D2C-10F0-4AF8-978E-D2B23E4A54DE}">
      <dgm:prSet phldrT="[Text]" custT="1"/>
      <dgm:spPr/>
      <dgm:t>
        <a:bodyPr/>
        <a:lstStyle/>
        <a:p>
          <a:pPr marL="341313" indent="-165100"/>
          <a:r>
            <a:rPr lang="en-US" sz="1600" dirty="0" smtClean="0"/>
            <a:t>Association Health Plans (AHPs)</a:t>
          </a:r>
          <a:endParaRPr lang="en-US" sz="1600" dirty="0"/>
        </a:p>
      </dgm:t>
    </dgm:pt>
    <dgm:pt modelId="{B0CA65B4-42AE-443B-AD04-DD4177B08703}" type="parTrans" cxnId="{041CC909-5F77-448E-92A8-3C798F4C147F}">
      <dgm:prSet/>
      <dgm:spPr/>
      <dgm:t>
        <a:bodyPr/>
        <a:lstStyle/>
        <a:p>
          <a:endParaRPr lang="en-US"/>
        </a:p>
      </dgm:t>
    </dgm:pt>
    <dgm:pt modelId="{08CD569C-A913-4B2A-8B44-7A7043222BF4}" type="sibTrans" cxnId="{041CC909-5F77-448E-92A8-3C798F4C147F}">
      <dgm:prSet/>
      <dgm:spPr/>
      <dgm:t>
        <a:bodyPr/>
        <a:lstStyle/>
        <a:p>
          <a:endParaRPr lang="en-US"/>
        </a:p>
      </dgm:t>
    </dgm:pt>
    <dgm:pt modelId="{C8BA71CE-EBEE-4B59-A0C2-123142EF1AB0}">
      <dgm:prSet phldrT="[Text]" custT="1"/>
      <dgm:spPr/>
      <dgm:t>
        <a:bodyPr/>
        <a:lstStyle/>
        <a:p>
          <a:pPr marL="341313" indent="-165100"/>
          <a:r>
            <a:rPr lang="en-US" sz="1600" dirty="0" smtClean="0"/>
            <a:t>Short-term Limited Duration Policies (STLDIs)</a:t>
          </a:r>
          <a:endParaRPr lang="en-US" sz="1600" dirty="0"/>
        </a:p>
      </dgm:t>
    </dgm:pt>
    <dgm:pt modelId="{88A7060F-4C4F-4E08-9EB1-92069E062130}" type="parTrans" cxnId="{3351ACEA-FB7E-45AB-8F4E-88D12DBEAADC}">
      <dgm:prSet/>
      <dgm:spPr/>
      <dgm:t>
        <a:bodyPr/>
        <a:lstStyle/>
        <a:p>
          <a:endParaRPr lang="en-US"/>
        </a:p>
      </dgm:t>
    </dgm:pt>
    <dgm:pt modelId="{2F35C17F-C98C-4A85-B2BB-2C35232A810C}" type="sibTrans" cxnId="{3351ACEA-FB7E-45AB-8F4E-88D12DBEAADC}">
      <dgm:prSet/>
      <dgm:spPr/>
      <dgm:t>
        <a:bodyPr/>
        <a:lstStyle/>
        <a:p>
          <a:endParaRPr lang="en-US"/>
        </a:p>
      </dgm:t>
    </dgm:pt>
    <dgm:pt modelId="{0237E052-D20B-48F1-84AD-398242B3BB85}">
      <dgm:prSet phldrT="[Text]"/>
      <dgm:spPr/>
      <dgm:t>
        <a:bodyPr/>
        <a:lstStyle/>
        <a:p>
          <a:pPr marL="176213" indent="-176213"/>
          <a:r>
            <a:rPr lang="en-US" sz="1500" dirty="0" smtClean="0"/>
            <a:t>Legislative outlook and priorities</a:t>
          </a:r>
          <a:endParaRPr lang="en-US" sz="1500" i="1" dirty="0"/>
        </a:p>
      </dgm:t>
    </dgm:pt>
    <dgm:pt modelId="{7A4CDDC8-C6C9-4153-86B4-7120078605EF}" type="parTrans" cxnId="{7FAEADFC-174B-4384-B2A6-63E02E6732D3}">
      <dgm:prSet/>
      <dgm:spPr/>
      <dgm:t>
        <a:bodyPr/>
        <a:lstStyle/>
        <a:p>
          <a:endParaRPr lang="en-US"/>
        </a:p>
      </dgm:t>
    </dgm:pt>
    <dgm:pt modelId="{F27DC686-A4B8-49E5-A0FF-12408449DEF1}" type="sibTrans" cxnId="{7FAEADFC-174B-4384-B2A6-63E02E6732D3}">
      <dgm:prSet/>
      <dgm:spPr/>
      <dgm:t>
        <a:bodyPr/>
        <a:lstStyle/>
        <a:p>
          <a:endParaRPr lang="en-US"/>
        </a:p>
      </dgm:t>
    </dgm:pt>
    <dgm:pt modelId="{7CEF14DA-4A15-46CE-B43A-A38BEF9AB431}">
      <dgm:prSet phldrT="[Text]"/>
      <dgm:spPr/>
      <dgm:t>
        <a:bodyPr/>
        <a:lstStyle/>
        <a:p>
          <a:r>
            <a:rPr lang="en-US" dirty="0" smtClean="0"/>
            <a:t>Taxes and Other Repeals</a:t>
          </a:r>
        </a:p>
      </dgm:t>
    </dgm:pt>
    <dgm:pt modelId="{D0631097-4C27-4A99-BE76-A11F0E07F8A5}" type="parTrans" cxnId="{051F6C01-6E3C-4181-90EA-B0E1DF749062}">
      <dgm:prSet/>
      <dgm:spPr/>
      <dgm:t>
        <a:bodyPr/>
        <a:lstStyle/>
        <a:p>
          <a:endParaRPr lang="en-US"/>
        </a:p>
      </dgm:t>
    </dgm:pt>
    <dgm:pt modelId="{10512080-2738-4DB2-9586-C9A545EC72A0}" type="sibTrans" cxnId="{051F6C01-6E3C-4181-90EA-B0E1DF749062}">
      <dgm:prSet/>
      <dgm:spPr/>
      <dgm:t>
        <a:bodyPr/>
        <a:lstStyle/>
        <a:p>
          <a:endParaRPr lang="en-US"/>
        </a:p>
      </dgm:t>
    </dgm:pt>
    <dgm:pt modelId="{4A2F763E-328C-4273-90BA-B68A55DFDB7F}">
      <dgm:prSet phldrT="[Text]"/>
      <dgm:spPr/>
      <dgm:t>
        <a:bodyPr/>
        <a:lstStyle/>
        <a:p>
          <a:r>
            <a:rPr lang="en-US" dirty="0" smtClean="0"/>
            <a:t>Medicare</a:t>
          </a:r>
        </a:p>
      </dgm:t>
    </dgm:pt>
    <dgm:pt modelId="{A088CFFC-B45B-4F9F-B0A2-E34500D28337}" type="parTrans" cxnId="{EB2E0201-5549-43FE-A75D-091B0D7BFBB3}">
      <dgm:prSet/>
      <dgm:spPr/>
      <dgm:t>
        <a:bodyPr/>
        <a:lstStyle/>
        <a:p>
          <a:endParaRPr lang="en-US"/>
        </a:p>
      </dgm:t>
    </dgm:pt>
    <dgm:pt modelId="{B4356695-1BFB-4655-AB4F-9EE47D80ED84}" type="sibTrans" cxnId="{EB2E0201-5549-43FE-A75D-091B0D7BFBB3}">
      <dgm:prSet/>
      <dgm:spPr/>
      <dgm:t>
        <a:bodyPr/>
        <a:lstStyle/>
        <a:p>
          <a:endParaRPr lang="en-US"/>
        </a:p>
      </dgm:t>
    </dgm:pt>
    <dgm:pt modelId="{363BC16E-9D20-4EA2-AFD4-40FCB7CFE7F5}">
      <dgm:prSet phldrT="[Text]"/>
      <dgm:spPr/>
      <dgm:t>
        <a:bodyPr/>
        <a:lstStyle/>
        <a:p>
          <a:pPr marL="176213" indent="-176213"/>
          <a:r>
            <a:rPr lang="en-US" sz="1500" i="0" dirty="0" smtClean="0"/>
            <a:t>Regulatory outlook and priorities</a:t>
          </a:r>
          <a:endParaRPr lang="en-US" sz="1500" i="0" dirty="0"/>
        </a:p>
      </dgm:t>
    </dgm:pt>
    <dgm:pt modelId="{1EA98558-850E-4094-872B-817E54DD0B69}" type="parTrans" cxnId="{81822893-C919-47B5-8F4F-AA1EE6A98170}">
      <dgm:prSet/>
      <dgm:spPr/>
    </dgm:pt>
    <dgm:pt modelId="{005A3F71-DA78-44BD-B491-CCC3595705A7}" type="sibTrans" cxnId="{81822893-C919-47B5-8F4F-AA1EE6A98170}">
      <dgm:prSet/>
      <dgm:spPr/>
    </dgm:pt>
    <dgm:pt modelId="{76029E0C-F184-4037-9AC4-E562075B522D}" type="pres">
      <dgm:prSet presAssocID="{68C49069-5D34-49E9-B02E-A1E512E52BB0}" presName="linearFlow" presStyleCnt="0">
        <dgm:presLayoutVars>
          <dgm:dir/>
          <dgm:animLvl val="lvl"/>
          <dgm:resizeHandles val="exact"/>
        </dgm:presLayoutVars>
      </dgm:prSet>
      <dgm:spPr/>
      <dgm:t>
        <a:bodyPr/>
        <a:lstStyle/>
        <a:p>
          <a:endParaRPr lang="en-US"/>
        </a:p>
      </dgm:t>
    </dgm:pt>
    <dgm:pt modelId="{DB4FB139-C2AF-4492-8EC4-F7A77BA59E3D}" type="pres">
      <dgm:prSet presAssocID="{61830FDE-BEAC-425D-9B20-4C5974BB3903}" presName="composite" presStyleCnt="0"/>
      <dgm:spPr/>
    </dgm:pt>
    <dgm:pt modelId="{D5FB3CB4-FC4C-4CE7-8C6A-24CBBF0913FD}" type="pres">
      <dgm:prSet presAssocID="{61830FDE-BEAC-425D-9B20-4C5974BB3903}" presName="parTx" presStyleLbl="node1" presStyleIdx="0" presStyleCnt="3">
        <dgm:presLayoutVars>
          <dgm:chMax val="0"/>
          <dgm:chPref val="0"/>
          <dgm:bulletEnabled val="1"/>
        </dgm:presLayoutVars>
      </dgm:prSet>
      <dgm:spPr/>
      <dgm:t>
        <a:bodyPr/>
        <a:lstStyle/>
        <a:p>
          <a:endParaRPr lang="en-US"/>
        </a:p>
      </dgm:t>
    </dgm:pt>
    <dgm:pt modelId="{6DA29CB7-49AD-41A8-AC07-ACBF396DEE65}" type="pres">
      <dgm:prSet presAssocID="{61830FDE-BEAC-425D-9B20-4C5974BB3903}" presName="parSh" presStyleLbl="node1" presStyleIdx="0" presStyleCnt="3"/>
      <dgm:spPr/>
      <dgm:t>
        <a:bodyPr/>
        <a:lstStyle/>
        <a:p>
          <a:endParaRPr lang="en-US"/>
        </a:p>
      </dgm:t>
    </dgm:pt>
    <dgm:pt modelId="{C9EE7949-18FC-44C2-8723-FA27C154235F}" type="pres">
      <dgm:prSet presAssocID="{61830FDE-BEAC-425D-9B20-4C5974BB3903}" presName="desTx" presStyleLbl="fgAcc1" presStyleIdx="0" presStyleCnt="3">
        <dgm:presLayoutVars>
          <dgm:bulletEnabled val="1"/>
        </dgm:presLayoutVars>
      </dgm:prSet>
      <dgm:spPr/>
      <dgm:t>
        <a:bodyPr/>
        <a:lstStyle/>
        <a:p>
          <a:endParaRPr lang="en-US"/>
        </a:p>
      </dgm:t>
    </dgm:pt>
    <dgm:pt modelId="{692953D0-90AE-44C2-AE95-3A9949B0DFDF}" type="pres">
      <dgm:prSet presAssocID="{745E5E76-1145-43BB-8680-50EAC2CFD102}" presName="sibTrans" presStyleLbl="sibTrans2D1" presStyleIdx="0" presStyleCnt="2"/>
      <dgm:spPr/>
      <dgm:t>
        <a:bodyPr/>
        <a:lstStyle/>
        <a:p>
          <a:endParaRPr lang="en-US"/>
        </a:p>
      </dgm:t>
    </dgm:pt>
    <dgm:pt modelId="{F132F998-2B67-4638-9447-25EEEB36EA1C}" type="pres">
      <dgm:prSet presAssocID="{745E5E76-1145-43BB-8680-50EAC2CFD102}" presName="connTx" presStyleLbl="sibTrans2D1" presStyleIdx="0" presStyleCnt="2"/>
      <dgm:spPr/>
      <dgm:t>
        <a:bodyPr/>
        <a:lstStyle/>
        <a:p>
          <a:endParaRPr lang="en-US"/>
        </a:p>
      </dgm:t>
    </dgm:pt>
    <dgm:pt modelId="{69F10972-26B1-4DD9-B948-C813F9C8D09D}" type="pres">
      <dgm:prSet presAssocID="{C66282B6-5651-4349-8DB1-8B067C910EE0}" presName="composite" presStyleCnt="0"/>
      <dgm:spPr/>
    </dgm:pt>
    <dgm:pt modelId="{3DC215BD-C772-4B91-9D70-A9D983A66E37}" type="pres">
      <dgm:prSet presAssocID="{C66282B6-5651-4349-8DB1-8B067C910EE0}" presName="parTx" presStyleLbl="node1" presStyleIdx="0" presStyleCnt="3">
        <dgm:presLayoutVars>
          <dgm:chMax val="0"/>
          <dgm:chPref val="0"/>
          <dgm:bulletEnabled val="1"/>
        </dgm:presLayoutVars>
      </dgm:prSet>
      <dgm:spPr/>
      <dgm:t>
        <a:bodyPr/>
        <a:lstStyle/>
        <a:p>
          <a:endParaRPr lang="en-US"/>
        </a:p>
      </dgm:t>
    </dgm:pt>
    <dgm:pt modelId="{C0EDA1F9-AF70-4278-AED9-126B3002F4BF}" type="pres">
      <dgm:prSet presAssocID="{C66282B6-5651-4349-8DB1-8B067C910EE0}" presName="parSh" presStyleLbl="node1" presStyleIdx="1" presStyleCnt="3"/>
      <dgm:spPr/>
      <dgm:t>
        <a:bodyPr/>
        <a:lstStyle/>
        <a:p>
          <a:endParaRPr lang="en-US"/>
        </a:p>
      </dgm:t>
    </dgm:pt>
    <dgm:pt modelId="{EE2515F2-DDD5-4A2B-ACEF-5989CD6BAC14}" type="pres">
      <dgm:prSet presAssocID="{C66282B6-5651-4349-8DB1-8B067C910EE0}" presName="desTx" presStyleLbl="fgAcc1" presStyleIdx="1" presStyleCnt="3">
        <dgm:presLayoutVars>
          <dgm:bulletEnabled val="1"/>
        </dgm:presLayoutVars>
      </dgm:prSet>
      <dgm:spPr/>
      <dgm:t>
        <a:bodyPr/>
        <a:lstStyle/>
        <a:p>
          <a:endParaRPr lang="en-US"/>
        </a:p>
      </dgm:t>
    </dgm:pt>
    <dgm:pt modelId="{8DA397FF-2493-4B3E-8CFF-833D28D0F2D7}" type="pres">
      <dgm:prSet presAssocID="{3446F087-BA08-4C87-9767-CB0C4351274D}" presName="sibTrans" presStyleLbl="sibTrans2D1" presStyleIdx="1" presStyleCnt="2"/>
      <dgm:spPr/>
      <dgm:t>
        <a:bodyPr/>
        <a:lstStyle/>
        <a:p>
          <a:endParaRPr lang="en-US"/>
        </a:p>
      </dgm:t>
    </dgm:pt>
    <dgm:pt modelId="{EB91B92D-0B41-47AA-A6E8-879303CBFBA5}" type="pres">
      <dgm:prSet presAssocID="{3446F087-BA08-4C87-9767-CB0C4351274D}" presName="connTx" presStyleLbl="sibTrans2D1" presStyleIdx="1" presStyleCnt="2"/>
      <dgm:spPr/>
      <dgm:t>
        <a:bodyPr/>
        <a:lstStyle/>
        <a:p>
          <a:endParaRPr lang="en-US"/>
        </a:p>
      </dgm:t>
    </dgm:pt>
    <dgm:pt modelId="{D737F05F-3378-40B9-8890-135CD772D09D}" type="pres">
      <dgm:prSet presAssocID="{FEA3A258-D811-40F1-AEAE-A4902F938EC0}" presName="composite" presStyleCnt="0"/>
      <dgm:spPr/>
    </dgm:pt>
    <dgm:pt modelId="{E2135D75-D150-4E99-A33F-2D0ACC70E34F}" type="pres">
      <dgm:prSet presAssocID="{FEA3A258-D811-40F1-AEAE-A4902F938EC0}" presName="parTx" presStyleLbl="node1" presStyleIdx="1" presStyleCnt="3">
        <dgm:presLayoutVars>
          <dgm:chMax val="0"/>
          <dgm:chPref val="0"/>
          <dgm:bulletEnabled val="1"/>
        </dgm:presLayoutVars>
      </dgm:prSet>
      <dgm:spPr/>
      <dgm:t>
        <a:bodyPr/>
        <a:lstStyle/>
        <a:p>
          <a:endParaRPr lang="en-US"/>
        </a:p>
      </dgm:t>
    </dgm:pt>
    <dgm:pt modelId="{1550B626-CE0E-47C8-83A1-1FF97CD56B80}" type="pres">
      <dgm:prSet presAssocID="{FEA3A258-D811-40F1-AEAE-A4902F938EC0}" presName="parSh" presStyleLbl="node1" presStyleIdx="2" presStyleCnt="3"/>
      <dgm:spPr/>
      <dgm:t>
        <a:bodyPr/>
        <a:lstStyle/>
        <a:p>
          <a:endParaRPr lang="en-US"/>
        </a:p>
      </dgm:t>
    </dgm:pt>
    <dgm:pt modelId="{F1A3E68C-ACB8-47FA-8AF0-AF25ACB26C0E}" type="pres">
      <dgm:prSet presAssocID="{FEA3A258-D811-40F1-AEAE-A4902F938EC0}" presName="desTx" presStyleLbl="fgAcc1" presStyleIdx="2" presStyleCnt="3">
        <dgm:presLayoutVars>
          <dgm:bulletEnabled val="1"/>
        </dgm:presLayoutVars>
      </dgm:prSet>
      <dgm:spPr/>
      <dgm:t>
        <a:bodyPr/>
        <a:lstStyle/>
        <a:p>
          <a:endParaRPr lang="en-US"/>
        </a:p>
      </dgm:t>
    </dgm:pt>
  </dgm:ptLst>
  <dgm:cxnLst>
    <dgm:cxn modelId="{98963492-D625-472D-B234-42C3C6FE6B43}" type="presOf" srcId="{4A2F763E-328C-4273-90BA-B68A55DFDB7F}" destId="{C9EE7949-18FC-44C2-8723-FA27C154235F}" srcOrd="0" destOrd="3" presId="urn:microsoft.com/office/officeart/2005/8/layout/process3"/>
    <dgm:cxn modelId="{BA8516E3-7BCF-4DFA-BB3D-B2739A64D395}" type="presOf" srcId="{FEA3A258-D811-40F1-AEAE-A4902F938EC0}" destId="{E2135D75-D150-4E99-A33F-2D0ACC70E34F}" srcOrd="0" destOrd="0" presId="urn:microsoft.com/office/officeart/2005/8/layout/process3"/>
    <dgm:cxn modelId="{AD8A8180-5A7F-46B1-9AA3-33A4A3075BA4}" type="presOf" srcId="{C8BA71CE-EBEE-4B59-A0C2-123142EF1AB0}" destId="{F1A3E68C-ACB8-47FA-8AF0-AF25ACB26C0E}" srcOrd="0" destOrd="2" presId="urn:microsoft.com/office/officeart/2005/8/layout/process3"/>
    <dgm:cxn modelId="{EA086259-CE79-4EB6-997B-E970506A0478}" srcId="{C66282B6-5651-4349-8DB1-8B067C910EE0}" destId="{2558C9CE-0F07-4387-8E75-23C7BF52970F}" srcOrd="0" destOrd="0" parTransId="{5BD275C0-A81D-4A6B-A9B2-CDA36D929F4D}" sibTransId="{122C4564-BAD0-4685-8B7D-B48ECE9862CB}"/>
    <dgm:cxn modelId="{B65718E5-1975-48F7-9A51-10B15C0BA77A}" type="presOf" srcId="{68C49069-5D34-49E9-B02E-A1E512E52BB0}" destId="{76029E0C-F184-4037-9AC4-E562075B522D}" srcOrd="0" destOrd="0" presId="urn:microsoft.com/office/officeart/2005/8/layout/process3"/>
    <dgm:cxn modelId="{D8BEFA58-6897-4FB7-9C56-1311F7F621C7}" srcId="{68C49069-5D34-49E9-B02E-A1E512E52BB0}" destId="{FEA3A258-D811-40F1-AEAE-A4902F938EC0}" srcOrd="2" destOrd="0" parTransId="{CCB92273-4575-4AB2-A374-728E80BB0E10}" sibTransId="{34C7DC66-E80A-4436-AEF8-869A489442D5}"/>
    <dgm:cxn modelId="{EB2E0201-5549-43FE-A75D-091B0D7BFBB3}" srcId="{61830FDE-BEAC-425D-9B20-4C5974BB3903}" destId="{4A2F763E-328C-4273-90BA-B68A55DFDB7F}" srcOrd="3" destOrd="0" parTransId="{A088CFFC-B45B-4F9F-B0A2-E34500D28337}" sibTransId="{B4356695-1BFB-4655-AB4F-9EE47D80ED84}"/>
    <dgm:cxn modelId="{81822893-C919-47B5-8F4F-AA1EE6A98170}" srcId="{C66282B6-5651-4349-8DB1-8B067C910EE0}" destId="{363BC16E-9D20-4EA2-AFD4-40FCB7CFE7F5}" srcOrd="2" destOrd="0" parTransId="{1EA98558-850E-4094-872B-817E54DD0B69}" sibTransId="{005A3F71-DA78-44BD-B491-CCC3595705A7}"/>
    <dgm:cxn modelId="{3DCAF3C0-0097-4053-80E4-039DC9BE529E}" srcId="{61830FDE-BEAC-425D-9B20-4C5974BB3903}" destId="{0CD3EC54-AC37-4F88-824A-4E04D55F4184}" srcOrd="1" destOrd="0" parTransId="{C9F47E83-CB44-478B-9254-3BCFB601989F}" sibTransId="{21717774-69F6-420C-8264-7B2A6A7C8176}"/>
    <dgm:cxn modelId="{A870FE67-9745-40E7-A098-2677E987CD09}" type="presOf" srcId="{FEA3A258-D811-40F1-AEAE-A4902F938EC0}" destId="{1550B626-CE0E-47C8-83A1-1FF97CD56B80}" srcOrd="1" destOrd="0" presId="urn:microsoft.com/office/officeart/2005/8/layout/process3"/>
    <dgm:cxn modelId="{7A89FE8E-031C-4D77-9984-F70024544E6F}" type="presOf" srcId="{CC6E7D2C-10F0-4AF8-978E-D2B23E4A54DE}" destId="{F1A3E68C-ACB8-47FA-8AF0-AF25ACB26C0E}" srcOrd="0" destOrd="1" presId="urn:microsoft.com/office/officeart/2005/8/layout/process3"/>
    <dgm:cxn modelId="{041CC909-5F77-448E-92A8-3C798F4C147F}" srcId="{C70C38FC-5755-442C-AE09-02273C3B5295}" destId="{CC6E7D2C-10F0-4AF8-978E-D2B23E4A54DE}" srcOrd="0" destOrd="0" parTransId="{B0CA65B4-42AE-443B-AD04-DD4177B08703}" sibTransId="{08CD569C-A913-4B2A-8B44-7A7043222BF4}"/>
    <dgm:cxn modelId="{F141D76B-8ED8-4D4A-AC77-08A733F50D27}" type="presOf" srcId="{0CD3EC54-AC37-4F88-824A-4E04D55F4184}" destId="{C9EE7949-18FC-44C2-8723-FA27C154235F}" srcOrd="0" destOrd="1" presId="urn:microsoft.com/office/officeart/2005/8/layout/process3"/>
    <dgm:cxn modelId="{E1C9CB4F-1DF4-42FE-8B9E-3C8260EE31F4}" type="presOf" srcId="{363BC16E-9D20-4EA2-AFD4-40FCB7CFE7F5}" destId="{EE2515F2-DDD5-4A2B-ACEF-5989CD6BAC14}" srcOrd="0" destOrd="2" presId="urn:microsoft.com/office/officeart/2005/8/layout/process3"/>
    <dgm:cxn modelId="{8442123D-981F-4548-BCAF-ED6AE7ED8FE4}" type="presOf" srcId="{EBAD8146-D09E-4677-A14A-9948EBF6D1DB}" destId="{C9EE7949-18FC-44C2-8723-FA27C154235F}" srcOrd="0" destOrd="0" presId="urn:microsoft.com/office/officeart/2005/8/layout/process3"/>
    <dgm:cxn modelId="{016769BB-1E22-4B68-81DC-7C3E6F4FF367}" type="presOf" srcId="{7CEF14DA-4A15-46CE-B43A-A38BEF9AB431}" destId="{C9EE7949-18FC-44C2-8723-FA27C154235F}" srcOrd="0" destOrd="2" presId="urn:microsoft.com/office/officeart/2005/8/layout/process3"/>
    <dgm:cxn modelId="{7FAEADFC-174B-4384-B2A6-63E02E6732D3}" srcId="{C66282B6-5651-4349-8DB1-8B067C910EE0}" destId="{0237E052-D20B-48F1-84AD-398242B3BB85}" srcOrd="1" destOrd="0" parTransId="{7A4CDDC8-C6C9-4153-86B4-7120078605EF}" sibTransId="{F27DC686-A4B8-49E5-A0FF-12408449DEF1}"/>
    <dgm:cxn modelId="{7470027B-3EAE-4A86-8AB8-4BA0F5F20434}" srcId="{68C49069-5D34-49E9-B02E-A1E512E52BB0}" destId="{C66282B6-5651-4349-8DB1-8B067C910EE0}" srcOrd="1" destOrd="0" parTransId="{B20B52F5-C98E-4505-BC65-73EB91451261}" sibTransId="{3446F087-BA08-4C87-9767-CB0C4351274D}"/>
    <dgm:cxn modelId="{B05B4B1C-0D95-4622-ADD5-A2439EE1EF2C}" type="presOf" srcId="{C66282B6-5651-4349-8DB1-8B067C910EE0}" destId="{3DC215BD-C772-4B91-9D70-A9D983A66E37}" srcOrd="0" destOrd="0" presId="urn:microsoft.com/office/officeart/2005/8/layout/process3"/>
    <dgm:cxn modelId="{199C1609-6A6F-48D8-A3E4-38C34722844E}" type="presOf" srcId="{C66282B6-5651-4349-8DB1-8B067C910EE0}" destId="{C0EDA1F9-AF70-4278-AED9-126B3002F4BF}" srcOrd="1" destOrd="0" presId="urn:microsoft.com/office/officeart/2005/8/layout/process3"/>
    <dgm:cxn modelId="{C5007387-A500-4F87-A55E-0D4CD17972D1}" type="presOf" srcId="{745E5E76-1145-43BB-8680-50EAC2CFD102}" destId="{692953D0-90AE-44C2-AE95-3A9949B0DFDF}" srcOrd="0" destOrd="0" presId="urn:microsoft.com/office/officeart/2005/8/layout/process3"/>
    <dgm:cxn modelId="{CDF7403A-F56F-45BA-9AB3-AE025EE91844}" type="presOf" srcId="{3446F087-BA08-4C87-9767-CB0C4351274D}" destId="{EB91B92D-0B41-47AA-A6E8-879303CBFBA5}" srcOrd="1" destOrd="0" presId="urn:microsoft.com/office/officeart/2005/8/layout/process3"/>
    <dgm:cxn modelId="{3351ACEA-FB7E-45AB-8F4E-88D12DBEAADC}" srcId="{C70C38FC-5755-442C-AE09-02273C3B5295}" destId="{C8BA71CE-EBEE-4B59-A0C2-123142EF1AB0}" srcOrd="1" destOrd="0" parTransId="{88A7060F-4C4F-4E08-9EB1-92069E062130}" sibTransId="{2F35C17F-C98C-4A85-B2BB-2C35232A810C}"/>
    <dgm:cxn modelId="{DF0E31DE-29F8-40E9-8814-07DE508C467E}" srcId="{68C49069-5D34-49E9-B02E-A1E512E52BB0}" destId="{61830FDE-BEAC-425D-9B20-4C5974BB3903}" srcOrd="0" destOrd="0" parTransId="{98C78931-78B2-4423-A98E-783463DEBF60}" sibTransId="{745E5E76-1145-43BB-8680-50EAC2CFD102}"/>
    <dgm:cxn modelId="{50D2954F-659C-4928-8BD9-87DB16E7B5C7}" type="presOf" srcId="{0237E052-D20B-48F1-84AD-398242B3BB85}" destId="{EE2515F2-DDD5-4A2B-ACEF-5989CD6BAC14}" srcOrd="0" destOrd="1" presId="urn:microsoft.com/office/officeart/2005/8/layout/process3"/>
    <dgm:cxn modelId="{025E43F1-54BA-4AED-AC2E-38E53E5BCA40}" type="presOf" srcId="{2558C9CE-0F07-4387-8E75-23C7BF52970F}" destId="{EE2515F2-DDD5-4A2B-ACEF-5989CD6BAC14}" srcOrd="0" destOrd="0" presId="urn:microsoft.com/office/officeart/2005/8/layout/process3"/>
    <dgm:cxn modelId="{AB38FDEE-920E-4B8A-A2B9-3C00A9D78BF4}" srcId="{FEA3A258-D811-40F1-AEAE-A4902F938EC0}" destId="{C70C38FC-5755-442C-AE09-02273C3B5295}" srcOrd="0" destOrd="0" parTransId="{F6EDA27A-C155-4521-9883-8816B7A1F6FB}" sibTransId="{32FC767C-B6D7-4D7B-8651-00C04E676DDE}"/>
    <dgm:cxn modelId="{EBD4BC85-F146-4BFA-9129-01C4B99ACE93}" type="presOf" srcId="{C70C38FC-5755-442C-AE09-02273C3B5295}" destId="{F1A3E68C-ACB8-47FA-8AF0-AF25ACB26C0E}" srcOrd="0" destOrd="0" presId="urn:microsoft.com/office/officeart/2005/8/layout/process3"/>
    <dgm:cxn modelId="{1DD4D73A-A52F-44E6-821A-42B7F3B63C28}" type="presOf" srcId="{745E5E76-1145-43BB-8680-50EAC2CFD102}" destId="{F132F998-2B67-4638-9447-25EEEB36EA1C}" srcOrd="1" destOrd="0" presId="urn:microsoft.com/office/officeart/2005/8/layout/process3"/>
    <dgm:cxn modelId="{DB1280B5-CED0-45ED-B91F-71247F3BD47F}" srcId="{61830FDE-BEAC-425D-9B20-4C5974BB3903}" destId="{EBAD8146-D09E-4677-A14A-9948EBF6D1DB}" srcOrd="0" destOrd="0" parTransId="{B864B2D7-A1F5-4144-A54E-9553B4DD5A5E}" sibTransId="{CD610224-BF8A-4DEF-A688-FC943449E895}"/>
    <dgm:cxn modelId="{051F6C01-6E3C-4181-90EA-B0E1DF749062}" srcId="{61830FDE-BEAC-425D-9B20-4C5974BB3903}" destId="{7CEF14DA-4A15-46CE-B43A-A38BEF9AB431}" srcOrd="2" destOrd="0" parTransId="{D0631097-4C27-4A99-BE76-A11F0E07F8A5}" sibTransId="{10512080-2738-4DB2-9586-C9A545EC72A0}"/>
    <dgm:cxn modelId="{9BF08268-E4B4-4961-98BF-6EA560DD1ED5}" type="presOf" srcId="{61830FDE-BEAC-425D-9B20-4C5974BB3903}" destId="{6DA29CB7-49AD-41A8-AC07-ACBF396DEE65}" srcOrd="1" destOrd="0" presId="urn:microsoft.com/office/officeart/2005/8/layout/process3"/>
    <dgm:cxn modelId="{69E67648-8DB8-4E46-BF23-D331F497BDF9}" type="presOf" srcId="{3446F087-BA08-4C87-9767-CB0C4351274D}" destId="{8DA397FF-2493-4B3E-8CFF-833D28D0F2D7}" srcOrd="0" destOrd="0" presId="urn:microsoft.com/office/officeart/2005/8/layout/process3"/>
    <dgm:cxn modelId="{48DB579E-6D1C-4508-AF6E-5EF4D6701F2E}" type="presOf" srcId="{61830FDE-BEAC-425D-9B20-4C5974BB3903}" destId="{D5FB3CB4-FC4C-4CE7-8C6A-24CBBF0913FD}" srcOrd="0" destOrd="0" presId="urn:microsoft.com/office/officeart/2005/8/layout/process3"/>
    <dgm:cxn modelId="{F4657418-E3A3-4FB8-BD96-48C917B9939B}" type="presParOf" srcId="{76029E0C-F184-4037-9AC4-E562075B522D}" destId="{DB4FB139-C2AF-4492-8EC4-F7A77BA59E3D}" srcOrd="0" destOrd="0" presId="urn:microsoft.com/office/officeart/2005/8/layout/process3"/>
    <dgm:cxn modelId="{78A569E9-D769-4457-8207-286C59447794}" type="presParOf" srcId="{DB4FB139-C2AF-4492-8EC4-F7A77BA59E3D}" destId="{D5FB3CB4-FC4C-4CE7-8C6A-24CBBF0913FD}" srcOrd="0" destOrd="0" presId="urn:microsoft.com/office/officeart/2005/8/layout/process3"/>
    <dgm:cxn modelId="{876E75CA-C07F-4693-869B-DF0169EE0989}" type="presParOf" srcId="{DB4FB139-C2AF-4492-8EC4-F7A77BA59E3D}" destId="{6DA29CB7-49AD-41A8-AC07-ACBF396DEE65}" srcOrd="1" destOrd="0" presId="urn:microsoft.com/office/officeart/2005/8/layout/process3"/>
    <dgm:cxn modelId="{9A30EC46-227C-4061-881A-2DE7301DB6F1}" type="presParOf" srcId="{DB4FB139-C2AF-4492-8EC4-F7A77BA59E3D}" destId="{C9EE7949-18FC-44C2-8723-FA27C154235F}" srcOrd="2" destOrd="0" presId="urn:microsoft.com/office/officeart/2005/8/layout/process3"/>
    <dgm:cxn modelId="{F82D598B-310C-4C15-B316-A31E4A7C2CE0}" type="presParOf" srcId="{76029E0C-F184-4037-9AC4-E562075B522D}" destId="{692953D0-90AE-44C2-AE95-3A9949B0DFDF}" srcOrd="1" destOrd="0" presId="urn:microsoft.com/office/officeart/2005/8/layout/process3"/>
    <dgm:cxn modelId="{B0DC454D-2F20-4082-B7BB-B89403116106}" type="presParOf" srcId="{692953D0-90AE-44C2-AE95-3A9949B0DFDF}" destId="{F132F998-2B67-4638-9447-25EEEB36EA1C}" srcOrd="0" destOrd="0" presId="urn:microsoft.com/office/officeart/2005/8/layout/process3"/>
    <dgm:cxn modelId="{83D5F47C-6356-49AE-8CDB-82AE831625DB}" type="presParOf" srcId="{76029E0C-F184-4037-9AC4-E562075B522D}" destId="{69F10972-26B1-4DD9-B948-C813F9C8D09D}" srcOrd="2" destOrd="0" presId="urn:microsoft.com/office/officeart/2005/8/layout/process3"/>
    <dgm:cxn modelId="{71D5561E-7C90-4116-B257-665A726EAF8D}" type="presParOf" srcId="{69F10972-26B1-4DD9-B948-C813F9C8D09D}" destId="{3DC215BD-C772-4B91-9D70-A9D983A66E37}" srcOrd="0" destOrd="0" presId="urn:microsoft.com/office/officeart/2005/8/layout/process3"/>
    <dgm:cxn modelId="{4BDDE158-780E-4743-AF6F-A4A71F4F3A76}" type="presParOf" srcId="{69F10972-26B1-4DD9-B948-C813F9C8D09D}" destId="{C0EDA1F9-AF70-4278-AED9-126B3002F4BF}" srcOrd="1" destOrd="0" presId="urn:microsoft.com/office/officeart/2005/8/layout/process3"/>
    <dgm:cxn modelId="{8652CB21-14ED-46E3-AA1D-A8F1F1E2C611}" type="presParOf" srcId="{69F10972-26B1-4DD9-B948-C813F9C8D09D}" destId="{EE2515F2-DDD5-4A2B-ACEF-5989CD6BAC14}" srcOrd="2" destOrd="0" presId="urn:microsoft.com/office/officeart/2005/8/layout/process3"/>
    <dgm:cxn modelId="{3222A2FD-42E0-4552-8875-7CFF9EE96420}" type="presParOf" srcId="{76029E0C-F184-4037-9AC4-E562075B522D}" destId="{8DA397FF-2493-4B3E-8CFF-833D28D0F2D7}" srcOrd="3" destOrd="0" presId="urn:microsoft.com/office/officeart/2005/8/layout/process3"/>
    <dgm:cxn modelId="{5F83EB8F-DAA4-4625-9D36-EF7FAD7BCC07}" type="presParOf" srcId="{8DA397FF-2493-4B3E-8CFF-833D28D0F2D7}" destId="{EB91B92D-0B41-47AA-A6E8-879303CBFBA5}" srcOrd="0" destOrd="0" presId="urn:microsoft.com/office/officeart/2005/8/layout/process3"/>
    <dgm:cxn modelId="{D087A68E-7F18-4FB8-A1F4-4DAB6C15C720}" type="presParOf" srcId="{76029E0C-F184-4037-9AC4-E562075B522D}" destId="{D737F05F-3378-40B9-8890-135CD772D09D}" srcOrd="4" destOrd="0" presId="urn:microsoft.com/office/officeart/2005/8/layout/process3"/>
    <dgm:cxn modelId="{E90CBA9A-D67D-462B-A091-79D7C2F9A266}" type="presParOf" srcId="{D737F05F-3378-40B9-8890-135CD772D09D}" destId="{E2135D75-D150-4E99-A33F-2D0ACC70E34F}" srcOrd="0" destOrd="0" presId="urn:microsoft.com/office/officeart/2005/8/layout/process3"/>
    <dgm:cxn modelId="{0D8C2B75-2E55-4CC9-AE18-72A0B8AC3AB2}" type="presParOf" srcId="{D737F05F-3378-40B9-8890-135CD772D09D}" destId="{1550B626-CE0E-47C8-83A1-1FF97CD56B80}" srcOrd="1" destOrd="0" presId="urn:microsoft.com/office/officeart/2005/8/layout/process3"/>
    <dgm:cxn modelId="{435BF294-FCB9-4B42-B449-5F498EA3BC0C}" type="presParOf" srcId="{D737F05F-3378-40B9-8890-135CD772D09D}" destId="{F1A3E68C-ACB8-47FA-8AF0-AF25ACB26C0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9FE10-8CFA-4973-B099-2D63E8DCDC76}" type="doc">
      <dgm:prSet loTypeId="urn:microsoft.com/office/officeart/2005/8/layout/hList2" loCatId="list" qsTypeId="urn:microsoft.com/office/officeart/2005/8/quickstyle/3d3" qsCatId="3D" csTypeId="urn:microsoft.com/office/officeart/2005/8/colors/accent1_2" csCatId="accent1" phldr="1"/>
      <dgm:spPr/>
      <dgm:t>
        <a:bodyPr/>
        <a:lstStyle/>
        <a:p>
          <a:endParaRPr lang="en-US"/>
        </a:p>
      </dgm:t>
    </dgm:pt>
    <dgm:pt modelId="{BFF93E03-A54E-44EB-8FB9-A6F9E546CCB1}">
      <dgm:prSet phldrT="[Text]" custT="1"/>
      <dgm:spPr/>
      <dgm:t>
        <a:bodyPr/>
        <a:lstStyle/>
        <a:p>
          <a:r>
            <a:rPr lang="en-US" sz="1600" dirty="0" smtClean="0"/>
            <a:t>Individual Market</a:t>
          </a:r>
          <a:endParaRPr lang="en-US" sz="1600" dirty="0"/>
        </a:p>
      </dgm:t>
    </dgm:pt>
    <dgm:pt modelId="{E23AED74-2BC1-4C33-863F-BDA72D5B02B1}" type="parTrans" cxnId="{5DBF33DD-18B9-4DB6-A87F-0452092CEA44}">
      <dgm:prSet/>
      <dgm:spPr/>
      <dgm:t>
        <a:bodyPr/>
        <a:lstStyle/>
        <a:p>
          <a:endParaRPr lang="en-US" sz="1300"/>
        </a:p>
      </dgm:t>
    </dgm:pt>
    <dgm:pt modelId="{AFE82BA7-6320-434F-BB41-7DCB77C85A25}" type="sibTrans" cxnId="{5DBF33DD-18B9-4DB6-A87F-0452092CEA44}">
      <dgm:prSet/>
      <dgm:spPr/>
      <dgm:t>
        <a:bodyPr/>
        <a:lstStyle/>
        <a:p>
          <a:endParaRPr lang="en-US" sz="1300"/>
        </a:p>
      </dgm:t>
    </dgm:pt>
    <dgm:pt modelId="{42E5C57F-4ADA-4103-A22A-C2695EFAC915}">
      <dgm:prSet phldrT="[Text]" custT="1"/>
      <dgm:spPr/>
      <dgm:t>
        <a:bodyPr/>
        <a:lstStyle/>
        <a:p>
          <a:r>
            <a:rPr lang="en-US" sz="1400" dirty="0" smtClean="0"/>
            <a:t>Tax credits outside exchange</a:t>
          </a:r>
          <a:endParaRPr lang="en-US" sz="1400" dirty="0"/>
        </a:p>
      </dgm:t>
    </dgm:pt>
    <dgm:pt modelId="{EB9D51B4-4914-446A-96EA-D409718EFB17}" type="parTrans" cxnId="{28FB5B33-3282-464D-B0EB-F28C98235A51}">
      <dgm:prSet/>
      <dgm:spPr/>
      <dgm:t>
        <a:bodyPr/>
        <a:lstStyle/>
        <a:p>
          <a:endParaRPr lang="en-US" sz="1300"/>
        </a:p>
      </dgm:t>
    </dgm:pt>
    <dgm:pt modelId="{B54AE419-15AB-4A07-B3C3-1C9DE290CAD0}" type="sibTrans" cxnId="{28FB5B33-3282-464D-B0EB-F28C98235A51}">
      <dgm:prSet/>
      <dgm:spPr/>
      <dgm:t>
        <a:bodyPr/>
        <a:lstStyle/>
        <a:p>
          <a:endParaRPr lang="en-US" sz="1300"/>
        </a:p>
      </dgm:t>
    </dgm:pt>
    <dgm:pt modelId="{58841931-B315-4AFE-80E6-CF4650097953}">
      <dgm:prSet phldrT="[Text]" custT="1"/>
      <dgm:spPr/>
      <dgm:t>
        <a:bodyPr/>
        <a:lstStyle/>
        <a:p>
          <a:r>
            <a:rPr lang="en-US" sz="1600" dirty="0" smtClean="0"/>
            <a:t>Individual &amp; Employer - HSAs</a:t>
          </a:r>
          <a:endParaRPr lang="en-US" sz="1600" dirty="0"/>
        </a:p>
      </dgm:t>
    </dgm:pt>
    <dgm:pt modelId="{3C7418A1-7E66-48FC-8CF0-D18BD9C8A272}" type="parTrans" cxnId="{8A2B177C-FFC3-4B7F-BEF8-C816234CE74B}">
      <dgm:prSet/>
      <dgm:spPr/>
      <dgm:t>
        <a:bodyPr/>
        <a:lstStyle/>
        <a:p>
          <a:endParaRPr lang="en-US" sz="1300"/>
        </a:p>
      </dgm:t>
    </dgm:pt>
    <dgm:pt modelId="{2B7C295A-A6EF-4CEE-8D81-847214941D5C}" type="sibTrans" cxnId="{8A2B177C-FFC3-4B7F-BEF8-C816234CE74B}">
      <dgm:prSet/>
      <dgm:spPr/>
      <dgm:t>
        <a:bodyPr/>
        <a:lstStyle/>
        <a:p>
          <a:endParaRPr lang="en-US" sz="1300"/>
        </a:p>
      </dgm:t>
    </dgm:pt>
    <dgm:pt modelId="{746404F2-8CC2-4F91-966C-B5178285B91E}">
      <dgm:prSet phldrT="[Text]" custT="1"/>
      <dgm:spPr/>
      <dgm:t>
        <a:bodyPr/>
        <a:lstStyle/>
        <a:p>
          <a:r>
            <a:rPr lang="en-US" sz="1400" dirty="0" smtClean="0"/>
            <a:t>Increase flexibility</a:t>
          </a:r>
          <a:endParaRPr lang="en-US" sz="1400" dirty="0"/>
        </a:p>
      </dgm:t>
    </dgm:pt>
    <dgm:pt modelId="{779A8145-8882-4802-A6E1-C30C2570C723}" type="parTrans" cxnId="{EC713716-D7FD-4D15-AB93-F3C388A2CA88}">
      <dgm:prSet/>
      <dgm:spPr/>
      <dgm:t>
        <a:bodyPr/>
        <a:lstStyle/>
        <a:p>
          <a:endParaRPr lang="en-US" sz="1300"/>
        </a:p>
      </dgm:t>
    </dgm:pt>
    <dgm:pt modelId="{F8145AA9-B0D1-4680-9151-DC810F235E4A}" type="sibTrans" cxnId="{EC713716-D7FD-4D15-AB93-F3C388A2CA88}">
      <dgm:prSet/>
      <dgm:spPr/>
      <dgm:t>
        <a:bodyPr/>
        <a:lstStyle/>
        <a:p>
          <a:endParaRPr lang="en-US" sz="1300"/>
        </a:p>
      </dgm:t>
    </dgm:pt>
    <dgm:pt modelId="{C3514180-DE36-46A6-A31A-EC983ADF0DCD}">
      <dgm:prSet phldrT="[Text]" custT="1"/>
      <dgm:spPr/>
      <dgm:t>
        <a:bodyPr/>
        <a:lstStyle/>
        <a:p>
          <a:r>
            <a:rPr lang="en-US" sz="1400" dirty="0" smtClean="0"/>
            <a:t>After market stabilizers are in place, allow:</a:t>
          </a:r>
          <a:endParaRPr lang="en-US" sz="1400" dirty="0"/>
        </a:p>
      </dgm:t>
    </dgm:pt>
    <dgm:pt modelId="{F2081638-46D1-497B-B5C3-39B1845D199D}" type="parTrans" cxnId="{08AE7500-1974-4C3B-82CB-08D9BAFDCFCB}">
      <dgm:prSet/>
      <dgm:spPr/>
      <dgm:t>
        <a:bodyPr/>
        <a:lstStyle/>
        <a:p>
          <a:endParaRPr lang="en-US" sz="1300"/>
        </a:p>
      </dgm:t>
    </dgm:pt>
    <dgm:pt modelId="{EFF86B01-01CA-40B3-BC99-B555AC1F7710}" type="sibTrans" cxnId="{08AE7500-1974-4C3B-82CB-08D9BAFDCFCB}">
      <dgm:prSet/>
      <dgm:spPr/>
      <dgm:t>
        <a:bodyPr/>
        <a:lstStyle/>
        <a:p>
          <a:endParaRPr lang="en-US" sz="1300"/>
        </a:p>
      </dgm:t>
    </dgm:pt>
    <dgm:pt modelId="{AE1F8C72-A400-4F99-8E85-047682B9CFAE}">
      <dgm:prSet phldrT="[Text]" custT="1"/>
      <dgm:spPr/>
      <dgm:t>
        <a:bodyPr/>
        <a:lstStyle/>
        <a:p>
          <a:r>
            <a:rPr lang="en-US" sz="1600" dirty="0" smtClean="0"/>
            <a:t>Employer-Based Market</a:t>
          </a:r>
          <a:endParaRPr lang="en-US" sz="1600" dirty="0"/>
        </a:p>
      </dgm:t>
    </dgm:pt>
    <dgm:pt modelId="{7931AF49-21EE-49E2-AD83-FE670ED4A243}" type="parTrans" cxnId="{7757C3D9-2182-47FF-B212-4CD41B1593D7}">
      <dgm:prSet/>
      <dgm:spPr/>
      <dgm:t>
        <a:bodyPr/>
        <a:lstStyle/>
        <a:p>
          <a:endParaRPr lang="en-US" sz="1300"/>
        </a:p>
      </dgm:t>
    </dgm:pt>
    <dgm:pt modelId="{19D67BFA-43C6-46B9-8A57-BD7DEE8DDE72}" type="sibTrans" cxnId="{7757C3D9-2182-47FF-B212-4CD41B1593D7}">
      <dgm:prSet/>
      <dgm:spPr/>
      <dgm:t>
        <a:bodyPr/>
        <a:lstStyle/>
        <a:p>
          <a:endParaRPr lang="en-US" sz="1300"/>
        </a:p>
      </dgm:t>
    </dgm:pt>
    <dgm:pt modelId="{C9EC4BDB-CA12-4140-AA4C-D0BF8FC22C7C}">
      <dgm:prSet phldrT="[Text]" custT="1"/>
      <dgm:spPr/>
      <dgm:t>
        <a:bodyPr/>
        <a:lstStyle/>
        <a:p>
          <a:r>
            <a:rPr lang="en-US" sz="1400" dirty="0" smtClean="0"/>
            <a:t>Preserve the employer exclusion</a:t>
          </a:r>
          <a:endParaRPr lang="en-US" sz="1400" dirty="0"/>
        </a:p>
      </dgm:t>
    </dgm:pt>
    <dgm:pt modelId="{A8298C70-DD9D-46EA-8876-F49646E69418}" type="parTrans" cxnId="{5D4E8258-2829-45F8-ACD3-2B66EB253CCF}">
      <dgm:prSet/>
      <dgm:spPr/>
      <dgm:t>
        <a:bodyPr/>
        <a:lstStyle/>
        <a:p>
          <a:endParaRPr lang="en-US" sz="1300"/>
        </a:p>
      </dgm:t>
    </dgm:pt>
    <dgm:pt modelId="{A9B29994-0A54-4B9E-B7FA-599D8B22CB1E}" type="sibTrans" cxnId="{5D4E8258-2829-45F8-ACD3-2B66EB253CCF}">
      <dgm:prSet/>
      <dgm:spPr/>
      <dgm:t>
        <a:bodyPr/>
        <a:lstStyle/>
        <a:p>
          <a:endParaRPr lang="en-US" sz="1300"/>
        </a:p>
      </dgm:t>
    </dgm:pt>
    <dgm:pt modelId="{0FAA8B72-E8B3-435E-B52B-C8431C962832}">
      <dgm:prSet phldrT="[Text]" custT="1"/>
      <dgm:spPr/>
      <dgm:t>
        <a:bodyPr/>
        <a:lstStyle/>
        <a:p>
          <a:r>
            <a:rPr lang="en-US" sz="1400" dirty="0" smtClean="0"/>
            <a:t>Support  S1908 and HR3919 to support voluntary employer reporting system to ease the administrative burden on employers </a:t>
          </a:r>
          <a:endParaRPr lang="en-US" sz="1400" dirty="0"/>
        </a:p>
      </dgm:t>
    </dgm:pt>
    <dgm:pt modelId="{1D0AE248-8768-4F9D-9AA3-C997AE7427D7}" type="parTrans" cxnId="{2FAFEDBC-649D-486B-9710-D12DD47A82DE}">
      <dgm:prSet/>
      <dgm:spPr/>
      <dgm:t>
        <a:bodyPr/>
        <a:lstStyle/>
        <a:p>
          <a:endParaRPr lang="en-US" sz="1300"/>
        </a:p>
      </dgm:t>
    </dgm:pt>
    <dgm:pt modelId="{790E4D58-5CF4-4AA6-9C51-302893F67FB5}" type="sibTrans" cxnId="{2FAFEDBC-649D-486B-9710-D12DD47A82DE}">
      <dgm:prSet/>
      <dgm:spPr/>
      <dgm:t>
        <a:bodyPr/>
        <a:lstStyle/>
        <a:p>
          <a:endParaRPr lang="en-US" sz="1300"/>
        </a:p>
      </dgm:t>
    </dgm:pt>
    <dgm:pt modelId="{8124AE5A-2113-426C-B9AA-F60C3F76A45E}">
      <dgm:prSet phldrT="[Text]" custT="1"/>
      <dgm:spPr/>
      <dgm:t>
        <a:bodyPr/>
        <a:lstStyle/>
        <a:p>
          <a:r>
            <a:rPr lang="en-US" sz="1400" dirty="0" smtClean="0"/>
            <a:t>Catastrophic coverage for all</a:t>
          </a:r>
          <a:endParaRPr lang="en-US" sz="1400" dirty="0"/>
        </a:p>
      </dgm:t>
    </dgm:pt>
    <dgm:pt modelId="{94A5D777-E26C-40AD-8AD6-4D4005655FCB}" type="parTrans" cxnId="{B544814B-9D83-42AD-A600-85E9C273E26C}">
      <dgm:prSet/>
      <dgm:spPr/>
      <dgm:t>
        <a:bodyPr/>
        <a:lstStyle/>
        <a:p>
          <a:endParaRPr lang="en-US" sz="1300"/>
        </a:p>
      </dgm:t>
    </dgm:pt>
    <dgm:pt modelId="{70433FBF-79CD-4901-A9F3-C53093F7F1E0}" type="sibTrans" cxnId="{B544814B-9D83-42AD-A600-85E9C273E26C}">
      <dgm:prSet/>
      <dgm:spPr/>
      <dgm:t>
        <a:bodyPr/>
        <a:lstStyle/>
        <a:p>
          <a:endParaRPr lang="en-US" sz="1300"/>
        </a:p>
      </dgm:t>
    </dgm:pt>
    <dgm:pt modelId="{A573A4DE-9F3A-4526-8BAA-F7515C0252C8}">
      <dgm:prSet phldrT="[Text]" custT="1"/>
      <dgm:spPr/>
      <dgm:t>
        <a:bodyPr/>
        <a:lstStyle/>
        <a:p>
          <a:r>
            <a:rPr lang="en-US" sz="1400" dirty="0" smtClean="0"/>
            <a:t>Change grace period to 30 days</a:t>
          </a:r>
          <a:endParaRPr lang="en-US" sz="1400" dirty="0"/>
        </a:p>
      </dgm:t>
    </dgm:pt>
    <dgm:pt modelId="{9537A797-0F73-423A-94CA-483613D57FCA}" type="parTrans" cxnId="{2065AC0F-05B0-4B11-8F10-641AB3C56F1F}">
      <dgm:prSet/>
      <dgm:spPr/>
      <dgm:t>
        <a:bodyPr/>
        <a:lstStyle/>
        <a:p>
          <a:endParaRPr lang="en-US" sz="1300"/>
        </a:p>
      </dgm:t>
    </dgm:pt>
    <dgm:pt modelId="{9F04BCC7-17F7-4E02-9479-2F5868817F8C}" type="sibTrans" cxnId="{2065AC0F-05B0-4B11-8F10-641AB3C56F1F}">
      <dgm:prSet/>
      <dgm:spPr/>
      <dgm:t>
        <a:bodyPr/>
        <a:lstStyle/>
        <a:p>
          <a:endParaRPr lang="en-US" sz="1300"/>
        </a:p>
      </dgm:t>
    </dgm:pt>
    <dgm:pt modelId="{8FB87A39-E6C4-401F-8874-8B5937E8081E}">
      <dgm:prSet phldrT="[Text]" custT="1"/>
      <dgm:spPr/>
      <dgm:t>
        <a:bodyPr/>
        <a:lstStyle/>
        <a:p>
          <a:r>
            <a:rPr lang="en-US" sz="1400" dirty="0" smtClean="0"/>
            <a:t>Allow states to be eligible for funding new hybrid high-risk pools</a:t>
          </a:r>
          <a:endParaRPr lang="en-US" sz="1400" dirty="0"/>
        </a:p>
      </dgm:t>
    </dgm:pt>
    <dgm:pt modelId="{00B6B606-6F13-443D-86B1-733BA84987BA}" type="parTrans" cxnId="{B9B87FCD-7DD2-4DA1-9488-A77A83FE888B}">
      <dgm:prSet/>
      <dgm:spPr/>
      <dgm:t>
        <a:bodyPr/>
        <a:lstStyle/>
        <a:p>
          <a:endParaRPr lang="en-US" sz="1300"/>
        </a:p>
      </dgm:t>
    </dgm:pt>
    <dgm:pt modelId="{EA9E3EA2-B800-4315-8E33-BF46C893727C}" type="sibTrans" cxnId="{B9B87FCD-7DD2-4DA1-9488-A77A83FE888B}">
      <dgm:prSet/>
      <dgm:spPr/>
      <dgm:t>
        <a:bodyPr/>
        <a:lstStyle/>
        <a:p>
          <a:endParaRPr lang="en-US" sz="1300"/>
        </a:p>
      </dgm:t>
    </dgm:pt>
    <dgm:pt modelId="{D7CB674F-705C-49E5-AAAF-085B6279E856}">
      <dgm:prSet phldrT="[Text]" custT="1"/>
      <dgm:spPr/>
      <dgm:t>
        <a:bodyPr/>
        <a:lstStyle/>
        <a:p>
          <a:r>
            <a:rPr lang="en-US" sz="1400" dirty="0" smtClean="0"/>
            <a:t>Continue CSRs</a:t>
          </a:r>
          <a:endParaRPr lang="en-US" sz="1400" dirty="0"/>
        </a:p>
      </dgm:t>
    </dgm:pt>
    <dgm:pt modelId="{5871CEED-3D33-4546-88DD-2FD53505958F}" type="parTrans" cxnId="{05F36878-53C8-4465-9B42-B776B977ADC2}">
      <dgm:prSet/>
      <dgm:spPr/>
      <dgm:t>
        <a:bodyPr/>
        <a:lstStyle/>
        <a:p>
          <a:endParaRPr lang="en-US" sz="1300"/>
        </a:p>
      </dgm:t>
    </dgm:pt>
    <dgm:pt modelId="{76747862-1F5D-4646-8793-478E2E4410A6}" type="sibTrans" cxnId="{05F36878-53C8-4465-9B42-B776B977ADC2}">
      <dgm:prSet/>
      <dgm:spPr/>
      <dgm:t>
        <a:bodyPr/>
        <a:lstStyle/>
        <a:p>
          <a:endParaRPr lang="en-US" sz="1300"/>
        </a:p>
      </dgm:t>
    </dgm:pt>
    <dgm:pt modelId="{019A0206-3D3E-4C29-ABE0-3F0BBD0895ED}">
      <dgm:prSet phldrT="[Text]" custT="1"/>
      <dgm:spPr/>
      <dgm:t>
        <a:bodyPr/>
        <a:lstStyle/>
        <a:p>
          <a:r>
            <a:rPr lang="en-US" sz="1300" dirty="0" smtClean="0"/>
            <a:t>Contributions to equal OOP</a:t>
          </a:r>
          <a:endParaRPr lang="en-US" sz="1300" dirty="0"/>
        </a:p>
      </dgm:t>
    </dgm:pt>
    <dgm:pt modelId="{F9C29E3A-5C65-4DFA-8888-E50EBC12DED0}" type="parTrans" cxnId="{4FADB2CD-1785-4720-AD23-CA617DF82B6D}">
      <dgm:prSet/>
      <dgm:spPr/>
      <dgm:t>
        <a:bodyPr/>
        <a:lstStyle/>
        <a:p>
          <a:endParaRPr lang="en-US" sz="1300"/>
        </a:p>
      </dgm:t>
    </dgm:pt>
    <dgm:pt modelId="{8554D414-009A-4F5F-8E19-4FD9CC890756}" type="sibTrans" cxnId="{4FADB2CD-1785-4720-AD23-CA617DF82B6D}">
      <dgm:prSet/>
      <dgm:spPr/>
      <dgm:t>
        <a:bodyPr/>
        <a:lstStyle/>
        <a:p>
          <a:endParaRPr lang="en-US" sz="1300"/>
        </a:p>
      </dgm:t>
    </dgm:pt>
    <dgm:pt modelId="{8D89179D-D00C-4D12-9F0E-58710DF6EED4}">
      <dgm:prSet phldrT="[Text]" custT="1"/>
      <dgm:spPr/>
      <dgm:t>
        <a:bodyPr/>
        <a:lstStyle/>
        <a:p>
          <a:r>
            <a:rPr lang="en-US" sz="1300" dirty="0" smtClean="0"/>
            <a:t>A limited number of office visits prior to deductible</a:t>
          </a:r>
          <a:endParaRPr lang="en-US" sz="1300" dirty="0"/>
        </a:p>
      </dgm:t>
    </dgm:pt>
    <dgm:pt modelId="{364C7AF9-DD30-426D-A517-6397D88EC018}" type="parTrans" cxnId="{56C1EABF-1444-4FDB-A960-7B352037CBDA}">
      <dgm:prSet/>
      <dgm:spPr/>
      <dgm:t>
        <a:bodyPr/>
        <a:lstStyle/>
        <a:p>
          <a:endParaRPr lang="en-US" sz="1300"/>
        </a:p>
      </dgm:t>
    </dgm:pt>
    <dgm:pt modelId="{EFD69D82-4004-4C82-B45A-8C050F3B1783}" type="sibTrans" cxnId="{56C1EABF-1444-4FDB-A960-7B352037CBDA}">
      <dgm:prSet/>
      <dgm:spPr/>
      <dgm:t>
        <a:bodyPr/>
        <a:lstStyle/>
        <a:p>
          <a:endParaRPr lang="en-US" sz="1300"/>
        </a:p>
      </dgm:t>
    </dgm:pt>
    <dgm:pt modelId="{F6F3E6E3-7616-4239-8066-C10CB13A8F84}">
      <dgm:prSet phldrT="[Text]" custT="1"/>
      <dgm:spPr/>
      <dgm:t>
        <a:bodyPr/>
        <a:lstStyle/>
        <a:p>
          <a:r>
            <a:rPr lang="en-US" sz="1300" dirty="0" smtClean="0"/>
            <a:t>Contributions  for working aged</a:t>
          </a:r>
          <a:endParaRPr lang="en-US" sz="1300" dirty="0"/>
        </a:p>
      </dgm:t>
    </dgm:pt>
    <dgm:pt modelId="{0FFCB1F9-B316-4042-A47E-E85488B93B50}" type="parTrans" cxnId="{D5988885-D80F-460E-B096-9711ECC80BD0}">
      <dgm:prSet/>
      <dgm:spPr/>
      <dgm:t>
        <a:bodyPr/>
        <a:lstStyle/>
        <a:p>
          <a:endParaRPr lang="en-US" sz="1300"/>
        </a:p>
      </dgm:t>
    </dgm:pt>
    <dgm:pt modelId="{8124414D-0D70-4FCF-86C4-432A4A9A8C51}" type="sibTrans" cxnId="{D5988885-D80F-460E-B096-9711ECC80BD0}">
      <dgm:prSet/>
      <dgm:spPr/>
      <dgm:t>
        <a:bodyPr/>
        <a:lstStyle/>
        <a:p>
          <a:endParaRPr lang="en-US" sz="1300"/>
        </a:p>
      </dgm:t>
    </dgm:pt>
    <dgm:pt modelId="{714780E1-FCF6-4638-9E41-9400EDA16524}" type="pres">
      <dgm:prSet presAssocID="{2749FE10-8CFA-4973-B099-2D63E8DCDC76}" presName="linearFlow" presStyleCnt="0">
        <dgm:presLayoutVars>
          <dgm:dir/>
          <dgm:animLvl val="lvl"/>
          <dgm:resizeHandles/>
        </dgm:presLayoutVars>
      </dgm:prSet>
      <dgm:spPr/>
      <dgm:t>
        <a:bodyPr/>
        <a:lstStyle/>
        <a:p>
          <a:endParaRPr lang="en-US"/>
        </a:p>
      </dgm:t>
    </dgm:pt>
    <dgm:pt modelId="{C3F4A2BE-ADAC-4692-98C7-02F59AA7872E}" type="pres">
      <dgm:prSet presAssocID="{BFF93E03-A54E-44EB-8FB9-A6F9E546CCB1}" presName="compositeNode" presStyleCnt="0">
        <dgm:presLayoutVars>
          <dgm:bulletEnabled val="1"/>
        </dgm:presLayoutVars>
      </dgm:prSet>
      <dgm:spPr/>
    </dgm:pt>
    <dgm:pt modelId="{9B992DDC-4E94-4C9E-A5C3-A3B5F40C7266}" type="pres">
      <dgm:prSet presAssocID="{BFF93E03-A54E-44EB-8FB9-A6F9E546CCB1}"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FCD56AEE-0F3A-44F9-B3DD-79F0FE82AAFF}" type="pres">
      <dgm:prSet presAssocID="{BFF93E03-A54E-44EB-8FB9-A6F9E546CCB1}" presName="childNode" presStyleLbl="node1" presStyleIdx="0" presStyleCnt="3" custScaleX="101607">
        <dgm:presLayoutVars>
          <dgm:bulletEnabled val="1"/>
        </dgm:presLayoutVars>
      </dgm:prSet>
      <dgm:spPr/>
      <dgm:t>
        <a:bodyPr/>
        <a:lstStyle/>
        <a:p>
          <a:endParaRPr lang="en-US"/>
        </a:p>
      </dgm:t>
    </dgm:pt>
    <dgm:pt modelId="{9DCCE547-B953-4ABF-B1F3-B60480B9EA90}" type="pres">
      <dgm:prSet presAssocID="{BFF93E03-A54E-44EB-8FB9-A6F9E546CCB1}" presName="parentNode" presStyleLbl="revTx" presStyleIdx="0" presStyleCnt="3">
        <dgm:presLayoutVars>
          <dgm:chMax val="0"/>
          <dgm:bulletEnabled val="1"/>
        </dgm:presLayoutVars>
      </dgm:prSet>
      <dgm:spPr/>
      <dgm:t>
        <a:bodyPr/>
        <a:lstStyle/>
        <a:p>
          <a:endParaRPr lang="en-US"/>
        </a:p>
      </dgm:t>
    </dgm:pt>
    <dgm:pt modelId="{41F96101-4835-4DBC-B3E6-17F36ED88029}" type="pres">
      <dgm:prSet presAssocID="{AFE82BA7-6320-434F-BB41-7DCB77C85A25}" presName="sibTrans" presStyleCnt="0"/>
      <dgm:spPr/>
    </dgm:pt>
    <dgm:pt modelId="{E30C4875-D2C0-46A1-B5B3-2B4A53153226}" type="pres">
      <dgm:prSet presAssocID="{58841931-B315-4AFE-80E6-CF4650097953}" presName="compositeNode" presStyleCnt="0">
        <dgm:presLayoutVars>
          <dgm:bulletEnabled val="1"/>
        </dgm:presLayoutVars>
      </dgm:prSet>
      <dgm:spPr/>
    </dgm:pt>
    <dgm:pt modelId="{3BBD54B3-2A36-44E9-AFCC-8FAB8FA6E526}" type="pres">
      <dgm:prSet presAssocID="{58841931-B315-4AFE-80E6-CF4650097953}"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5EC0A8AB-CED3-4C74-9CFB-6FBB5AD1DB3A}" type="pres">
      <dgm:prSet presAssocID="{58841931-B315-4AFE-80E6-CF4650097953}" presName="childNode" presStyleLbl="node1" presStyleIdx="1" presStyleCnt="3" custScaleX="103191">
        <dgm:presLayoutVars>
          <dgm:bulletEnabled val="1"/>
        </dgm:presLayoutVars>
      </dgm:prSet>
      <dgm:spPr/>
      <dgm:t>
        <a:bodyPr/>
        <a:lstStyle/>
        <a:p>
          <a:endParaRPr lang="en-US"/>
        </a:p>
      </dgm:t>
    </dgm:pt>
    <dgm:pt modelId="{AFF00D91-0CE3-495E-BC0F-FB5FB03827D0}" type="pres">
      <dgm:prSet presAssocID="{58841931-B315-4AFE-80E6-CF4650097953}" presName="parentNode" presStyleLbl="revTx" presStyleIdx="1" presStyleCnt="3">
        <dgm:presLayoutVars>
          <dgm:chMax val="0"/>
          <dgm:bulletEnabled val="1"/>
        </dgm:presLayoutVars>
      </dgm:prSet>
      <dgm:spPr/>
      <dgm:t>
        <a:bodyPr/>
        <a:lstStyle/>
        <a:p>
          <a:endParaRPr lang="en-US"/>
        </a:p>
      </dgm:t>
    </dgm:pt>
    <dgm:pt modelId="{0D27B75B-26A8-420A-936F-0A93A402B61A}" type="pres">
      <dgm:prSet presAssocID="{2B7C295A-A6EF-4CEE-8D81-847214941D5C}" presName="sibTrans" presStyleCnt="0"/>
      <dgm:spPr/>
    </dgm:pt>
    <dgm:pt modelId="{2A76658D-E9B3-4A48-9FD0-DE878D0F2E09}" type="pres">
      <dgm:prSet presAssocID="{AE1F8C72-A400-4F99-8E85-047682B9CFAE}" presName="compositeNode" presStyleCnt="0">
        <dgm:presLayoutVars>
          <dgm:bulletEnabled val="1"/>
        </dgm:presLayoutVars>
      </dgm:prSet>
      <dgm:spPr/>
    </dgm:pt>
    <dgm:pt modelId="{BD7A41CD-8A76-411C-9DE4-B2EE0EF893D3}" type="pres">
      <dgm:prSet presAssocID="{AE1F8C72-A400-4F99-8E85-047682B9CFAE}"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pt>
    <dgm:pt modelId="{030369AB-09D5-4029-AE28-683D5DA57DFD}" type="pres">
      <dgm:prSet presAssocID="{AE1F8C72-A400-4F99-8E85-047682B9CFAE}" presName="childNode" presStyleLbl="node1" presStyleIdx="2" presStyleCnt="3">
        <dgm:presLayoutVars>
          <dgm:bulletEnabled val="1"/>
        </dgm:presLayoutVars>
      </dgm:prSet>
      <dgm:spPr/>
      <dgm:t>
        <a:bodyPr/>
        <a:lstStyle/>
        <a:p>
          <a:endParaRPr lang="en-US"/>
        </a:p>
      </dgm:t>
    </dgm:pt>
    <dgm:pt modelId="{E5FBD14D-CBB0-443D-8D38-11E12C396D96}" type="pres">
      <dgm:prSet presAssocID="{AE1F8C72-A400-4F99-8E85-047682B9CFAE}" presName="parentNode" presStyleLbl="revTx" presStyleIdx="2" presStyleCnt="3">
        <dgm:presLayoutVars>
          <dgm:chMax val="0"/>
          <dgm:bulletEnabled val="1"/>
        </dgm:presLayoutVars>
      </dgm:prSet>
      <dgm:spPr/>
      <dgm:t>
        <a:bodyPr/>
        <a:lstStyle/>
        <a:p>
          <a:endParaRPr lang="en-US"/>
        </a:p>
      </dgm:t>
    </dgm:pt>
  </dgm:ptLst>
  <dgm:cxnLst>
    <dgm:cxn modelId="{05F36878-53C8-4465-9B42-B776B977ADC2}" srcId="{BFF93E03-A54E-44EB-8FB9-A6F9E546CCB1}" destId="{D7CB674F-705C-49E5-AAAF-085B6279E856}" srcOrd="3" destOrd="0" parTransId="{5871CEED-3D33-4546-88DD-2FD53505958F}" sibTransId="{76747862-1F5D-4646-8793-478E2E4410A6}"/>
    <dgm:cxn modelId="{5DBF33DD-18B9-4DB6-A87F-0452092CEA44}" srcId="{2749FE10-8CFA-4973-B099-2D63E8DCDC76}" destId="{BFF93E03-A54E-44EB-8FB9-A6F9E546CCB1}" srcOrd="0" destOrd="0" parTransId="{E23AED74-2BC1-4C33-863F-BDA72D5B02B1}" sibTransId="{AFE82BA7-6320-434F-BB41-7DCB77C85A25}"/>
    <dgm:cxn modelId="{7757C3D9-2182-47FF-B212-4CD41B1593D7}" srcId="{2749FE10-8CFA-4973-B099-2D63E8DCDC76}" destId="{AE1F8C72-A400-4F99-8E85-047682B9CFAE}" srcOrd="2" destOrd="0" parTransId="{7931AF49-21EE-49E2-AD83-FE670ED4A243}" sibTransId="{19D67BFA-43C6-46B9-8A57-BD7DEE8DDE72}"/>
    <dgm:cxn modelId="{4B5DB059-7673-445D-A25C-A058D47D65A0}" type="presOf" srcId="{AE1F8C72-A400-4F99-8E85-047682B9CFAE}" destId="{E5FBD14D-CBB0-443D-8D38-11E12C396D96}" srcOrd="0" destOrd="0" presId="urn:microsoft.com/office/officeart/2005/8/layout/hList2"/>
    <dgm:cxn modelId="{5F61A2A2-2A88-439A-93F6-7ECF8BF7FA43}" type="presOf" srcId="{8FB87A39-E6C4-401F-8874-8B5937E8081E}" destId="{FCD56AEE-0F3A-44F9-B3DD-79F0FE82AAFF}" srcOrd="0" destOrd="4" presId="urn:microsoft.com/office/officeart/2005/8/layout/hList2"/>
    <dgm:cxn modelId="{28FB5B33-3282-464D-B0EB-F28C98235A51}" srcId="{BFF93E03-A54E-44EB-8FB9-A6F9E546CCB1}" destId="{42E5C57F-4ADA-4103-A22A-C2695EFAC915}" srcOrd="0" destOrd="0" parTransId="{EB9D51B4-4914-446A-96EA-D409718EFB17}" sibTransId="{B54AE419-15AB-4A07-B3C3-1C9DE290CAD0}"/>
    <dgm:cxn modelId="{41373381-67FA-402C-A013-45FA796AEF68}" type="presOf" srcId="{BFF93E03-A54E-44EB-8FB9-A6F9E546CCB1}" destId="{9DCCE547-B953-4ABF-B1F3-B60480B9EA90}" srcOrd="0" destOrd="0" presId="urn:microsoft.com/office/officeart/2005/8/layout/hList2"/>
    <dgm:cxn modelId="{4914FB2F-289D-42DD-828B-73DD5C73A60E}" type="presOf" srcId="{2749FE10-8CFA-4973-B099-2D63E8DCDC76}" destId="{714780E1-FCF6-4638-9E41-9400EDA16524}" srcOrd="0" destOrd="0" presId="urn:microsoft.com/office/officeart/2005/8/layout/hList2"/>
    <dgm:cxn modelId="{138948E7-07B2-486D-8C80-F3BA2B08F97D}" type="presOf" srcId="{8D89179D-D00C-4D12-9F0E-58710DF6EED4}" destId="{5EC0A8AB-CED3-4C74-9CFB-6FBB5AD1DB3A}" srcOrd="0" destOrd="3" presId="urn:microsoft.com/office/officeart/2005/8/layout/hList2"/>
    <dgm:cxn modelId="{EC713716-D7FD-4D15-AB93-F3C388A2CA88}" srcId="{58841931-B315-4AFE-80E6-CF4650097953}" destId="{746404F2-8CC2-4F91-966C-B5178285B91E}" srcOrd="0" destOrd="0" parTransId="{779A8145-8882-4802-A6E1-C30C2570C723}" sibTransId="{F8145AA9-B0D1-4680-9151-DC810F235E4A}"/>
    <dgm:cxn modelId="{8A2B177C-FFC3-4B7F-BEF8-C816234CE74B}" srcId="{2749FE10-8CFA-4973-B099-2D63E8DCDC76}" destId="{58841931-B315-4AFE-80E6-CF4650097953}" srcOrd="1" destOrd="0" parTransId="{3C7418A1-7E66-48FC-8CF0-D18BD9C8A272}" sibTransId="{2B7C295A-A6EF-4CEE-8D81-847214941D5C}"/>
    <dgm:cxn modelId="{5D4E8258-2829-45F8-ACD3-2B66EB253CCF}" srcId="{AE1F8C72-A400-4F99-8E85-047682B9CFAE}" destId="{C9EC4BDB-CA12-4140-AA4C-D0BF8FC22C7C}" srcOrd="0" destOrd="0" parTransId="{A8298C70-DD9D-46EA-8876-F49646E69418}" sibTransId="{A9B29994-0A54-4B9E-B7FA-599D8B22CB1E}"/>
    <dgm:cxn modelId="{5ECE801F-32F6-49A0-AA02-F6345AA1779E}" type="presOf" srcId="{58841931-B315-4AFE-80E6-CF4650097953}" destId="{AFF00D91-0CE3-495E-BC0F-FB5FB03827D0}" srcOrd="0" destOrd="0" presId="urn:microsoft.com/office/officeart/2005/8/layout/hList2"/>
    <dgm:cxn modelId="{6CCCA4EE-9EA9-4F02-9264-0D7F95649A0D}" type="presOf" srcId="{F6F3E6E3-7616-4239-8066-C10CB13A8F84}" destId="{5EC0A8AB-CED3-4C74-9CFB-6FBB5AD1DB3A}" srcOrd="0" destOrd="4" presId="urn:microsoft.com/office/officeart/2005/8/layout/hList2"/>
    <dgm:cxn modelId="{2911895F-99D2-4EBE-8B4E-5155382FF225}" type="presOf" srcId="{42E5C57F-4ADA-4103-A22A-C2695EFAC915}" destId="{FCD56AEE-0F3A-44F9-B3DD-79F0FE82AAFF}" srcOrd="0" destOrd="0" presId="urn:microsoft.com/office/officeart/2005/8/layout/hList2"/>
    <dgm:cxn modelId="{4FADB2CD-1785-4720-AD23-CA617DF82B6D}" srcId="{C3514180-DE36-46A6-A31A-EC983ADF0DCD}" destId="{019A0206-3D3E-4C29-ABE0-3F0BBD0895ED}" srcOrd="0" destOrd="0" parTransId="{F9C29E3A-5C65-4DFA-8888-E50EBC12DED0}" sibTransId="{8554D414-009A-4F5F-8E19-4FD9CC890756}"/>
    <dgm:cxn modelId="{FF40A02D-6E55-4054-BE91-2233B5EE8A02}" type="presOf" srcId="{0FAA8B72-E8B3-435E-B52B-C8431C962832}" destId="{030369AB-09D5-4029-AE28-683D5DA57DFD}" srcOrd="0" destOrd="1" presId="urn:microsoft.com/office/officeart/2005/8/layout/hList2"/>
    <dgm:cxn modelId="{EFC9614C-8AEF-43DC-B328-C6CCD54B2FBB}" type="presOf" srcId="{C9EC4BDB-CA12-4140-AA4C-D0BF8FC22C7C}" destId="{030369AB-09D5-4029-AE28-683D5DA57DFD}" srcOrd="0" destOrd="0" presId="urn:microsoft.com/office/officeart/2005/8/layout/hList2"/>
    <dgm:cxn modelId="{2F0F8D09-DB1E-4071-B5D6-9CAAAF701CFC}" type="presOf" srcId="{D7CB674F-705C-49E5-AAAF-085B6279E856}" destId="{FCD56AEE-0F3A-44F9-B3DD-79F0FE82AAFF}" srcOrd="0" destOrd="3" presId="urn:microsoft.com/office/officeart/2005/8/layout/hList2"/>
    <dgm:cxn modelId="{90FACF4D-D4EA-4F39-B56B-CFFC66398D42}" type="presOf" srcId="{746404F2-8CC2-4F91-966C-B5178285B91E}" destId="{5EC0A8AB-CED3-4C74-9CFB-6FBB5AD1DB3A}" srcOrd="0" destOrd="0" presId="urn:microsoft.com/office/officeart/2005/8/layout/hList2"/>
    <dgm:cxn modelId="{D5988885-D80F-460E-B096-9711ECC80BD0}" srcId="{C3514180-DE36-46A6-A31A-EC983ADF0DCD}" destId="{F6F3E6E3-7616-4239-8066-C10CB13A8F84}" srcOrd="2" destOrd="0" parTransId="{0FFCB1F9-B316-4042-A47E-E85488B93B50}" sibTransId="{8124414D-0D70-4FCF-86C4-432A4A9A8C51}"/>
    <dgm:cxn modelId="{80812865-66E1-4325-831F-700123DE4C80}" type="presOf" srcId="{A573A4DE-9F3A-4526-8BAA-F7515C0252C8}" destId="{FCD56AEE-0F3A-44F9-B3DD-79F0FE82AAFF}" srcOrd="0" destOrd="2" presId="urn:microsoft.com/office/officeart/2005/8/layout/hList2"/>
    <dgm:cxn modelId="{B9B87FCD-7DD2-4DA1-9488-A77A83FE888B}" srcId="{BFF93E03-A54E-44EB-8FB9-A6F9E546CCB1}" destId="{8FB87A39-E6C4-401F-8874-8B5937E8081E}" srcOrd="4" destOrd="0" parTransId="{00B6B606-6F13-443D-86B1-733BA84987BA}" sibTransId="{EA9E3EA2-B800-4315-8E33-BF46C893727C}"/>
    <dgm:cxn modelId="{6C697BB7-FD92-4B7F-ACD5-FEE23E207C51}" type="presOf" srcId="{019A0206-3D3E-4C29-ABE0-3F0BBD0895ED}" destId="{5EC0A8AB-CED3-4C74-9CFB-6FBB5AD1DB3A}" srcOrd="0" destOrd="2" presId="urn:microsoft.com/office/officeart/2005/8/layout/hList2"/>
    <dgm:cxn modelId="{08AE7500-1974-4C3B-82CB-08D9BAFDCFCB}" srcId="{58841931-B315-4AFE-80E6-CF4650097953}" destId="{C3514180-DE36-46A6-A31A-EC983ADF0DCD}" srcOrd="1" destOrd="0" parTransId="{F2081638-46D1-497B-B5C3-39B1845D199D}" sibTransId="{EFF86B01-01CA-40B3-BC99-B555AC1F7710}"/>
    <dgm:cxn modelId="{2065AC0F-05B0-4B11-8F10-641AB3C56F1F}" srcId="{BFF93E03-A54E-44EB-8FB9-A6F9E546CCB1}" destId="{A573A4DE-9F3A-4526-8BAA-F7515C0252C8}" srcOrd="2" destOrd="0" parTransId="{9537A797-0F73-423A-94CA-483613D57FCA}" sibTransId="{9F04BCC7-17F7-4E02-9479-2F5868817F8C}"/>
    <dgm:cxn modelId="{31B6A6FC-E29C-4C12-A4BB-B74F9C459341}" type="presOf" srcId="{C3514180-DE36-46A6-A31A-EC983ADF0DCD}" destId="{5EC0A8AB-CED3-4C74-9CFB-6FBB5AD1DB3A}" srcOrd="0" destOrd="1" presId="urn:microsoft.com/office/officeart/2005/8/layout/hList2"/>
    <dgm:cxn modelId="{56C1EABF-1444-4FDB-A960-7B352037CBDA}" srcId="{C3514180-DE36-46A6-A31A-EC983ADF0DCD}" destId="{8D89179D-D00C-4D12-9F0E-58710DF6EED4}" srcOrd="1" destOrd="0" parTransId="{364C7AF9-DD30-426D-A517-6397D88EC018}" sibTransId="{EFD69D82-4004-4C82-B45A-8C050F3B1783}"/>
    <dgm:cxn modelId="{B544814B-9D83-42AD-A600-85E9C273E26C}" srcId="{BFF93E03-A54E-44EB-8FB9-A6F9E546CCB1}" destId="{8124AE5A-2113-426C-B9AA-F60C3F76A45E}" srcOrd="1" destOrd="0" parTransId="{94A5D777-E26C-40AD-8AD6-4D4005655FCB}" sibTransId="{70433FBF-79CD-4901-A9F3-C53093F7F1E0}"/>
    <dgm:cxn modelId="{CDF94053-3DB8-43FB-8A8B-4DA80BF15648}" type="presOf" srcId="{8124AE5A-2113-426C-B9AA-F60C3F76A45E}" destId="{FCD56AEE-0F3A-44F9-B3DD-79F0FE82AAFF}" srcOrd="0" destOrd="1" presId="urn:microsoft.com/office/officeart/2005/8/layout/hList2"/>
    <dgm:cxn modelId="{2FAFEDBC-649D-486B-9710-D12DD47A82DE}" srcId="{AE1F8C72-A400-4F99-8E85-047682B9CFAE}" destId="{0FAA8B72-E8B3-435E-B52B-C8431C962832}" srcOrd="1" destOrd="0" parTransId="{1D0AE248-8768-4F9D-9AA3-C997AE7427D7}" sibTransId="{790E4D58-5CF4-4AA6-9C51-302893F67FB5}"/>
    <dgm:cxn modelId="{0CAE145C-CF81-483B-8093-1ECC09BE4EA3}" type="presParOf" srcId="{714780E1-FCF6-4638-9E41-9400EDA16524}" destId="{C3F4A2BE-ADAC-4692-98C7-02F59AA7872E}" srcOrd="0" destOrd="0" presId="urn:microsoft.com/office/officeart/2005/8/layout/hList2"/>
    <dgm:cxn modelId="{DB83B8BA-13BF-45C5-88FD-28064EB61132}" type="presParOf" srcId="{C3F4A2BE-ADAC-4692-98C7-02F59AA7872E}" destId="{9B992DDC-4E94-4C9E-A5C3-A3B5F40C7266}" srcOrd="0" destOrd="0" presId="urn:microsoft.com/office/officeart/2005/8/layout/hList2"/>
    <dgm:cxn modelId="{D3B72804-24CB-4F30-908D-14E0BE78CE05}" type="presParOf" srcId="{C3F4A2BE-ADAC-4692-98C7-02F59AA7872E}" destId="{FCD56AEE-0F3A-44F9-B3DD-79F0FE82AAFF}" srcOrd="1" destOrd="0" presId="urn:microsoft.com/office/officeart/2005/8/layout/hList2"/>
    <dgm:cxn modelId="{2E655F79-D223-4F57-93E8-80AC9D3D8AC1}" type="presParOf" srcId="{C3F4A2BE-ADAC-4692-98C7-02F59AA7872E}" destId="{9DCCE547-B953-4ABF-B1F3-B60480B9EA90}" srcOrd="2" destOrd="0" presId="urn:microsoft.com/office/officeart/2005/8/layout/hList2"/>
    <dgm:cxn modelId="{0CBE2480-A60D-4C3F-AE27-6F101DD14DC4}" type="presParOf" srcId="{714780E1-FCF6-4638-9E41-9400EDA16524}" destId="{41F96101-4835-4DBC-B3E6-17F36ED88029}" srcOrd="1" destOrd="0" presId="urn:microsoft.com/office/officeart/2005/8/layout/hList2"/>
    <dgm:cxn modelId="{C39303A3-87C9-4D1A-A81B-F1A63F844040}" type="presParOf" srcId="{714780E1-FCF6-4638-9E41-9400EDA16524}" destId="{E30C4875-D2C0-46A1-B5B3-2B4A53153226}" srcOrd="2" destOrd="0" presId="urn:microsoft.com/office/officeart/2005/8/layout/hList2"/>
    <dgm:cxn modelId="{4F16CD3E-BA13-4D37-B185-07E621DF7AE3}" type="presParOf" srcId="{E30C4875-D2C0-46A1-B5B3-2B4A53153226}" destId="{3BBD54B3-2A36-44E9-AFCC-8FAB8FA6E526}" srcOrd="0" destOrd="0" presId="urn:microsoft.com/office/officeart/2005/8/layout/hList2"/>
    <dgm:cxn modelId="{587BF7CB-6356-4460-9295-495471BFB408}" type="presParOf" srcId="{E30C4875-D2C0-46A1-B5B3-2B4A53153226}" destId="{5EC0A8AB-CED3-4C74-9CFB-6FBB5AD1DB3A}" srcOrd="1" destOrd="0" presId="urn:microsoft.com/office/officeart/2005/8/layout/hList2"/>
    <dgm:cxn modelId="{A9BE45B4-0B11-4464-BD4D-211E585795F4}" type="presParOf" srcId="{E30C4875-D2C0-46A1-B5B3-2B4A53153226}" destId="{AFF00D91-0CE3-495E-BC0F-FB5FB03827D0}" srcOrd="2" destOrd="0" presId="urn:microsoft.com/office/officeart/2005/8/layout/hList2"/>
    <dgm:cxn modelId="{9FF1C7B9-873A-44F6-976C-A6645972A3E4}" type="presParOf" srcId="{714780E1-FCF6-4638-9E41-9400EDA16524}" destId="{0D27B75B-26A8-420A-936F-0A93A402B61A}" srcOrd="3" destOrd="0" presId="urn:microsoft.com/office/officeart/2005/8/layout/hList2"/>
    <dgm:cxn modelId="{4E6FAC01-F6D4-4745-B3F6-3044C6D1E9AC}" type="presParOf" srcId="{714780E1-FCF6-4638-9E41-9400EDA16524}" destId="{2A76658D-E9B3-4A48-9FD0-DE878D0F2E09}" srcOrd="4" destOrd="0" presId="urn:microsoft.com/office/officeart/2005/8/layout/hList2"/>
    <dgm:cxn modelId="{567923EF-253D-4EA4-B951-D381A1D828F8}" type="presParOf" srcId="{2A76658D-E9B3-4A48-9FD0-DE878D0F2E09}" destId="{BD7A41CD-8A76-411C-9DE4-B2EE0EF893D3}" srcOrd="0" destOrd="0" presId="urn:microsoft.com/office/officeart/2005/8/layout/hList2"/>
    <dgm:cxn modelId="{A2C10729-D6D2-4139-900E-6DF5F8133B0F}" type="presParOf" srcId="{2A76658D-E9B3-4A48-9FD0-DE878D0F2E09}" destId="{030369AB-09D5-4029-AE28-683D5DA57DFD}" srcOrd="1" destOrd="0" presId="urn:microsoft.com/office/officeart/2005/8/layout/hList2"/>
    <dgm:cxn modelId="{C18CAD4D-4556-4B71-9949-5A7EB7BEA792}" type="presParOf" srcId="{2A76658D-E9B3-4A48-9FD0-DE878D0F2E09}" destId="{E5FBD14D-CBB0-443D-8D38-11E12C396D96}"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078E5A-E99F-42D0-ABDB-0A06EFDFA59C}"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en-US"/>
        </a:p>
      </dgm:t>
    </dgm:pt>
    <dgm:pt modelId="{BA74E819-67E5-4849-8D30-DA21A3F2561F}">
      <dgm:prSet phldrT="[Text]"/>
      <dgm:spPr/>
      <dgm:t>
        <a:bodyPr/>
        <a:lstStyle/>
        <a:p>
          <a:r>
            <a:rPr lang="en-US" dirty="0" smtClean="0"/>
            <a:t>Feasibility of expanding and consideration of proposing regulations or revising guidance</a:t>
          </a:r>
          <a:endParaRPr lang="en-US" dirty="0"/>
        </a:p>
      </dgm:t>
    </dgm:pt>
    <dgm:pt modelId="{706BB512-E951-4E55-809B-4C7FB515BD6E}" type="parTrans" cxnId="{14B33843-BEC3-4D67-9120-D9B52235AC71}">
      <dgm:prSet/>
      <dgm:spPr/>
      <dgm:t>
        <a:bodyPr/>
        <a:lstStyle/>
        <a:p>
          <a:endParaRPr lang="en-US"/>
        </a:p>
      </dgm:t>
    </dgm:pt>
    <dgm:pt modelId="{0744FAC2-39A6-4BC0-A595-A6205FE5D866}" type="sibTrans" cxnId="{14B33843-BEC3-4D67-9120-D9B52235AC71}">
      <dgm:prSet/>
      <dgm:spPr/>
      <dgm:t>
        <a:bodyPr/>
        <a:lstStyle/>
        <a:p>
          <a:endParaRPr lang="en-US"/>
        </a:p>
      </dgm:t>
    </dgm:pt>
    <dgm:pt modelId="{FA4EEFCD-7345-4B55-A7F6-44E931A4708A}">
      <dgm:prSet phldrT="[Text]"/>
      <dgm:spPr/>
      <dgm:t>
        <a:bodyPr/>
        <a:lstStyle/>
        <a:p>
          <a:pPr>
            <a:spcBef>
              <a:spcPct val="0"/>
            </a:spcBef>
            <a:spcAft>
              <a:spcPct val="35000"/>
            </a:spcAft>
          </a:pPr>
          <a:r>
            <a:rPr lang="en-US" dirty="0" smtClean="0"/>
            <a:t>Association Health Plans (AHPs)</a:t>
          </a:r>
          <a:endParaRPr lang="en-US" dirty="0"/>
        </a:p>
      </dgm:t>
    </dgm:pt>
    <dgm:pt modelId="{4BD5139A-82D1-4E7B-9B47-C4E827AB1361}" type="parTrans" cxnId="{A9FE1116-0178-4029-A2F1-A87FD37701FD}">
      <dgm:prSet/>
      <dgm:spPr/>
      <dgm:t>
        <a:bodyPr/>
        <a:lstStyle/>
        <a:p>
          <a:endParaRPr lang="en-US"/>
        </a:p>
      </dgm:t>
    </dgm:pt>
    <dgm:pt modelId="{FCAC54DE-91EE-484E-8D75-57B62247B4E9}" type="sibTrans" cxnId="{A9FE1116-0178-4029-A2F1-A87FD37701FD}">
      <dgm:prSet/>
      <dgm:spPr/>
      <dgm:t>
        <a:bodyPr/>
        <a:lstStyle/>
        <a:p>
          <a:endParaRPr lang="en-US"/>
        </a:p>
      </dgm:t>
    </dgm:pt>
    <dgm:pt modelId="{F7704B86-5FD5-4AF6-939F-C85693DBB68B}">
      <dgm:prSet phldrT="[Text]"/>
      <dgm:spPr/>
      <dgm:t>
        <a:bodyPr/>
        <a:lstStyle/>
        <a:p>
          <a:pPr>
            <a:spcBef>
              <a:spcPct val="0"/>
            </a:spcBef>
            <a:spcAft>
              <a:spcPct val="35000"/>
            </a:spcAft>
          </a:pPr>
          <a:r>
            <a:rPr lang="en-US" dirty="0" smtClean="0"/>
            <a:t>Short-term Health Plans</a:t>
          </a:r>
          <a:endParaRPr lang="en-US" dirty="0"/>
        </a:p>
      </dgm:t>
    </dgm:pt>
    <dgm:pt modelId="{0992C120-354A-4DE0-8893-45A280A822F6}" type="parTrans" cxnId="{5A41FAC1-4676-45C0-AF79-98A66635BFBE}">
      <dgm:prSet/>
      <dgm:spPr/>
      <dgm:t>
        <a:bodyPr/>
        <a:lstStyle/>
        <a:p>
          <a:endParaRPr lang="en-US"/>
        </a:p>
      </dgm:t>
    </dgm:pt>
    <dgm:pt modelId="{99DB88FD-174B-4A93-81A1-F35899BAFB51}" type="sibTrans" cxnId="{5A41FAC1-4676-45C0-AF79-98A66635BFBE}">
      <dgm:prSet/>
      <dgm:spPr/>
      <dgm:t>
        <a:bodyPr/>
        <a:lstStyle/>
        <a:p>
          <a:endParaRPr lang="en-US"/>
        </a:p>
      </dgm:t>
    </dgm:pt>
    <dgm:pt modelId="{B87ACC0B-CAF5-4F47-9EB3-07A59D4844DC}">
      <dgm:prSet phldrT="[Text]"/>
      <dgm:spPr/>
      <dgm:t>
        <a:bodyPr/>
        <a:lstStyle/>
        <a:p>
          <a:pPr>
            <a:spcBef>
              <a:spcPct val="0"/>
            </a:spcBef>
            <a:spcAft>
              <a:spcPct val="35000"/>
            </a:spcAft>
          </a:pPr>
          <a:r>
            <a:rPr lang="en-US" dirty="0" smtClean="0"/>
            <a:t>Health Reimbursement Arrangements (HRAs)</a:t>
          </a:r>
          <a:endParaRPr lang="en-US" dirty="0"/>
        </a:p>
      </dgm:t>
    </dgm:pt>
    <dgm:pt modelId="{F194DBA8-519E-4BCE-8A42-651EE9C60BB1}" type="parTrans" cxnId="{2CDF4CBA-B68E-4B57-ABAC-8F862C8928F7}">
      <dgm:prSet/>
      <dgm:spPr/>
      <dgm:t>
        <a:bodyPr/>
        <a:lstStyle/>
        <a:p>
          <a:endParaRPr lang="en-US"/>
        </a:p>
      </dgm:t>
    </dgm:pt>
    <dgm:pt modelId="{ECD962A7-C8B0-4664-BDE3-7438EF92E248}" type="sibTrans" cxnId="{2CDF4CBA-B68E-4B57-ABAC-8F862C8928F7}">
      <dgm:prSet/>
      <dgm:spPr/>
      <dgm:t>
        <a:bodyPr/>
        <a:lstStyle/>
        <a:p>
          <a:endParaRPr lang="en-US"/>
        </a:p>
      </dgm:t>
    </dgm:pt>
    <dgm:pt modelId="{D6F94E51-BEFC-44A3-81C4-64F885970E4F}">
      <dgm:prSet phldrT="[Text]"/>
      <dgm:spPr/>
      <dgm:t>
        <a:bodyPr/>
        <a:lstStyle/>
        <a:p>
          <a:pPr>
            <a:spcBef>
              <a:spcPts val="600"/>
            </a:spcBef>
            <a:spcAft>
              <a:spcPts val="600"/>
            </a:spcAft>
          </a:pPr>
          <a:r>
            <a:rPr lang="en-US" dirty="0" smtClean="0"/>
            <a:t>Review of ERISAs “employer” definition</a:t>
          </a:r>
          <a:endParaRPr lang="en-US" dirty="0"/>
        </a:p>
      </dgm:t>
    </dgm:pt>
    <dgm:pt modelId="{A494368A-0485-4228-B5D5-0A89F97B8FA4}" type="parTrans" cxnId="{45D63EF9-B6D6-4BF6-B8AA-281BF4A4EA7C}">
      <dgm:prSet/>
      <dgm:spPr/>
      <dgm:t>
        <a:bodyPr/>
        <a:lstStyle/>
        <a:p>
          <a:endParaRPr lang="en-US"/>
        </a:p>
      </dgm:t>
    </dgm:pt>
    <dgm:pt modelId="{0B236DA0-D326-4A42-AF0E-820A8AC8E2FC}" type="sibTrans" cxnId="{45D63EF9-B6D6-4BF6-B8AA-281BF4A4EA7C}">
      <dgm:prSet/>
      <dgm:spPr/>
      <dgm:t>
        <a:bodyPr/>
        <a:lstStyle/>
        <a:p>
          <a:endParaRPr lang="en-US"/>
        </a:p>
      </dgm:t>
    </dgm:pt>
    <dgm:pt modelId="{BDEE67C2-ED3B-4517-AAD9-56D3E942AB86}">
      <dgm:prSet phldrT="[Text]"/>
      <dgm:spPr/>
      <dgm:t>
        <a:bodyPr/>
        <a:lstStyle/>
        <a:p>
          <a:pPr>
            <a:spcBef>
              <a:spcPts val="600"/>
            </a:spcBef>
            <a:spcAft>
              <a:spcPts val="600"/>
            </a:spcAft>
          </a:pPr>
          <a:r>
            <a:rPr lang="en-US" dirty="0" smtClean="0"/>
            <a:t>Consider ways to promote AHPs for common geography or industry</a:t>
          </a:r>
          <a:endParaRPr lang="en-US" dirty="0"/>
        </a:p>
      </dgm:t>
    </dgm:pt>
    <dgm:pt modelId="{BD6FCE6A-6241-43B0-AE20-70FD0C18913D}" type="parTrans" cxnId="{0DC40AA1-45CD-4989-A7A8-E9A9E7878293}">
      <dgm:prSet/>
      <dgm:spPr/>
      <dgm:t>
        <a:bodyPr/>
        <a:lstStyle/>
        <a:p>
          <a:endParaRPr lang="en-US"/>
        </a:p>
      </dgm:t>
    </dgm:pt>
    <dgm:pt modelId="{087938E3-CEDF-48FC-87A4-99630C11A12E}" type="sibTrans" cxnId="{0DC40AA1-45CD-4989-A7A8-E9A9E7878293}">
      <dgm:prSet/>
      <dgm:spPr/>
      <dgm:t>
        <a:bodyPr/>
        <a:lstStyle/>
        <a:p>
          <a:endParaRPr lang="en-US"/>
        </a:p>
      </dgm:t>
    </dgm:pt>
    <dgm:pt modelId="{258330BC-80CF-491A-BF4A-351C857FFF42}">
      <dgm:prSet phldrT="[Text]"/>
      <dgm:spPr/>
      <dgm:t>
        <a:bodyPr/>
        <a:lstStyle/>
        <a:p>
          <a:pPr>
            <a:spcBef>
              <a:spcPts val="1200"/>
            </a:spcBef>
            <a:spcAft>
              <a:spcPts val="1200"/>
            </a:spcAft>
          </a:pPr>
          <a:r>
            <a:rPr lang="en-US" dirty="0" smtClean="0"/>
            <a:t>Propose regulations or revise guidance to expand availability</a:t>
          </a:r>
          <a:endParaRPr lang="en-US" dirty="0"/>
        </a:p>
      </dgm:t>
    </dgm:pt>
    <dgm:pt modelId="{7C8910A4-E7A1-4578-88CA-82BCFE150964}" type="parTrans" cxnId="{539E4B74-EDDF-4EF4-A561-4C4DF95D947B}">
      <dgm:prSet/>
      <dgm:spPr/>
      <dgm:t>
        <a:bodyPr/>
        <a:lstStyle/>
        <a:p>
          <a:endParaRPr lang="en-US"/>
        </a:p>
      </dgm:t>
    </dgm:pt>
    <dgm:pt modelId="{FE31D31A-F98F-4399-8B4F-CD24053D0EEA}" type="sibTrans" cxnId="{539E4B74-EDDF-4EF4-A561-4C4DF95D947B}">
      <dgm:prSet/>
      <dgm:spPr/>
      <dgm:t>
        <a:bodyPr/>
        <a:lstStyle/>
        <a:p>
          <a:endParaRPr lang="en-US"/>
        </a:p>
      </dgm:t>
    </dgm:pt>
    <dgm:pt modelId="{30C6F958-53F8-43A9-8BE8-9F9DECDE45A2}">
      <dgm:prSet phldrT="[Text]"/>
      <dgm:spPr/>
      <dgm:t>
        <a:bodyPr/>
        <a:lstStyle/>
        <a:p>
          <a:pPr>
            <a:spcBef>
              <a:spcPts val="600"/>
            </a:spcBef>
            <a:spcAft>
              <a:spcPts val="600"/>
            </a:spcAft>
          </a:pPr>
          <a:r>
            <a:rPr lang="en-US" dirty="0" smtClean="0"/>
            <a:t>Due in 60 days – </a:t>
          </a:r>
          <a:endParaRPr lang="en-US" dirty="0"/>
        </a:p>
      </dgm:t>
    </dgm:pt>
    <dgm:pt modelId="{7FA8B50A-25A6-469B-BC8C-1429DC674AEF}" type="parTrans" cxnId="{9E0971D9-F0FB-4E1E-91BB-742893642FF7}">
      <dgm:prSet/>
      <dgm:spPr/>
      <dgm:t>
        <a:bodyPr/>
        <a:lstStyle/>
        <a:p>
          <a:endParaRPr lang="en-US"/>
        </a:p>
      </dgm:t>
    </dgm:pt>
    <dgm:pt modelId="{3899C09C-BBC7-436D-A014-F2FD9739414E}" type="sibTrans" cxnId="{9E0971D9-F0FB-4E1E-91BB-742893642FF7}">
      <dgm:prSet/>
      <dgm:spPr/>
      <dgm:t>
        <a:bodyPr/>
        <a:lstStyle/>
        <a:p>
          <a:endParaRPr lang="en-US"/>
        </a:p>
      </dgm:t>
    </dgm:pt>
    <dgm:pt modelId="{50478BAB-9657-4594-A361-36D07E3961AC}">
      <dgm:prSet phldrT="[Text]"/>
      <dgm:spPr/>
      <dgm:t>
        <a:bodyPr/>
        <a:lstStyle/>
        <a:p>
          <a:pPr>
            <a:spcBef>
              <a:spcPts val="1200"/>
            </a:spcBef>
            <a:spcAft>
              <a:spcPts val="1200"/>
            </a:spcAft>
          </a:pPr>
          <a:r>
            <a:rPr lang="en-US" dirty="0" smtClean="0"/>
            <a:t>Consider longer coverage periods and renewability</a:t>
          </a:r>
          <a:endParaRPr lang="en-US" dirty="0"/>
        </a:p>
      </dgm:t>
    </dgm:pt>
    <dgm:pt modelId="{3538BCCE-EC07-40CE-969B-8E8523345E9E}" type="parTrans" cxnId="{19B8D853-81A2-418F-A7E8-4938655DDBDE}">
      <dgm:prSet/>
      <dgm:spPr/>
      <dgm:t>
        <a:bodyPr/>
        <a:lstStyle/>
        <a:p>
          <a:endParaRPr lang="en-US"/>
        </a:p>
      </dgm:t>
    </dgm:pt>
    <dgm:pt modelId="{DBF06896-FBBB-4B84-AC16-823FD16E6F0A}" type="sibTrans" cxnId="{19B8D853-81A2-418F-A7E8-4938655DDBDE}">
      <dgm:prSet/>
      <dgm:spPr/>
      <dgm:t>
        <a:bodyPr/>
        <a:lstStyle/>
        <a:p>
          <a:endParaRPr lang="en-US"/>
        </a:p>
      </dgm:t>
    </dgm:pt>
    <dgm:pt modelId="{0B47590B-C9C1-42EF-9338-9F61E302323B}">
      <dgm:prSet phldrT="[Text]"/>
      <dgm:spPr/>
      <dgm:t>
        <a:bodyPr/>
        <a:lstStyle/>
        <a:p>
          <a:pPr>
            <a:spcBef>
              <a:spcPts val="1200"/>
            </a:spcBef>
            <a:spcAft>
              <a:spcPts val="1200"/>
            </a:spcAft>
          </a:pPr>
          <a:r>
            <a:rPr lang="en-US" dirty="0" smtClean="0"/>
            <a:t>Due in 60 days</a:t>
          </a:r>
          <a:endParaRPr lang="en-US" dirty="0"/>
        </a:p>
      </dgm:t>
    </dgm:pt>
    <dgm:pt modelId="{90FC0EE4-8372-4F3F-950B-5174FC84F582}" type="parTrans" cxnId="{773E70B3-1C9A-498E-99C3-DB674083104D}">
      <dgm:prSet/>
      <dgm:spPr/>
      <dgm:t>
        <a:bodyPr/>
        <a:lstStyle/>
        <a:p>
          <a:endParaRPr lang="en-US"/>
        </a:p>
      </dgm:t>
    </dgm:pt>
    <dgm:pt modelId="{3B6D91B6-ABC5-4BCA-8198-C5F03DAAFFA2}" type="sibTrans" cxnId="{773E70B3-1C9A-498E-99C3-DB674083104D}">
      <dgm:prSet/>
      <dgm:spPr/>
      <dgm:t>
        <a:bodyPr/>
        <a:lstStyle/>
        <a:p>
          <a:endParaRPr lang="en-US"/>
        </a:p>
      </dgm:t>
    </dgm:pt>
    <dgm:pt modelId="{6CF68252-1B77-4188-97FE-0812757298C5}">
      <dgm:prSet phldrT="[Text]"/>
      <dgm:spPr/>
      <dgm:t>
        <a:bodyPr/>
        <a:lstStyle/>
        <a:p>
          <a:pPr>
            <a:spcBef>
              <a:spcPts val="1200"/>
            </a:spcBef>
            <a:spcAft>
              <a:spcPts val="1200"/>
            </a:spcAft>
          </a:pPr>
          <a:r>
            <a:rPr lang="en-US" dirty="0" smtClean="0"/>
            <a:t>Provide employers  with enhanced usability, ability to offer, and allowance to reimburse non-group expenses</a:t>
          </a:r>
          <a:endParaRPr lang="en-US" dirty="0"/>
        </a:p>
      </dgm:t>
    </dgm:pt>
    <dgm:pt modelId="{076EFBCC-1038-4B8B-BAF0-B87753555B9C}" type="parTrans" cxnId="{35F94703-D91E-41A7-BA95-9D916CA3D813}">
      <dgm:prSet/>
      <dgm:spPr/>
      <dgm:t>
        <a:bodyPr/>
        <a:lstStyle/>
        <a:p>
          <a:endParaRPr lang="en-US"/>
        </a:p>
      </dgm:t>
    </dgm:pt>
    <dgm:pt modelId="{FFCC51FC-511D-4090-A40D-A71B480EC829}" type="sibTrans" cxnId="{35F94703-D91E-41A7-BA95-9D916CA3D813}">
      <dgm:prSet/>
      <dgm:spPr/>
      <dgm:t>
        <a:bodyPr/>
        <a:lstStyle/>
        <a:p>
          <a:endParaRPr lang="en-US"/>
        </a:p>
      </dgm:t>
    </dgm:pt>
    <dgm:pt modelId="{07EAA96F-7AF4-4574-8986-29519F80D6DE}">
      <dgm:prSet phldrT="[Text]"/>
      <dgm:spPr/>
      <dgm:t>
        <a:bodyPr/>
        <a:lstStyle/>
        <a:p>
          <a:pPr>
            <a:spcBef>
              <a:spcPts val="1200"/>
            </a:spcBef>
            <a:spcAft>
              <a:spcPts val="1200"/>
            </a:spcAft>
          </a:pPr>
          <a:r>
            <a:rPr lang="en-US" dirty="0" smtClean="0"/>
            <a:t>Due in 120 days</a:t>
          </a:r>
          <a:endParaRPr lang="en-US" dirty="0"/>
        </a:p>
      </dgm:t>
    </dgm:pt>
    <dgm:pt modelId="{D699BE87-B993-486F-8645-DF9DE989A80A}" type="parTrans" cxnId="{C1C2D955-EAA5-4C03-97D9-B0BD2684E380}">
      <dgm:prSet/>
      <dgm:spPr/>
      <dgm:t>
        <a:bodyPr/>
        <a:lstStyle/>
        <a:p>
          <a:endParaRPr lang="en-US"/>
        </a:p>
      </dgm:t>
    </dgm:pt>
    <dgm:pt modelId="{B323491B-1AC7-40C3-A5CC-57171876A413}" type="sibTrans" cxnId="{C1C2D955-EAA5-4C03-97D9-B0BD2684E380}">
      <dgm:prSet/>
      <dgm:spPr/>
      <dgm:t>
        <a:bodyPr/>
        <a:lstStyle/>
        <a:p>
          <a:endParaRPr lang="en-US"/>
        </a:p>
      </dgm:t>
    </dgm:pt>
    <dgm:pt modelId="{A2D3AEA4-1770-4126-94CE-EDB80AFEF652}">
      <dgm:prSet phldrT="[Text]"/>
      <dgm:spPr/>
      <dgm:t>
        <a:bodyPr/>
        <a:lstStyle/>
        <a:p>
          <a:pPr>
            <a:spcBef>
              <a:spcPts val="600"/>
            </a:spcBef>
            <a:spcAft>
              <a:spcPts val="600"/>
            </a:spcAft>
          </a:pPr>
          <a:r>
            <a:rPr lang="en-US" dirty="0" smtClean="0">
              <a:solidFill>
                <a:srgbClr val="C00000"/>
              </a:solidFill>
            </a:rPr>
            <a:t>Proposed rule received 1/4/18</a:t>
          </a:r>
          <a:endParaRPr lang="en-US" dirty="0">
            <a:solidFill>
              <a:srgbClr val="C00000"/>
            </a:solidFill>
          </a:endParaRPr>
        </a:p>
      </dgm:t>
    </dgm:pt>
    <dgm:pt modelId="{A4407FA9-EAC8-422F-BDC9-9A470AAE5769}" type="parTrans" cxnId="{9D1E7344-5F7C-42D5-837B-043D83044E11}">
      <dgm:prSet/>
      <dgm:spPr/>
      <dgm:t>
        <a:bodyPr/>
        <a:lstStyle/>
        <a:p>
          <a:endParaRPr lang="en-US"/>
        </a:p>
      </dgm:t>
    </dgm:pt>
    <dgm:pt modelId="{97312253-D4EB-41FC-87B5-17B04C7AD5B1}" type="sibTrans" cxnId="{9D1E7344-5F7C-42D5-837B-043D83044E11}">
      <dgm:prSet/>
      <dgm:spPr/>
      <dgm:t>
        <a:bodyPr/>
        <a:lstStyle/>
        <a:p>
          <a:endParaRPr lang="en-US"/>
        </a:p>
      </dgm:t>
    </dgm:pt>
    <dgm:pt modelId="{A4A1B7BB-0D61-48DD-B365-D4C1D3F3F547}">
      <dgm:prSet phldrT="[Text]"/>
      <dgm:spPr/>
      <dgm:t>
        <a:bodyPr/>
        <a:lstStyle/>
        <a:p>
          <a:pPr>
            <a:spcBef>
              <a:spcPts val="600"/>
            </a:spcBef>
            <a:spcAft>
              <a:spcPts val="600"/>
            </a:spcAft>
          </a:pPr>
          <a:r>
            <a:rPr lang="en-US" dirty="0" smtClean="0">
              <a:solidFill>
                <a:srgbClr val="C00000"/>
              </a:solidFill>
            </a:rPr>
            <a:t>Comments due 3/6/18</a:t>
          </a:r>
          <a:endParaRPr lang="en-US" dirty="0">
            <a:solidFill>
              <a:srgbClr val="C00000"/>
            </a:solidFill>
          </a:endParaRPr>
        </a:p>
      </dgm:t>
    </dgm:pt>
    <dgm:pt modelId="{AE1D4439-6A5C-4EB0-B0A1-A2166FA30934}" type="parTrans" cxnId="{C5E5B909-EDCA-423A-A793-4CD02FFCE093}">
      <dgm:prSet/>
      <dgm:spPr/>
      <dgm:t>
        <a:bodyPr/>
        <a:lstStyle/>
        <a:p>
          <a:endParaRPr lang="en-US"/>
        </a:p>
      </dgm:t>
    </dgm:pt>
    <dgm:pt modelId="{76345E0E-7E71-4E10-B3C3-F84247040403}" type="sibTrans" cxnId="{C5E5B909-EDCA-423A-A793-4CD02FFCE093}">
      <dgm:prSet/>
      <dgm:spPr/>
      <dgm:t>
        <a:bodyPr/>
        <a:lstStyle/>
        <a:p>
          <a:endParaRPr lang="en-US"/>
        </a:p>
      </dgm:t>
    </dgm:pt>
    <dgm:pt modelId="{B54E4F2A-0E63-41ED-A0EF-E41E541AAA3C}">
      <dgm:prSet phldrT="[Text]"/>
      <dgm:spPr/>
      <dgm:t>
        <a:bodyPr/>
        <a:lstStyle/>
        <a:p>
          <a:pPr>
            <a:spcBef>
              <a:spcPts val="0"/>
            </a:spcBef>
            <a:spcAft>
              <a:spcPts val="0"/>
            </a:spcAft>
          </a:pPr>
          <a:r>
            <a:rPr lang="en-US" dirty="0" smtClean="0">
              <a:solidFill>
                <a:srgbClr val="C00000"/>
              </a:solidFill>
            </a:rPr>
            <a:t>Proposed rule received 2/21/18</a:t>
          </a:r>
          <a:endParaRPr lang="en-US" dirty="0">
            <a:solidFill>
              <a:srgbClr val="C00000"/>
            </a:solidFill>
          </a:endParaRPr>
        </a:p>
      </dgm:t>
    </dgm:pt>
    <dgm:pt modelId="{3CEEB725-B52C-4398-8A82-DA2220F33B3F}" type="parTrans" cxnId="{6802F0C7-2EA5-4948-9CE3-0A441F984A8B}">
      <dgm:prSet/>
      <dgm:spPr/>
      <dgm:t>
        <a:bodyPr/>
        <a:lstStyle/>
        <a:p>
          <a:endParaRPr lang="en-US"/>
        </a:p>
      </dgm:t>
    </dgm:pt>
    <dgm:pt modelId="{D21A2814-AA66-4D8D-B63B-7C74A59BD382}" type="sibTrans" cxnId="{6802F0C7-2EA5-4948-9CE3-0A441F984A8B}">
      <dgm:prSet/>
      <dgm:spPr/>
      <dgm:t>
        <a:bodyPr/>
        <a:lstStyle/>
        <a:p>
          <a:endParaRPr lang="en-US"/>
        </a:p>
      </dgm:t>
    </dgm:pt>
    <dgm:pt modelId="{80F69A1A-8B0E-4D15-BABB-0D3F4EEBA014}">
      <dgm:prSet phldrT="[Text]"/>
      <dgm:spPr/>
      <dgm:t>
        <a:bodyPr/>
        <a:lstStyle/>
        <a:p>
          <a:pPr>
            <a:spcBef>
              <a:spcPts val="0"/>
            </a:spcBef>
            <a:spcAft>
              <a:spcPts val="0"/>
            </a:spcAft>
          </a:pPr>
          <a:r>
            <a:rPr lang="en-US" dirty="0" smtClean="0">
              <a:solidFill>
                <a:srgbClr val="C00000"/>
              </a:solidFill>
            </a:rPr>
            <a:t>Comments due 4/23/18</a:t>
          </a:r>
          <a:endParaRPr lang="en-US" dirty="0">
            <a:solidFill>
              <a:srgbClr val="C00000"/>
            </a:solidFill>
          </a:endParaRPr>
        </a:p>
      </dgm:t>
    </dgm:pt>
    <dgm:pt modelId="{001DDFD6-F125-4C3A-A29E-C54E313AD1B3}" type="parTrans" cxnId="{95EC13D4-499F-4597-97A1-50F8FF717102}">
      <dgm:prSet/>
      <dgm:spPr/>
      <dgm:t>
        <a:bodyPr/>
        <a:lstStyle/>
        <a:p>
          <a:endParaRPr lang="en-US"/>
        </a:p>
      </dgm:t>
    </dgm:pt>
    <dgm:pt modelId="{D6DC972E-8B59-4720-95F4-1D2949895620}" type="sibTrans" cxnId="{95EC13D4-499F-4597-97A1-50F8FF717102}">
      <dgm:prSet/>
      <dgm:spPr/>
      <dgm:t>
        <a:bodyPr/>
        <a:lstStyle/>
        <a:p>
          <a:endParaRPr lang="en-US"/>
        </a:p>
      </dgm:t>
    </dgm:pt>
    <dgm:pt modelId="{32889EB3-5672-48C0-A86F-B1FE27A4D589}" type="pres">
      <dgm:prSet presAssocID="{2F078E5A-E99F-42D0-ABDB-0A06EFDFA59C}" presName="composite" presStyleCnt="0">
        <dgm:presLayoutVars>
          <dgm:chMax val="1"/>
          <dgm:dir/>
          <dgm:resizeHandles val="exact"/>
        </dgm:presLayoutVars>
      </dgm:prSet>
      <dgm:spPr/>
      <dgm:t>
        <a:bodyPr/>
        <a:lstStyle/>
        <a:p>
          <a:endParaRPr lang="en-US"/>
        </a:p>
      </dgm:t>
    </dgm:pt>
    <dgm:pt modelId="{D9A52B29-41DC-48F4-BCBB-BC711A919FDA}" type="pres">
      <dgm:prSet presAssocID="{BA74E819-67E5-4849-8D30-DA21A3F2561F}" presName="roof" presStyleLbl="dkBgShp" presStyleIdx="0" presStyleCnt="2" custLinFactNeighborX="15" custLinFactNeighborY="-9041"/>
      <dgm:spPr/>
      <dgm:t>
        <a:bodyPr/>
        <a:lstStyle/>
        <a:p>
          <a:endParaRPr lang="en-US"/>
        </a:p>
      </dgm:t>
    </dgm:pt>
    <dgm:pt modelId="{3F2CC8FB-9BEB-48EF-82E8-D5544CA14F06}" type="pres">
      <dgm:prSet presAssocID="{BA74E819-67E5-4849-8D30-DA21A3F2561F}" presName="pillars" presStyleCnt="0"/>
      <dgm:spPr/>
    </dgm:pt>
    <dgm:pt modelId="{77C1BCF0-51A9-4302-A3E2-28539AEAD029}" type="pres">
      <dgm:prSet presAssocID="{BA74E819-67E5-4849-8D30-DA21A3F2561F}" presName="pillar1" presStyleLbl="node1" presStyleIdx="0" presStyleCnt="3">
        <dgm:presLayoutVars>
          <dgm:bulletEnabled val="1"/>
        </dgm:presLayoutVars>
      </dgm:prSet>
      <dgm:spPr/>
      <dgm:t>
        <a:bodyPr/>
        <a:lstStyle/>
        <a:p>
          <a:endParaRPr lang="en-US"/>
        </a:p>
      </dgm:t>
    </dgm:pt>
    <dgm:pt modelId="{3948EF6E-A6FA-4E8A-8CB4-1DDD9D2ACA31}" type="pres">
      <dgm:prSet presAssocID="{F7704B86-5FD5-4AF6-939F-C85693DBB68B}" presName="pillarX" presStyleLbl="node1" presStyleIdx="1" presStyleCnt="3">
        <dgm:presLayoutVars>
          <dgm:bulletEnabled val="1"/>
        </dgm:presLayoutVars>
      </dgm:prSet>
      <dgm:spPr/>
      <dgm:t>
        <a:bodyPr/>
        <a:lstStyle/>
        <a:p>
          <a:endParaRPr lang="en-US"/>
        </a:p>
      </dgm:t>
    </dgm:pt>
    <dgm:pt modelId="{6D77CBE5-7257-4E42-85A6-B7FFDC0F6688}" type="pres">
      <dgm:prSet presAssocID="{B87ACC0B-CAF5-4F47-9EB3-07A59D4844DC}" presName="pillarX" presStyleLbl="node1" presStyleIdx="2" presStyleCnt="3">
        <dgm:presLayoutVars>
          <dgm:bulletEnabled val="1"/>
        </dgm:presLayoutVars>
      </dgm:prSet>
      <dgm:spPr/>
      <dgm:t>
        <a:bodyPr/>
        <a:lstStyle/>
        <a:p>
          <a:endParaRPr lang="en-US"/>
        </a:p>
      </dgm:t>
    </dgm:pt>
    <dgm:pt modelId="{CB039758-DBED-4C25-B66B-BA771F81A8C4}" type="pres">
      <dgm:prSet presAssocID="{BA74E819-67E5-4849-8D30-DA21A3F2561F}" presName="base" presStyleLbl="dkBgShp" presStyleIdx="1" presStyleCnt="2"/>
      <dgm:spPr/>
    </dgm:pt>
  </dgm:ptLst>
  <dgm:cxnLst>
    <dgm:cxn modelId="{C1C2D955-EAA5-4C03-97D9-B0BD2684E380}" srcId="{B87ACC0B-CAF5-4F47-9EB3-07A59D4844DC}" destId="{07EAA96F-7AF4-4574-8986-29519F80D6DE}" srcOrd="1" destOrd="0" parTransId="{D699BE87-B993-486F-8645-DF9DE989A80A}" sibTransId="{B323491B-1AC7-40C3-A5CC-57171876A413}"/>
    <dgm:cxn modelId="{35F94703-D91E-41A7-BA95-9D916CA3D813}" srcId="{B87ACC0B-CAF5-4F47-9EB3-07A59D4844DC}" destId="{6CF68252-1B77-4188-97FE-0812757298C5}" srcOrd="0" destOrd="0" parTransId="{076EFBCC-1038-4B8B-BAF0-B87753555B9C}" sibTransId="{FFCC51FC-511D-4090-A40D-A71B480EC829}"/>
    <dgm:cxn modelId="{0DC40AA1-45CD-4989-A7A8-E9A9E7878293}" srcId="{FA4EEFCD-7345-4B55-A7F6-44E931A4708A}" destId="{BDEE67C2-ED3B-4517-AAD9-56D3E942AB86}" srcOrd="1" destOrd="0" parTransId="{BD6FCE6A-6241-43B0-AE20-70FD0C18913D}" sibTransId="{087938E3-CEDF-48FC-87A4-99630C11A12E}"/>
    <dgm:cxn modelId="{5A41FAC1-4676-45C0-AF79-98A66635BFBE}" srcId="{BA74E819-67E5-4849-8D30-DA21A3F2561F}" destId="{F7704B86-5FD5-4AF6-939F-C85693DBB68B}" srcOrd="1" destOrd="0" parTransId="{0992C120-354A-4DE0-8893-45A280A822F6}" sibTransId="{99DB88FD-174B-4A93-81A1-F35899BAFB51}"/>
    <dgm:cxn modelId="{0F49DBBD-497F-4CA6-A826-95108B5361C7}" type="presOf" srcId="{07EAA96F-7AF4-4574-8986-29519F80D6DE}" destId="{6D77CBE5-7257-4E42-85A6-B7FFDC0F6688}" srcOrd="0" destOrd="2" presId="urn:microsoft.com/office/officeart/2005/8/layout/hList3"/>
    <dgm:cxn modelId="{75FE4A4E-0C41-4459-A35D-7424B0A4B09C}" type="presOf" srcId="{BA74E819-67E5-4849-8D30-DA21A3F2561F}" destId="{D9A52B29-41DC-48F4-BCBB-BC711A919FDA}" srcOrd="0" destOrd="0" presId="urn:microsoft.com/office/officeart/2005/8/layout/hList3"/>
    <dgm:cxn modelId="{9E0971D9-F0FB-4E1E-91BB-742893642FF7}" srcId="{FA4EEFCD-7345-4B55-A7F6-44E931A4708A}" destId="{30C6F958-53F8-43A9-8BE8-9F9DECDE45A2}" srcOrd="2" destOrd="0" parTransId="{7FA8B50A-25A6-469B-BC8C-1429DC674AEF}" sibTransId="{3899C09C-BBC7-436D-A014-F2FD9739414E}"/>
    <dgm:cxn modelId="{672EC8EA-7371-49BA-A003-CC5A6FF6C9AB}" type="presOf" srcId="{D6F94E51-BEFC-44A3-81C4-64F885970E4F}" destId="{77C1BCF0-51A9-4302-A3E2-28539AEAD029}" srcOrd="0" destOrd="1" presId="urn:microsoft.com/office/officeart/2005/8/layout/hList3"/>
    <dgm:cxn modelId="{C5E5B909-EDCA-423A-A793-4CD02FFCE093}" srcId="{30C6F958-53F8-43A9-8BE8-9F9DECDE45A2}" destId="{A4A1B7BB-0D61-48DD-B365-D4C1D3F3F547}" srcOrd="1" destOrd="0" parTransId="{AE1D4439-6A5C-4EB0-B0A1-A2166FA30934}" sibTransId="{76345E0E-7E71-4E10-B3C3-F84247040403}"/>
    <dgm:cxn modelId="{3F2E84A6-B392-42F9-9EE9-143B6A933A95}" type="presOf" srcId="{B87ACC0B-CAF5-4F47-9EB3-07A59D4844DC}" destId="{6D77CBE5-7257-4E42-85A6-B7FFDC0F6688}" srcOrd="0" destOrd="0" presId="urn:microsoft.com/office/officeart/2005/8/layout/hList3"/>
    <dgm:cxn modelId="{FB680440-8341-4007-AB18-F0AD8BEB54E6}" type="presOf" srcId="{50478BAB-9657-4594-A361-36D07E3961AC}" destId="{3948EF6E-A6FA-4E8A-8CB4-1DDD9D2ACA31}" srcOrd="0" destOrd="2" presId="urn:microsoft.com/office/officeart/2005/8/layout/hList3"/>
    <dgm:cxn modelId="{95EC13D4-499F-4597-97A1-50F8FF717102}" srcId="{0B47590B-C9C1-42EF-9338-9F61E302323B}" destId="{80F69A1A-8B0E-4D15-BABB-0D3F4EEBA014}" srcOrd="1" destOrd="0" parTransId="{001DDFD6-F125-4C3A-A29E-C54E313AD1B3}" sibTransId="{D6DC972E-8B59-4720-95F4-1D2949895620}"/>
    <dgm:cxn modelId="{8AAEA819-2579-49C1-BC3E-D919CB4755B3}" type="presOf" srcId="{F7704B86-5FD5-4AF6-939F-C85693DBB68B}" destId="{3948EF6E-A6FA-4E8A-8CB4-1DDD9D2ACA31}" srcOrd="0" destOrd="0" presId="urn:microsoft.com/office/officeart/2005/8/layout/hList3"/>
    <dgm:cxn modelId="{6802F0C7-2EA5-4948-9CE3-0A441F984A8B}" srcId="{0B47590B-C9C1-42EF-9338-9F61E302323B}" destId="{B54E4F2A-0E63-41ED-A0EF-E41E541AAA3C}" srcOrd="0" destOrd="0" parTransId="{3CEEB725-B52C-4398-8A82-DA2220F33B3F}" sibTransId="{D21A2814-AA66-4D8D-B63B-7C74A59BD382}"/>
    <dgm:cxn modelId="{19B8D853-81A2-418F-A7E8-4938655DDBDE}" srcId="{F7704B86-5FD5-4AF6-939F-C85693DBB68B}" destId="{50478BAB-9657-4594-A361-36D07E3961AC}" srcOrd="1" destOrd="0" parTransId="{3538BCCE-EC07-40CE-969B-8E8523345E9E}" sibTransId="{DBF06896-FBBB-4B84-AC16-823FD16E6F0A}"/>
    <dgm:cxn modelId="{2CDF4CBA-B68E-4B57-ABAC-8F862C8928F7}" srcId="{BA74E819-67E5-4849-8D30-DA21A3F2561F}" destId="{B87ACC0B-CAF5-4F47-9EB3-07A59D4844DC}" srcOrd="2" destOrd="0" parTransId="{F194DBA8-519E-4BCE-8A42-651EE9C60BB1}" sibTransId="{ECD962A7-C8B0-4664-BDE3-7438EF92E248}"/>
    <dgm:cxn modelId="{539E4B74-EDDF-4EF4-A561-4C4DF95D947B}" srcId="{F7704B86-5FD5-4AF6-939F-C85693DBB68B}" destId="{258330BC-80CF-491A-BF4A-351C857FFF42}" srcOrd="0" destOrd="0" parTransId="{7C8910A4-E7A1-4578-88CA-82BCFE150964}" sibTransId="{FE31D31A-F98F-4399-8B4F-CD24053D0EEA}"/>
    <dgm:cxn modelId="{85C1F2ED-3206-4A39-8D0D-47A40206A62D}" type="presOf" srcId="{80F69A1A-8B0E-4D15-BABB-0D3F4EEBA014}" destId="{3948EF6E-A6FA-4E8A-8CB4-1DDD9D2ACA31}" srcOrd="0" destOrd="5" presId="urn:microsoft.com/office/officeart/2005/8/layout/hList3"/>
    <dgm:cxn modelId="{7AB458EE-0933-42D3-BA4A-388A19EAD4C5}" type="presOf" srcId="{A4A1B7BB-0D61-48DD-B365-D4C1D3F3F547}" destId="{77C1BCF0-51A9-4302-A3E2-28539AEAD029}" srcOrd="0" destOrd="5" presId="urn:microsoft.com/office/officeart/2005/8/layout/hList3"/>
    <dgm:cxn modelId="{8E7DF8D0-2AD4-4846-98EB-8905C8591ABE}" type="presOf" srcId="{FA4EEFCD-7345-4B55-A7F6-44E931A4708A}" destId="{77C1BCF0-51A9-4302-A3E2-28539AEAD029}" srcOrd="0" destOrd="0" presId="urn:microsoft.com/office/officeart/2005/8/layout/hList3"/>
    <dgm:cxn modelId="{3812A3A6-8AA0-4D02-AC2A-353C72267140}" type="presOf" srcId="{2F078E5A-E99F-42D0-ABDB-0A06EFDFA59C}" destId="{32889EB3-5672-48C0-A86F-B1FE27A4D589}" srcOrd="0" destOrd="0" presId="urn:microsoft.com/office/officeart/2005/8/layout/hList3"/>
    <dgm:cxn modelId="{3C3CA3A0-E2F6-4C42-AF42-064B3C19E49D}" type="presOf" srcId="{6CF68252-1B77-4188-97FE-0812757298C5}" destId="{6D77CBE5-7257-4E42-85A6-B7FFDC0F6688}" srcOrd="0" destOrd="1" presId="urn:microsoft.com/office/officeart/2005/8/layout/hList3"/>
    <dgm:cxn modelId="{773E70B3-1C9A-498E-99C3-DB674083104D}" srcId="{F7704B86-5FD5-4AF6-939F-C85693DBB68B}" destId="{0B47590B-C9C1-42EF-9338-9F61E302323B}" srcOrd="2" destOrd="0" parTransId="{90FC0EE4-8372-4F3F-950B-5174FC84F582}" sibTransId="{3B6D91B6-ABC5-4BCA-8198-C5F03DAAFFA2}"/>
    <dgm:cxn modelId="{851BE89F-07BE-45AF-9311-6D5072CD4C17}" type="presOf" srcId="{0B47590B-C9C1-42EF-9338-9F61E302323B}" destId="{3948EF6E-A6FA-4E8A-8CB4-1DDD9D2ACA31}" srcOrd="0" destOrd="3" presId="urn:microsoft.com/office/officeart/2005/8/layout/hList3"/>
    <dgm:cxn modelId="{5FC3102A-EACE-4990-96E6-34C93A128824}" type="presOf" srcId="{B54E4F2A-0E63-41ED-A0EF-E41E541AAA3C}" destId="{3948EF6E-A6FA-4E8A-8CB4-1DDD9D2ACA31}" srcOrd="0" destOrd="4" presId="urn:microsoft.com/office/officeart/2005/8/layout/hList3"/>
    <dgm:cxn modelId="{9D1E7344-5F7C-42D5-837B-043D83044E11}" srcId="{30C6F958-53F8-43A9-8BE8-9F9DECDE45A2}" destId="{A2D3AEA4-1770-4126-94CE-EDB80AFEF652}" srcOrd="0" destOrd="0" parTransId="{A4407FA9-EAC8-422F-BDC9-9A470AAE5769}" sibTransId="{97312253-D4EB-41FC-87B5-17B04C7AD5B1}"/>
    <dgm:cxn modelId="{D4464C0D-4026-4D9E-9DC5-F645E3A1ACEB}" type="presOf" srcId="{258330BC-80CF-491A-BF4A-351C857FFF42}" destId="{3948EF6E-A6FA-4E8A-8CB4-1DDD9D2ACA31}" srcOrd="0" destOrd="1" presId="urn:microsoft.com/office/officeart/2005/8/layout/hList3"/>
    <dgm:cxn modelId="{14B33843-BEC3-4D67-9120-D9B52235AC71}" srcId="{2F078E5A-E99F-42D0-ABDB-0A06EFDFA59C}" destId="{BA74E819-67E5-4849-8D30-DA21A3F2561F}" srcOrd="0" destOrd="0" parTransId="{706BB512-E951-4E55-809B-4C7FB515BD6E}" sibTransId="{0744FAC2-39A6-4BC0-A595-A6205FE5D866}"/>
    <dgm:cxn modelId="{382E13FE-DA72-4446-A3EC-5A9BAD343844}" type="presOf" srcId="{BDEE67C2-ED3B-4517-AAD9-56D3E942AB86}" destId="{77C1BCF0-51A9-4302-A3E2-28539AEAD029}" srcOrd="0" destOrd="2" presId="urn:microsoft.com/office/officeart/2005/8/layout/hList3"/>
    <dgm:cxn modelId="{A9FE1116-0178-4029-A2F1-A87FD37701FD}" srcId="{BA74E819-67E5-4849-8D30-DA21A3F2561F}" destId="{FA4EEFCD-7345-4B55-A7F6-44E931A4708A}" srcOrd="0" destOrd="0" parTransId="{4BD5139A-82D1-4E7B-9B47-C4E827AB1361}" sibTransId="{FCAC54DE-91EE-484E-8D75-57B62247B4E9}"/>
    <dgm:cxn modelId="{10739F44-52E4-41E0-BA13-77C35A75AEF3}" type="presOf" srcId="{A2D3AEA4-1770-4126-94CE-EDB80AFEF652}" destId="{77C1BCF0-51A9-4302-A3E2-28539AEAD029}" srcOrd="0" destOrd="4" presId="urn:microsoft.com/office/officeart/2005/8/layout/hList3"/>
    <dgm:cxn modelId="{155478C5-0734-41C4-B98D-01B204C02A90}" type="presOf" srcId="{30C6F958-53F8-43A9-8BE8-9F9DECDE45A2}" destId="{77C1BCF0-51A9-4302-A3E2-28539AEAD029}" srcOrd="0" destOrd="3" presId="urn:microsoft.com/office/officeart/2005/8/layout/hList3"/>
    <dgm:cxn modelId="{45D63EF9-B6D6-4BF6-B8AA-281BF4A4EA7C}" srcId="{FA4EEFCD-7345-4B55-A7F6-44E931A4708A}" destId="{D6F94E51-BEFC-44A3-81C4-64F885970E4F}" srcOrd="0" destOrd="0" parTransId="{A494368A-0485-4228-B5D5-0A89F97B8FA4}" sibTransId="{0B236DA0-D326-4A42-AF0E-820A8AC8E2FC}"/>
    <dgm:cxn modelId="{78149107-A553-497A-8BEC-25C8287649AF}" type="presParOf" srcId="{32889EB3-5672-48C0-A86F-B1FE27A4D589}" destId="{D9A52B29-41DC-48F4-BCBB-BC711A919FDA}" srcOrd="0" destOrd="0" presId="urn:microsoft.com/office/officeart/2005/8/layout/hList3"/>
    <dgm:cxn modelId="{F55E0488-19F4-4A56-8CA9-DCD9C150EDF1}" type="presParOf" srcId="{32889EB3-5672-48C0-A86F-B1FE27A4D589}" destId="{3F2CC8FB-9BEB-48EF-82E8-D5544CA14F06}" srcOrd="1" destOrd="0" presId="urn:microsoft.com/office/officeart/2005/8/layout/hList3"/>
    <dgm:cxn modelId="{4B6BEB97-2129-4227-A0D1-9007516ED635}" type="presParOf" srcId="{3F2CC8FB-9BEB-48EF-82E8-D5544CA14F06}" destId="{77C1BCF0-51A9-4302-A3E2-28539AEAD029}" srcOrd="0" destOrd="0" presId="urn:microsoft.com/office/officeart/2005/8/layout/hList3"/>
    <dgm:cxn modelId="{9DB347E8-8923-49EF-B08C-5CED0971121B}" type="presParOf" srcId="{3F2CC8FB-9BEB-48EF-82E8-D5544CA14F06}" destId="{3948EF6E-A6FA-4E8A-8CB4-1DDD9D2ACA31}" srcOrd="1" destOrd="0" presId="urn:microsoft.com/office/officeart/2005/8/layout/hList3"/>
    <dgm:cxn modelId="{551C5279-6F61-40BA-B071-448BDD694759}" type="presParOf" srcId="{3F2CC8FB-9BEB-48EF-82E8-D5544CA14F06}" destId="{6D77CBE5-7257-4E42-85A6-B7FFDC0F6688}" srcOrd="2" destOrd="0" presId="urn:microsoft.com/office/officeart/2005/8/layout/hList3"/>
    <dgm:cxn modelId="{A4573C3D-AC0F-496D-BFC2-EAC116333CF9}" type="presParOf" srcId="{32889EB3-5672-48C0-A86F-B1FE27A4D589}" destId="{CB039758-DBED-4C25-B66B-BA771F81A8C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29CB7-49AD-41A8-AC07-ACBF396DEE65}">
      <dsp:nvSpPr>
        <dsp:cNvPr id="0" name=""/>
        <dsp:cNvSpPr/>
      </dsp:nvSpPr>
      <dsp:spPr>
        <a:xfrm>
          <a:off x="4361" y="147382"/>
          <a:ext cx="1983140" cy="7496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kern="1200" dirty="0" smtClean="0"/>
            <a:t>Capitol Hill</a:t>
          </a:r>
          <a:endParaRPr lang="en-US" sz="2000" kern="1200" dirty="0"/>
        </a:p>
      </dsp:txBody>
      <dsp:txXfrm>
        <a:off x="4361" y="147382"/>
        <a:ext cx="1983140" cy="499735"/>
      </dsp:txXfrm>
    </dsp:sp>
    <dsp:sp modelId="{C9EE7949-18FC-44C2-8723-FA27C154235F}">
      <dsp:nvSpPr>
        <dsp:cNvPr id="0" name=""/>
        <dsp:cNvSpPr/>
      </dsp:nvSpPr>
      <dsp:spPr>
        <a:xfrm>
          <a:off x="410547" y="647118"/>
          <a:ext cx="1983140" cy="2538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31775" lvl="1" indent="-231775" algn="l" defTabSz="666750">
            <a:lnSpc>
              <a:spcPct val="90000"/>
            </a:lnSpc>
            <a:spcBef>
              <a:spcPct val="0"/>
            </a:spcBef>
            <a:spcAft>
              <a:spcPct val="15000"/>
            </a:spcAft>
            <a:buChar char="••"/>
          </a:pPr>
          <a:r>
            <a:rPr lang="en-US" sz="1500" kern="1200" dirty="0" smtClean="0"/>
            <a:t>Omnibus tax bill</a:t>
          </a:r>
          <a:endParaRPr lang="en-US" sz="1500" kern="1200" dirty="0"/>
        </a:p>
        <a:p>
          <a:pPr marL="231775" lvl="1" indent="-231775" algn="l" defTabSz="666750">
            <a:lnSpc>
              <a:spcPct val="90000"/>
            </a:lnSpc>
            <a:spcBef>
              <a:spcPct val="0"/>
            </a:spcBef>
            <a:spcAft>
              <a:spcPct val="15000"/>
            </a:spcAft>
            <a:buChar char="••"/>
          </a:pPr>
          <a:r>
            <a:rPr lang="en-US" sz="1500" kern="1200" dirty="0" smtClean="0"/>
            <a:t>Market Stabilizers to Reduce Cost and Improve Individual and Employer Market Risk Pool</a:t>
          </a:r>
          <a:endParaRPr lang="en-US" sz="1500" kern="1200" dirty="0"/>
        </a:p>
        <a:p>
          <a:pPr marL="114300" lvl="1" indent="-114300" algn="l" defTabSz="666750">
            <a:lnSpc>
              <a:spcPct val="90000"/>
            </a:lnSpc>
            <a:spcBef>
              <a:spcPct val="0"/>
            </a:spcBef>
            <a:spcAft>
              <a:spcPct val="15000"/>
            </a:spcAft>
            <a:buChar char="••"/>
          </a:pPr>
          <a:r>
            <a:rPr lang="en-US" sz="1500" kern="1200" dirty="0" smtClean="0"/>
            <a:t>Taxes and Other Repeals</a:t>
          </a:r>
        </a:p>
        <a:p>
          <a:pPr marL="114300" lvl="1" indent="-114300" algn="l" defTabSz="666750">
            <a:lnSpc>
              <a:spcPct val="90000"/>
            </a:lnSpc>
            <a:spcBef>
              <a:spcPct val="0"/>
            </a:spcBef>
            <a:spcAft>
              <a:spcPct val="15000"/>
            </a:spcAft>
            <a:buChar char="••"/>
          </a:pPr>
          <a:r>
            <a:rPr lang="en-US" sz="1500" kern="1200" dirty="0" smtClean="0"/>
            <a:t>Medicare</a:t>
          </a:r>
        </a:p>
      </dsp:txBody>
      <dsp:txXfrm>
        <a:off x="468631" y="705202"/>
        <a:ext cx="1866972" cy="2421832"/>
      </dsp:txXfrm>
    </dsp:sp>
    <dsp:sp modelId="{692953D0-90AE-44C2-AE95-3A9949B0DFDF}">
      <dsp:nvSpPr>
        <dsp:cNvPr id="0" name=""/>
        <dsp:cNvSpPr/>
      </dsp:nvSpPr>
      <dsp:spPr>
        <a:xfrm>
          <a:off x="2288139" y="150378"/>
          <a:ext cx="637350" cy="4937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288139" y="249127"/>
        <a:ext cx="489227" cy="296246"/>
      </dsp:txXfrm>
    </dsp:sp>
    <dsp:sp modelId="{C0EDA1F9-AF70-4278-AED9-126B3002F4BF}">
      <dsp:nvSpPr>
        <dsp:cNvPr id="0" name=""/>
        <dsp:cNvSpPr/>
      </dsp:nvSpPr>
      <dsp:spPr>
        <a:xfrm>
          <a:off x="3190050" y="147382"/>
          <a:ext cx="1983140" cy="7496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kern="1200" dirty="0" smtClean="0"/>
            <a:t>ESC Coalition</a:t>
          </a:r>
          <a:endParaRPr lang="en-US" sz="2000" kern="1200" dirty="0"/>
        </a:p>
      </dsp:txBody>
      <dsp:txXfrm>
        <a:off x="3190050" y="147382"/>
        <a:ext cx="1983140" cy="499735"/>
      </dsp:txXfrm>
    </dsp:sp>
    <dsp:sp modelId="{EE2515F2-DDD5-4A2B-ACEF-5989CD6BAC14}">
      <dsp:nvSpPr>
        <dsp:cNvPr id="0" name=""/>
        <dsp:cNvSpPr/>
      </dsp:nvSpPr>
      <dsp:spPr>
        <a:xfrm>
          <a:off x="3596235" y="647118"/>
          <a:ext cx="1983140" cy="2538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76213" lvl="1" indent="-176213" algn="l" defTabSz="666750">
            <a:lnSpc>
              <a:spcPct val="90000"/>
            </a:lnSpc>
            <a:spcBef>
              <a:spcPct val="0"/>
            </a:spcBef>
            <a:spcAft>
              <a:spcPct val="15000"/>
            </a:spcAft>
            <a:buChar char="••"/>
          </a:pPr>
          <a:r>
            <a:rPr lang="en-US" sz="1500" kern="1200" dirty="0" smtClean="0"/>
            <a:t>Description of the coalition partnership</a:t>
          </a:r>
          <a:endParaRPr lang="en-US" sz="1500" kern="1200" dirty="0"/>
        </a:p>
        <a:p>
          <a:pPr marL="176213" lvl="1" indent="-176213" algn="l" defTabSz="666750">
            <a:lnSpc>
              <a:spcPct val="90000"/>
            </a:lnSpc>
            <a:spcBef>
              <a:spcPct val="0"/>
            </a:spcBef>
            <a:spcAft>
              <a:spcPct val="15000"/>
            </a:spcAft>
            <a:buChar char="••"/>
          </a:pPr>
          <a:r>
            <a:rPr lang="en-US" sz="1500" kern="1200" dirty="0" smtClean="0"/>
            <a:t>Legislative outlook and priorities</a:t>
          </a:r>
          <a:endParaRPr lang="en-US" sz="1500" i="1" kern="1200" dirty="0"/>
        </a:p>
        <a:p>
          <a:pPr marL="176213" lvl="1" indent="-176213" algn="l" defTabSz="666750">
            <a:lnSpc>
              <a:spcPct val="90000"/>
            </a:lnSpc>
            <a:spcBef>
              <a:spcPct val="0"/>
            </a:spcBef>
            <a:spcAft>
              <a:spcPct val="15000"/>
            </a:spcAft>
            <a:buChar char="••"/>
          </a:pPr>
          <a:r>
            <a:rPr lang="en-US" sz="1500" i="0" kern="1200" dirty="0" smtClean="0"/>
            <a:t>Regulatory outlook and priorities</a:t>
          </a:r>
          <a:endParaRPr lang="en-US" sz="1500" i="0" kern="1200" dirty="0"/>
        </a:p>
      </dsp:txBody>
      <dsp:txXfrm>
        <a:off x="3654319" y="705202"/>
        <a:ext cx="1866972" cy="2421832"/>
      </dsp:txXfrm>
    </dsp:sp>
    <dsp:sp modelId="{8DA397FF-2493-4B3E-8CFF-833D28D0F2D7}">
      <dsp:nvSpPr>
        <dsp:cNvPr id="0" name=""/>
        <dsp:cNvSpPr/>
      </dsp:nvSpPr>
      <dsp:spPr>
        <a:xfrm>
          <a:off x="5473828" y="150378"/>
          <a:ext cx="637350" cy="4937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473828" y="249127"/>
        <a:ext cx="489227" cy="296246"/>
      </dsp:txXfrm>
    </dsp:sp>
    <dsp:sp modelId="{1550B626-CE0E-47C8-83A1-1FF97CD56B80}">
      <dsp:nvSpPr>
        <dsp:cNvPr id="0" name=""/>
        <dsp:cNvSpPr/>
      </dsp:nvSpPr>
      <dsp:spPr>
        <a:xfrm>
          <a:off x="6375739" y="147382"/>
          <a:ext cx="1983140" cy="7496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kern="1200" dirty="0" smtClean="0"/>
            <a:t>Executive Order </a:t>
          </a:r>
          <a:endParaRPr lang="en-US" sz="2000" kern="1200" dirty="0"/>
        </a:p>
      </dsp:txBody>
      <dsp:txXfrm>
        <a:off x="6375739" y="147382"/>
        <a:ext cx="1983140" cy="499735"/>
      </dsp:txXfrm>
    </dsp:sp>
    <dsp:sp modelId="{F1A3E68C-ACB8-47FA-8AF0-AF25ACB26C0E}">
      <dsp:nvSpPr>
        <dsp:cNvPr id="0" name=""/>
        <dsp:cNvSpPr/>
      </dsp:nvSpPr>
      <dsp:spPr>
        <a:xfrm>
          <a:off x="6781924" y="647118"/>
          <a:ext cx="1983140" cy="2538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6213" lvl="1" indent="-176213" algn="l" defTabSz="711200">
            <a:lnSpc>
              <a:spcPct val="90000"/>
            </a:lnSpc>
            <a:spcBef>
              <a:spcPct val="0"/>
            </a:spcBef>
            <a:spcAft>
              <a:spcPct val="15000"/>
            </a:spcAft>
            <a:buChar char="••"/>
          </a:pPr>
          <a:r>
            <a:rPr lang="en-US" sz="1600" kern="1200" dirty="0" smtClean="0"/>
            <a:t>Updates:</a:t>
          </a:r>
          <a:endParaRPr lang="en-US" sz="1600" kern="1200" dirty="0"/>
        </a:p>
        <a:p>
          <a:pPr marL="341313" lvl="2" indent="-165100" algn="l" defTabSz="711200">
            <a:lnSpc>
              <a:spcPct val="90000"/>
            </a:lnSpc>
            <a:spcBef>
              <a:spcPct val="0"/>
            </a:spcBef>
            <a:spcAft>
              <a:spcPct val="15000"/>
            </a:spcAft>
            <a:buChar char="••"/>
          </a:pPr>
          <a:r>
            <a:rPr lang="en-US" sz="1600" kern="1200" dirty="0" smtClean="0"/>
            <a:t>Association Health Plans (AHPs)</a:t>
          </a:r>
          <a:endParaRPr lang="en-US" sz="1600" kern="1200" dirty="0"/>
        </a:p>
        <a:p>
          <a:pPr marL="341313" lvl="2" indent="-165100" algn="l" defTabSz="711200">
            <a:lnSpc>
              <a:spcPct val="90000"/>
            </a:lnSpc>
            <a:spcBef>
              <a:spcPct val="0"/>
            </a:spcBef>
            <a:spcAft>
              <a:spcPct val="15000"/>
            </a:spcAft>
            <a:buChar char="••"/>
          </a:pPr>
          <a:r>
            <a:rPr lang="en-US" sz="1600" kern="1200" dirty="0" smtClean="0"/>
            <a:t>Short-term Limited Duration Policies (STLDIs)</a:t>
          </a:r>
          <a:endParaRPr lang="en-US" sz="1600" kern="1200" dirty="0"/>
        </a:p>
      </dsp:txBody>
      <dsp:txXfrm>
        <a:off x="6840008" y="705202"/>
        <a:ext cx="1866972" cy="2421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CE547-B953-4ABF-B1F3-B60480B9EA90}">
      <dsp:nvSpPr>
        <dsp:cNvPr id="0" name=""/>
        <dsp:cNvSpPr/>
      </dsp:nvSpPr>
      <dsp:spPr>
        <a:xfrm rot="16200000">
          <a:off x="-1271848" y="1931245"/>
          <a:ext cx="2935510" cy="30942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72898" bIns="0" numCol="1" spcCol="1270" anchor="t" anchorCtr="0">
          <a:noAutofit/>
        </a:bodyPr>
        <a:lstStyle/>
        <a:p>
          <a:pPr lvl="0" algn="r" defTabSz="711200">
            <a:lnSpc>
              <a:spcPct val="90000"/>
            </a:lnSpc>
            <a:spcBef>
              <a:spcPct val="0"/>
            </a:spcBef>
            <a:spcAft>
              <a:spcPct val="35000"/>
            </a:spcAft>
          </a:pPr>
          <a:r>
            <a:rPr lang="en-US" sz="1600" kern="1200" dirty="0" smtClean="0"/>
            <a:t>Individual Market</a:t>
          </a:r>
          <a:endParaRPr lang="en-US" sz="1600" kern="1200" dirty="0"/>
        </a:p>
      </dsp:txBody>
      <dsp:txXfrm>
        <a:off x="-1271848" y="1931245"/>
        <a:ext cx="2935510" cy="309428"/>
      </dsp:txXfrm>
    </dsp:sp>
    <dsp:sp modelId="{FCD56AEE-0F3A-44F9-B3DD-79F0FE82AAFF}">
      <dsp:nvSpPr>
        <dsp:cNvPr id="0" name=""/>
        <dsp:cNvSpPr/>
      </dsp:nvSpPr>
      <dsp:spPr>
        <a:xfrm>
          <a:off x="338237" y="618204"/>
          <a:ext cx="1566048" cy="293551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27289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Tax credits outside exchange</a:t>
          </a:r>
          <a:endParaRPr lang="en-US" sz="1400" kern="1200" dirty="0"/>
        </a:p>
        <a:p>
          <a:pPr marL="114300" lvl="1" indent="-114300" algn="l" defTabSz="622300">
            <a:lnSpc>
              <a:spcPct val="90000"/>
            </a:lnSpc>
            <a:spcBef>
              <a:spcPct val="0"/>
            </a:spcBef>
            <a:spcAft>
              <a:spcPct val="15000"/>
            </a:spcAft>
            <a:buChar char="••"/>
          </a:pPr>
          <a:r>
            <a:rPr lang="en-US" sz="1400" kern="1200" dirty="0" smtClean="0"/>
            <a:t>Catastrophic coverage for all</a:t>
          </a:r>
          <a:endParaRPr lang="en-US" sz="1400" kern="1200" dirty="0"/>
        </a:p>
        <a:p>
          <a:pPr marL="114300" lvl="1" indent="-114300" algn="l" defTabSz="622300">
            <a:lnSpc>
              <a:spcPct val="90000"/>
            </a:lnSpc>
            <a:spcBef>
              <a:spcPct val="0"/>
            </a:spcBef>
            <a:spcAft>
              <a:spcPct val="15000"/>
            </a:spcAft>
            <a:buChar char="••"/>
          </a:pPr>
          <a:r>
            <a:rPr lang="en-US" sz="1400" kern="1200" dirty="0" smtClean="0"/>
            <a:t>Change grace period to 30 days</a:t>
          </a:r>
          <a:endParaRPr lang="en-US" sz="1400" kern="1200" dirty="0"/>
        </a:p>
        <a:p>
          <a:pPr marL="114300" lvl="1" indent="-114300" algn="l" defTabSz="622300">
            <a:lnSpc>
              <a:spcPct val="90000"/>
            </a:lnSpc>
            <a:spcBef>
              <a:spcPct val="0"/>
            </a:spcBef>
            <a:spcAft>
              <a:spcPct val="15000"/>
            </a:spcAft>
            <a:buChar char="••"/>
          </a:pPr>
          <a:r>
            <a:rPr lang="en-US" sz="1400" kern="1200" dirty="0" smtClean="0"/>
            <a:t>Continue CSRs</a:t>
          </a:r>
          <a:endParaRPr lang="en-US" sz="1400" kern="1200" dirty="0"/>
        </a:p>
        <a:p>
          <a:pPr marL="114300" lvl="1" indent="-114300" algn="l" defTabSz="622300">
            <a:lnSpc>
              <a:spcPct val="90000"/>
            </a:lnSpc>
            <a:spcBef>
              <a:spcPct val="0"/>
            </a:spcBef>
            <a:spcAft>
              <a:spcPct val="15000"/>
            </a:spcAft>
            <a:buChar char="••"/>
          </a:pPr>
          <a:r>
            <a:rPr lang="en-US" sz="1400" kern="1200" dirty="0" smtClean="0"/>
            <a:t>Allow states to be eligible for funding new hybrid high-risk pools</a:t>
          </a:r>
          <a:endParaRPr lang="en-US" sz="1400" kern="1200" dirty="0"/>
        </a:p>
      </dsp:txBody>
      <dsp:txXfrm>
        <a:off x="338237" y="618204"/>
        <a:ext cx="1566048" cy="2935510"/>
      </dsp:txXfrm>
    </dsp:sp>
    <dsp:sp modelId="{9B992DDC-4E94-4C9E-A5C3-A3B5F40C7266}">
      <dsp:nvSpPr>
        <dsp:cNvPr id="0" name=""/>
        <dsp:cNvSpPr/>
      </dsp:nvSpPr>
      <dsp:spPr>
        <a:xfrm>
          <a:off x="41193" y="209759"/>
          <a:ext cx="618856" cy="61885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FF00D91-0CE3-495E-BC0F-FB5FB03827D0}">
      <dsp:nvSpPr>
        <dsp:cNvPr id="0" name=""/>
        <dsp:cNvSpPr/>
      </dsp:nvSpPr>
      <dsp:spPr>
        <a:xfrm rot="16200000">
          <a:off x="987692" y="1931245"/>
          <a:ext cx="2935510" cy="30942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72898" bIns="0" numCol="1" spcCol="1270" anchor="t" anchorCtr="0">
          <a:noAutofit/>
        </a:bodyPr>
        <a:lstStyle/>
        <a:p>
          <a:pPr lvl="0" algn="r" defTabSz="711200">
            <a:lnSpc>
              <a:spcPct val="90000"/>
            </a:lnSpc>
            <a:spcBef>
              <a:spcPct val="0"/>
            </a:spcBef>
            <a:spcAft>
              <a:spcPct val="35000"/>
            </a:spcAft>
          </a:pPr>
          <a:r>
            <a:rPr lang="en-US" sz="1600" kern="1200" dirty="0" smtClean="0"/>
            <a:t>Individual &amp; Employer - HSAs</a:t>
          </a:r>
          <a:endParaRPr lang="en-US" sz="1600" kern="1200" dirty="0"/>
        </a:p>
      </dsp:txBody>
      <dsp:txXfrm>
        <a:off x="987692" y="1931245"/>
        <a:ext cx="2935510" cy="309428"/>
      </dsp:txXfrm>
    </dsp:sp>
    <dsp:sp modelId="{5EC0A8AB-CED3-4C74-9CFB-6FBB5AD1DB3A}">
      <dsp:nvSpPr>
        <dsp:cNvPr id="0" name=""/>
        <dsp:cNvSpPr/>
      </dsp:nvSpPr>
      <dsp:spPr>
        <a:xfrm>
          <a:off x="2585570" y="618204"/>
          <a:ext cx="1590462" cy="293551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27289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Increase flexibility</a:t>
          </a:r>
          <a:endParaRPr lang="en-US" sz="1400" kern="1200" dirty="0"/>
        </a:p>
        <a:p>
          <a:pPr marL="114300" lvl="1" indent="-114300" algn="l" defTabSz="622300">
            <a:lnSpc>
              <a:spcPct val="90000"/>
            </a:lnSpc>
            <a:spcBef>
              <a:spcPct val="0"/>
            </a:spcBef>
            <a:spcAft>
              <a:spcPct val="15000"/>
            </a:spcAft>
            <a:buChar char="••"/>
          </a:pPr>
          <a:r>
            <a:rPr lang="en-US" sz="1400" kern="1200" dirty="0" smtClean="0"/>
            <a:t>After market stabilizers are in place, allow:</a:t>
          </a:r>
          <a:endParaRPr lang="en-US" sz="1400" kern="1200" dirty="0"/>
        </a:p>
        <a:p>
          <a:pPr marL="228600" lvl="2" indent="-114300" algn="l" defTabSz="577850">
            <a:lnSpc>
              <a:spcPct val="90000"/>
            </a:lnSpc>
            <a:spcBef>
              <a:spcPct val="0"/>
            </a:spcBef>
            <a:spcAft>
              <a:spcPct val="15000"/>
            </a:spcAft>
            <a:buChar char="••"/>
          </a:pPr>
          <a:r>
            <a:rPr lang="en-US" sz="1300" kern="1200" dirty="0" smtClean="0"/>
            <a:t>Contributions to equal OOP</a:t>
          </a:r>
          <a:endParaRPr lang="en-US" sz="1300" kern="1200" dirty="0"/>
        </a:p>
        <a:p>
          <a:pPr marL="228600" lvl="2" indent="-114300" algn="l" defTabSz="577850">
            <a:lnSpc>
              <a:spcPct val="90000"/>
            </a:lnSpc>
            <a:spcBef>
              <a:spcPct val="0"/>
            </a:spcBef>
            <a:spcAft>
              <a:spcPct val="15000"/>
            </a:spcAft>
            <a:buChar char="••"/>
          </a:pPr>
          <a:r>
            <a:rPr lang="en-US" sz="1300" kern="1200" dirty="0" smtClean="0"/>
            <a:t>A limited number of office visits prior to deductible</a:t>
          </a:r>
          <a:endParaRPr lang="en-US" sz="1300" kern="1200" dirty="0"/>
        </a:p>
        <a:p>
          <a:pPr marL="228600" lvl="2" indent="-114300" algn="l" defTabSz="577850">
            <a:lnSpc>
              <a:spcPct val="90000"/>
            </a:lnSpc>
            <a:spcBef>
              <a:spcPct val="0"/>
            </a:spcBef>
            <a:spcAft>
              <a:spcPct val="15000"/>
            </a:spcAft>
            <a:buChar char="••"/>
          </a:pPr>
          <a:r>
            <a:rPr lang="en-US" sz="1300" kern="1200" dirty="0" smtClean="0"/>
            <a:t>Contributions  for working aged</a:t>
          </a:r>
          <a:endParaRPr lang="en-US" sz="1300" kern="1200" dirty="0"/>
        </a:p>
      </dsp:txBody>
      <dsp:txXfrm>
        <a:off x="2585570" y="618204"/>
        <a:ext cx="1590462" cy="2935510"/>
      </dsp:txXfrm>
    </dsp:sp>
    <dsp:sp modelId="{3BBD54B3-2A36-44E9-AFCC-8FAB8FA6E526}">
      <dsp:nvSpPr>
        <dsp:cNvPr id="0" name=""/>
        <dsp:cNvSpPr/>
      </dsp:nvSpPr>
      <dsp:spPr>
        <a:xfrm>
          <a:off x="2300733" y="209759"/>
          <a:ext cx="618856" cy="61885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5FBD14D-CBB0-443D-8D38-11E12C396D96}">
      <dsp:nvSpPr>
        <dsp:cNvPr id="0" name=""/>
        <dsp:cNvSpPr/>
      </dsp:nvSpPr>
      <dsp:spPr>
        <a:xfrm rot="16200000">
          <a:off x="3259440" y="1931245"/>
          <a:ext cx="2935510" cy="30942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72898" bIns="0" numCol="1" spcCol="1270" anchor="t" anchorCtr="0">
          <a:noAutofit/>
        </a:bodyPr>
        <a:lstStyle/>
        <a:p>
          <a:pPr lvl="0" algn="r" defTabSz="711200">
            <a:lnSpc>
              <a:spcPct val="90000"/>
            </a:lnSpc>
            <a:spcBef>
              <a:spcPct val="0"/>
            </a:spcBef>
            <a:spcAft>
              <a:spcPct val="35000"/>
            </a:spcAft>
          </a:pPr>
          <a:r>
            <a:rPr lang="en-US" sz="1600" kern="1200" dirty="0" smtClean="0"/>
            <a:t>Employer-Based Market</a:t>
          </a:r>
          <a:endParaRPr lang="en-US" sz="1600" kern="1200" dirty="0"/>
        </a:p>
      </dsp:txBody>
      <dsp:txXfrm>
        <a:off x="3259440" y="1931245"/>
        <a:ext cx="2935510" cy="309428"/>
      </dsp:txXfrm>
    </dsp:sp>
    <dsp:sp modelId="{030369AB-09D5-4029-AE28-683D5DA57DFD}">
      <dsp:nvSpPr>
        <dsp:cNvPr id="0" name=""/>
        <dsp:cNvSpPr/>
      </dsp:nvSpPr>
      <dsp:spPr>
        <a:xfrm>
          <a:off x="4881909" y="618204"/>
          <a:ext cx="1541280" cy="293551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27289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Preserve the employer exclusion</a:t>
          </a:r>
          <a:endParaRPr lang="en-US" sz="1400" kern="1200" dirty="0"/>
        </a:p>
        <a:p>
          <a:pPr marL="114300" lvl="1" indent="-114300" algn="l" defTabSz="622300">
            <a:lnSpc>
              <a:spcPct val="90000"/>
            </a:lnSpc>
            <a:spcBef>
              <a:spcPct val="0"/>
            </a:spcBef>
            <a:spcAft>
              <a:spcPct val="15000"/>
            </a:spcAft>
            <a:buChar char="••"/>
          </a:pPr>
          <a:r>
            <a:rPr lang="en-US" sz="1400" kern="1200" dirty="0" smtClean="0"/>
            <a:t>Support  S1908 and HR3919 to support voluntary employer reporting system to ease the administrative burden on employers </a:t>
          </a:r>
          <a:endParaRPr lang="en-US" sz="1400" kern="1200" dirty="0"/>
        </a:p>
      </dsp:txBody>
      <dsp:txXfrm>
        <a:off x="4881909" y="618204"/>
        <a:ext cx="1541280" cy="2935510"/>
      </dsp:txXfrm>
    </dsp:sp>
    <dsp:sp modelId="{BD7A41CD-8A76-411C-9DE4-B2EE0EF893D3}">
      <dsp:nvSpPr>
        <dsp:cNvPr id="0" name=""/>
        <dsp:cNvSpPr/>
      </dsp:nvSpPr>
      <dsp:spPr>
        <a:xfrm>
          <a:off x="4572481" y="209759"/>
          <a:ext cx="618856" cy="61885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52B29-41DC-48F4-BCBB-BC711A919FDA}">
      <dsp:nvSpPr>
        <dsp:cNvPr id="0" name=""/>
        <dsp:cNvSpPr/>
      </dsp:nvSpPr>
      <dsp:spPr>
        <a:xfrm>
          <a:off x="0" y="0"/>
          <a:ext cx="8721090" cy="1055370"/>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Feasibility of expanding and consideration of proposing regulations or revising guidance</a:t>
          </a:r>
          <a:endParaRPr lang="en-US" sz="2900" kern="1200" dirty="0"/>
        </a:p>
      </dsp:txBody>
      <dsp:txXfrm>
        <a:off x="0" y="0"/>
        <a:ext cx="8721090" cy="1055370"/>
      </dsp:txXfrm>
    </dsp:sp>
    <dsp:sp modelId="{77C1BCF0-51A9-4302-A3E2-28539AEAD029}">
      <dsp:nvSpPr>
        <dsp:cNvPr id="0" name=""/>
        <dsp:cNvSpPr/>
      </dsp:nvSpPr>
      <dsp:spPr>
        <a:xfrm>
          <a:off x="4258" y="1055370"/>
          <a:ext cx="2904191" cy="2216277"/>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Association Health Plans (AHPs)</a:t>
          </a:r>
          <a:endParaRPr lang="en-US" sz="1700" kern="1200" dirty="0"/>
        </a:p>
        <a:p>
          <a:pPr marL="114300" lvl="1" indent="-114300" algn="l" defTabSz="577850">
            <a:lnSpc>
              <a:spcPct val="90000"/>
            </a:lnSpc>
            <a:spcBef>
              <a:spcPct val="0"/>
            </a:spcBef>
            <a:spcAft>
              <a:spcPts val="600"/>
            </a:spcAft>
            <a:buChar char="••"/>
          </a:pPr>
          <a:r>
            <a:rPr lang="en-US" sz="1300" kern="1200" dirty="0" smtClean="0"/>
            <a:t>Review of ERISAs “employer” definition</a:t>
          </a:r>
          <a:endParaRPr lang="en-US" sz="1300" kern="1200" dirty="0"/>
        </a:p>
        <a:p>
          <a:pPr marL="114300" lvl="1" indent="-114300" algn="l" defTabSz="577850">
            <a:lnSpc>
              <a:spcPct val="90000"/>
            </a:lnSpc>
            <a:spcBef>
              <a:spcPct val="0"/>
            </a:spcBef>
            <a:spcAft>
              <a:spcPts val="600"/>
            </a:spcAft>
            <a:buChar char="••"/>
          </a:pPr>
          <a:r>
            <a:rPr lang="en-US" sz="1300" kern="1200" dirty="0" smtClean="0"/>
            <a:t>Consider ways to promote AHPs for common geography or industry</a:t>
          </a:r>
          <a:endParaRPr lang="en-US" sz="1300" kern="1200" dirty="0"/>
        </a:p>
        <a:p>
          <a:pPr marL="114300" lvl="1" indent="-114300" algn="l" defTabSz="577850">
            <a:lnSpc>
              <a:spcPct val="90000"/>
            </a:lnSpc>
            <a:spcBef>
              <a:spcPct val="0"/>
            </a:spcBef>
            <a:spcAft>
              <a:spcPts val="600"/>
            </a:spcAft>
            <a:buChar char="••"/>
          </a:pPr>
          <a:r>
            <a:rPr lang="en-US" sz="1300" kern="1200" dirty="0" smtClean="0"/>
            <a:t>Due in 60 days – </a:t>
          </a:r>
          <a:endParaRPr lang="en-US" sz="1300" kern="1200" dirty="0"/>
        </a:p>
        <a:p>
          <a:pPr marL="228600" lvl="2" indent="-114300" algn="l" defTabSz="577850">
            <a:lnSpc>
              <a:spcPct val="90000"/>
            </a:lnSpc>
            <a:spcBef>
              <a:spcPct val="0"/>
            </a:spcBef>
            <a:spcAft>
              <a:spcPts val="600"/>
            </a:spcAft>
            <a:buChar char="••"/>
          </a:pPr>
          <a:r>
            <a:rPr lang="en-US" sz="1300" kern="1200" dirty="0" smtClean="0">
              <a:solidFill>
                <a:srgbClr val="C00000"/>
              </a:solidFill>
            </a:rPr>
            <a:t>Proposed rule received 1/4/18</a:t>
          </a:r>
          <a:endParaRPr lang="en-US" sz="1300" kern="1200" dirty="0">
            <a:solidFill>
              <a:srgbClr val="C00000"/>
            </a:solidFill>
          </a:endParaRPr>
        </a:p>
        <a:p>
          <a:pPr marL="228600" lvl="2" indent="-114300" algn="l" defTabSz="577850">
            <a:lnSpc>
              <a:spcPct val="90000"/>
            </a:lnSpc>
            <a:spcBef>
              <a:spcPct val="0"/>
            </a:spcBef>
            <a:spcAft>
              <a:spcPts val="600"/>
            </a:spcAft>
            <a:buChar char="••"/>
          </a:pPr>
          <a:r>
            <a:rPr lang="en-US" sz="1300" kern="1200" dirty="0" smtClean="0">
              <a:solidFill>
                <a:srgbClr val="C00000"/>
              </a:solidFill>
            </a:rPr>
            <a:t>Comments due 3/6/18</a:t>
          </a:r>
          <a:endParaRPr lang="en-US" sz="1300" kern="1200" dirty="0">
            <a:solidFill>
              <a:srgbClr val="C00000"/>
            </a:solidFill>
          </a:endParaRPr>
        </a:p>
      </dsp:txBody>
      <dsp:txXfrm>
        <a:off x="4258" y="1055370"/>
        <a:ext cx="2904191" cy="2216277"/>
      </dsp:txXfrm>
    </dsp:sp>
    <dsp:sp modelId="{3948EF6E-A6FA-4E8A-8CB4-1DDD9D2ACA31}">
      <dsp:nvSpPr>
        <dsp:cNvPr id="0" name=""/>
        <dsp:cNvSpPr/>
      </dsp:nvSpPr>
      <dsp:spPr>
        <a:xfrm>
          <a:off x="2908449" y="1055370"/>
          <a:ext cx="2904191" cy="2216277"/>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Short-term Health Plans</a:t>
          </a:r>
          <a:endParaRPr lang="en-US" sz="1700" kern="1200" dirty="0"/>
        </a:p>
        <a:p>
          <a:pPr marL="114300" lvl="1" indent="-114300" algn="l" defTabSz="577850">
            <a:lnSpc>
              <a:spcPct val="90000"/>
            </a:lnSpc>
            <a:spcBef>
              <a:spcPct val="0"/>
            </a:spcBef>
            <a:spcAft>
              <a:spcPts val="1200"/>
            </a:spcAft>
            <a:buChar char="••"/>
          </a:pPr>
          <a:r>
            <a:rPr lang="en-US" sz="1300" kern="1200" dirty="0" smtClean="0"/>
            <a:t>Propose regulations or revise guidance to expand availability</a:t>
          </a:r>
          <a:endParaRPr lang="en-US" sz="1300" kern="1200" dirty="0"/>
        </a:p>
        <a:p>
          <a:pPr marL="114300" lvl="1" indent="-114300" algn="l" defTabSz="577850">
            <a:lnSpc>
              <a:spcPct val="90000"/>
            </a:lnSpc>
            <a:spcBef>
              <a:spcPct val="0"/>
            </a:spcBef>
            <a:spcAft>
              <a:spcPts val="1200"/>
            </a:spcAft>
            <a:buChar char="••"/>
          </a:pPr>
          <a:r>
            <a:rPr lang="en-US" sz="1300" kern="1200" dirty="0" smtClean="0"/>
            <a:t>Consider longer coverage periods and renewability</a:t>
          </a:r>
          <a:endParaRPr lang="en-US" sz="1300" kern="1200" dirty="0"/>
        </a:p>
        <a:p>
          <a:pPr marL="114300" lvl="1" indent="-114300" algn="l" defTabSz="577850">
            <a:lnSpc>
              <a:spcPct val="90000"/>
            </a:lnSpc>
            <a:spcBef>
              <a:spcPct val="0"/>
            </a:spcBef>
            <a:spcAft>
              <a:spcPts val="1200"/>
            </a:spcAft>
            <a:buChar char="••"/>
          </a:pPr>
          <a:r>
            <a:rPr lang="en-US" sz="1300" kern="1200" dirty="0" smtClean="0"/>
            <a:t>Due in 60 days</a:t>
          </a:r>
          <a:endParaRPr lang="en-US" sz="1300" kern="1200" dirty="0"/>
        </a:p>
        <a:p>
          <a:pPr marL="228600" lvl="2" indent="-114300" algn="l" defTabSz="577850">
            <a:lnSpc>
              <a:spcPct val="90000"/>
            </a:lnSpc>
            <a:spcBef>
              <a:spcPct val="0"/>
            </a:spcBef>
            <a:spcAft>
              <a:spcPts val="0"/>
            </a:spcAft>
            <a:buChar char="••"/>
          </a:pPr>
          <a:r>
            <a:rPr lang="en-US" sz="1300" kern="1200" dirty="0" smtClean="0">
              <a:solidFill>
                <a:srgbClr val="C00000"/>
              </a:solidFill>
            </a:rPr>
            <a:t>Proposed rule received 2/21/18</a:t>
          </a:r>
          <a:endParaRPr lang="en-US" sz="1300" kern="1200" dirty="0">
            <a:solidFill>
              <a:srgbClr val="C00000"/>
            </a:solidFill>
          </a:endParaRPr>
        </a:p>
        <a:p>
          <a:pPr marL="228600" lvl="2" indent="-114300" algn="l" defTabSz="577850">
            <a:lnSpc>
              <a:spcPct val="90000"/>
            </a:lnSpc>
            <a:spcBef>
              <a:spcPct val="0"/>
            </a:spcBef>
            <a:spcAft>
              <a:spcPts val="0"/>
            </a:spcAft>
            <a:buChar char="••"/>
          </a:pPr>
          <a:r>
            <a:rPr lang="en-US" sz="1300" kern="1200" dirty="0" smtClean="0">
              <a:solidFill>
                <a:srgbClr val="C00000"/>
              </a:solidFill>
            </a:rPr>
            <a:t>Comments due 4/23/18</a:t>
          </a:r>
          <a:endParaRPr lang="en-US" sz="1300" kern="1200" dirty="0">
            <a:solidFill>
              <a:srgbClr val="C00000"/>
            </a:solidFill>
          </a:endParaRPr>
        </a:p>
      </dsp:txBody>
      <dsp:txXfrm>
        <a:off x="2908449" y="1055370"/>
        <a:ext cx="2904191" cy="2216277"/>
      </dsp:txXfrm>
    </dsp:sp>
    <dsp:sp modelId="{6D77CBE5-7257-4E42-85A6-B7FFDC0F6688}">
      <dsp:nvSpPr>
        <dsp:cNvPr id="0" name=""/>
        <dsp:cNvSpPr/>
      </dsp:nvSpPr>
      <dsp:spPr>
        <a:xfrm>
          <a:off x="5812640" y="1055370"/>
          <a:ext cx="2904191" cy="2216277"/>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Health Reimbursement Arrangements (HRAs)</a:t>
          </a:r>
          <a:endParaRPr lang="en-US" sz="1700" kern="1200" dirty="0"/>
        </a:p>
        <a:p>
          <a:pPr marL="114300" lvl="1" indent="-114300" algn="l" defTabSz="577850">
            <a:lnSpc>
              <a:spcPct val="90000"/>
            </a:lnSpc>
            <a:spcBef>
              <a:spcPct val="0"/>
            </a:spcBef>
            <a:spcAft>
              <a:spcPts val="1200"/>
            </a:spcAft>
            <a:buChar char="••"/>
          </a:pPr>
          <a:r>
            <a:rPr lang="en-US" sz="1300" kern="1200" dirty="0" smtClean="0"/>
            <a:t>Provide employers  with enhanced usability, ability to offer, and allowance to reimburse non-group expenses</a:t>
          </a:r>
          <a:endParaRPr lang="en-US" sz="1300" kern="1200" dirty="0"/>
        </a:p>
        <a:p>
          <a:pPr marL="114300" lvl="1" indent="-114300" algn="l" defTabSz="577850">
            <a:lnSpc>
              <a:spcPct val="90000"/>
            </a:lnSpc>
            <a:spcBef>
              <a:spcPct val="0"/>
            </a:spcBef>
            <a:spcAft>
              <a:spcPts val="1200"/>
            </a:spcAft>
            <a:buChar char="••"/>
          </a:pPr>
          <a:r>
            <a:rPr lang="en-US" sz="1300" kern="1200" dirty="0" smtClean="0"/>
            <a:t>Due in 120 days</a:t>
          </a:r>
          <a:endParaRPr lang="en-US" sz="1300" kern="1200" dirty="0"/>
        </a:p>
      </dsp:txBody>
      <dsp:txXfrm>
        <a:off x="5812640" y="1055370"/>
        <a:ext cx="2904191" cy="2216277"/>
      </dsp:txXfrm>
    </dsp:sp>
    <dsp:sp modelId="{CB039758-DBED-4C25-B66B-BA771F81A8C4}">
      <dsp:nvSpPr>
        <dsp:cNvPr id="0" name=""/>
        <dsp:cNvSpPr/>
      </dsp:nvSpPr>
      <dsp:spPr>
        <a:xfrm>
          <a:off x="0" y="3271647"/>
          <a:ext cx="8721090" cy="246253"/>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BD544-B326-FA45-8EC7-A0FEF8265E6C}" type="datetimeFigureOut">
              <a:rPr lang="en-US" smtClean="0"/>
              <a:pPr/>
              <a:t>3/7/2018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EB649C-6D5B-B440-9838-FAD6A9A02D97}" type="slidenum">
              <a:rPr lang="en-US" smtClean="0"/>
              <a:pPr/>
              <a:t>‹#›</a:t>
            </a:fld>
            <a:endParaRPr lang="en-US"/>
          </a:p>
        </p:txBody>
      </p:sp>
    </p:spTree>
    <p:extLst>
      <p:ext uri="{BB962C8B-B14F-4D97-AF65-F5344CB8AC3E}">
        <p14:creationId xmlns:p14="http://schemas.microsoft.com/office/powerpoint/2010/main" val="12150570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649C-6D5B-B440-9838-FAD6A9A02D97}" type="slidenum">
              <a:rPr lang="en-US" smtClean="0"/>
              <a:pPr/>
              <a:t>2</a:t>
            </a:fld>
            <a:endParaRPr lang="en-US"/>
          </a:p>
        </p:txBody>
      </p:sp>
    </p:spTree>
    <p:extLst>
      <p:ext uri="{BB962C8B-B14F-4D97-AF65-F5344CB8AC3E}">
        <p14:creationId xmlns:p14="http://schemas.microsoft.com/office/powerpoint/2010/main" val="246859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649C-6D5B-B440-9838-FAD6A9A02D97}" type="slidenum">
              <a:rPr lang="en-US" smtClean="0"/>
              <a:pPr/>
              <a:t>13</a:t>
            </a:fld>
            <a:endParaRPr lang="en-US"/>
          </a:p>
        </p:txBody>
      </p:sp>
    </p:spTree>
    <p:extLst>
      <p:ext uri="{BB962C8B-B14F-4D97-AF65-F5344CB8AC3E}">
        <p14:creationId xmlns:p14="http://schemas.microsoft.com/office/powerpoint/2010/main" val="3964648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41C84-FE76-4931-9097-AF4AC58480A4}" type="slidenum">
              <a:rPr lang="en-US" smtClean="0"/>
              <a:t>14</a:t>
            </a:fld>
            <a:endParaRPr lang="en-US"/>
          </a:p>
        </p:txBody>
      </p:sp>
    </p:spTree>
    <p:extLst>
      <p:ext uri="{BB962C8B-B14F-4D97-AF65-F5344CB8AC3E}">
        <p14:creationId xmlns:p14="http://schemas.microsoft.com/office/powerpoint/2010/main" val="1823292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041C84-FE76-4931-9097-AF4AC58480A4}" type="slidenum">
              <a:rPr lang="en-US" smtClean="0"/>
              <a:t>15</a:t>
            </a:fld>
            <a:endParaRPr lang="en-US"/>
          </a:p>
        </p:txBody>
      </p:sp>
    </p:spTree>
    <p:extLst>
      <p:ext uri="{BB962C8B-B14F-4D97-AF65-F5344CB8AC3E}">
        <p14:creationId xmlns:p14="http://schemas.microsoft.com/office/powerpoint/2010/main" val="96055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041C84-FE76-4931-9097-AF4AC58480A4}" type="slidenum">
              <a:rPr lang="en-US" smtClean="0"/>
              <a:t>16</a:t>
            </a:fld>
            <a:endParaRPr lang="en-US"/>
          </a:p>
        </p:txBody>
      </p:sp>
    </p:spTree>
    <p:extLst>
      <p:ext uri="{BB962C8B-B14F-4D97-AF65-F5344CB8AC3E}">
        <p14:creationId xmlns:p14="http://schemas.microsoft.com/office/powerpoint/2010/main" val="1040559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041C84-FE76-4931-9097-AF4AC58480A4}" type="slidenum">
              <a:rPr lang="en-US" smtClean="0"/>
              <a:t>17</a:t>
            </a:fld>
            <a:endParaRPr lang="en-US"/>
          </a:p>
        </p:txBody>
      </p:sp>
    </p:spTree>
    <p:extLst>
      <p:ext uri="{BB962C8B-B14F-4D97-AF65-F5344CB8AC3E}">
        <p14:creationId xmlns:p14="http://schemas.microsoft.com/office/powerpoint/2010/main" val="3985151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041C84-FE76-4931-9097-AF4AC58480A4}" type="slidenum">
              <a:rPr lang="en-US" smtClean="0"/>
              <a:t>18</a:t>
            </a:fld>
            <a:endParaRPr lang="en-US"/>
          </a:p>
        </p:txBody>
      </p:sp>
    </p:spTree>
    <p:extLst>
      <p:ext uri="{BB962C8B-B14F-4D97-AF65-F5344CB8AC3E}">
        <p14:creationId xmlns:p14="http://schemas.microsoft.com/office/powerpoint/2010/main" val="2495222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041C84-FE76-4931-9097-AF4AC58480A4}" type="slidenum">
              <a:rPr lang="en-US" smtClean="0"/>
              <a:t>19</a:t>
            </a:fld>
            <a:endParaRPr lang="en-US"/>
          </a:p>
        </p:txBody>
      </p:sp>
    </p:spTree>
    <p:extLst>
      <p:ext uri="{BB962C8B-B14F-4D97-AF65-F5344CB8AC3E}">
        <p14:creationId xmlns:p14="http://schemas.microsoft.com/office/powerpoint/2010/main" val="3892430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041C84-FE76-4931-9097-AF4AC58480A4}" type="slidenum">
              <a:rPr lang="en-US" smtClean="0"/>
              <a:t>20</a:t>
            </a:fld>
            <a:endParaRPr lang="en-US"/>
          </a:p>
        </p:txBody>
      </p:sp>
    </p:spTree>
    <p:extLst>
      <p:ext uri="{BB962C8B-B14F-4D97-AF65-F5344CB8AC3E}">
        <p14:creationId xmlns:p14="http://schemas.microsoft.com/office/powerpoint/2010/main" val="3735119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649C-6D5B-B440-9838-FAD6A9A02D97}" type="slidenum">
              <a:rPr lang="en-US" smtClean="0"/>
              <a:pPr/>
              <a:t>21</a:t>
            </a:fld>
            <a:endParaRPr lang="en-US"/>
          </a:p>
        </p:txBody>
      </p:sp>
    </p:spTree>
    <p:extLst>
      <p:ext uri="{BB962C8B-B14F-4D97-AF65-F5344CB8AC3E}">
        <p14:creationId xmlns:p14="http://schemas.microsoft.com/office/powerpoint/2010/main" val="2332309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649C-6D5B-B440-9838-FAD6A9A02D97}" type="slidenum">
              <a:rPr lang="en-US" smtClean="0"/>
              <a:pPr/>
              <a:t>22</a:t>
            </a:fld>
            <a:endParaRPr lang="en-US"/>
          </a:p>
        </p:txBody>
      </p:sp>
    </p:spTree>
    <p:extLst>
      <p:ext uri="{BB962C8B-B14F-4D97-AF65-F5344CB8AC3E}">
        <p14:creationId xmlns:p14="http://schemas.microsoft.com/office/powerpoint/2010/main" val="80922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649C-6D5B-B440-9838-FAD6A9A02D97}" type="slidenum">
              <a:rPr lang="en-US" smtClean="0"/>
              <a:pPr/>
              <a:t>3</a:t>
            </a:fld>
            <a:endParaRPr lang="en-US"/>
          </a:p>
        </p:txBody>
      </p:sp>
    </p:spTree>
    <p:extLst>
      <p:ext uri="{BB962C8B-B14F-4D97-AF65-F5344CB8AC3E}">
        <p14:creationId xmlns:p14="http://schemas.microsoft.com/office/powerpoint/2010/main" val="13747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649C-6D5B-B440-9838-FAD6A9A02D97}" type="slidenum">
              <a:rPr lang="en-US" smtClean="0"/>
              <a:pPr/>
              <a:t>4</a:t>
            </a:fld>
            <a:endParaRPr lang="en-US"/>
          </a:p>
        </p:txBody>
      </p:sp>
    </p:spTree>
    <p:extLst>
      <p:ext uri="{BB962C8B-B14F-4D97-AF65-F5344CB8AC3E}">
        <p14:creationId xmlns:p14="http://schemas.microsoft.com/office/powerpoint/2010/main" val="355504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41C84-FE76-4931-9097-AF4AC58480A4}" type="slidenum">
              <a:rPr lang="en-US" smtClean="0"/>
              <a:t>6</a:t>
            </a:fld>
            <a:endParaRPr lang="en-US"/>
          </a:p>
        </p:txBody>
      </p:sp>
    </p:spTree>
    <p:extLst>
      <p:ext uri="{BB962C8B-B14F-4D97-AF65-F5344CB8AC3E}">
        <p14:creationId xmlns:p14="http://schemas.microsoft.com/office/powerpoint/2010/main" val="334192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41C84-FE76-4931-9097-AF4AC58480A4}" type="slidenum">
              <a:rPr lang="en-US" smtClean="0"/>
              <a:t>8</a:t>
            </a:fld>
            <a:endParaRPr lang="en-US"/>
          </a:p>
        </p:txBody>
      </p:sp>
    </p:spTree>
    <p:extLst>
      <p:ext uri="{BB962C8B-B14F-4D97-AF65-F5344CB8AC3E}">
        <p14:creationId xmlns:p14="http://schemas.microsoft.com/office/powerpoint/2010/main" val="217331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649C-6D5B-B440-9838-FAD6A9A02D97}" type="slidenum">
              <a:rPr lang="en-US" smtClean="0"/>
              <a:pPr/>
              <a:t>9</a:t>
            </a:fld>
            <a:endParaRPr lang="en-US"/>
          </a:p>
        </p:txBody>
      </p:sp>
    </p:spTree>
    <p:extLst>
      <p:ext uri="{BB962C8B-B14F-4D97-AF65-F5344CB8AC3E}">
        <p14:creationId xmlns:p14="http://schemas.microsoft.com/office/powerpoint/2010/main" val="34973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649C-6D5B-B440-9838-FAD6A9A02D97}" type="slidenum">
              <a:rPr lang="en-US" smtClean="0"/>
              <a:pPr/>
              <a:t>10</a:t>
            </a:fld>
            <a:endParaRPr lang="en-US"/>
          </a:p>
        </p:txBody>
      </p:sp>
    </p:spTree>
    <p:extLst>
      <p:ext uri="{BB962C8B-B14F-4D97-AF65-F5344CB8AC3E}">
        <p14:creationId xmlns:p14="http://schemas.microsoft.com/office/powerpoint/2010/main" val="252300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649C-6D5B-B440-9838-FAD6A9A02D97}" type="slidenum">
              <a:rPr lang="en-US" smtClean="0"/>
              <a:pPr/>
              <a:t>11</a:t>
            </a:fld>
            <a:endParaRPr lang="en-US"/>
          </a:p>
        </p:txBody>
      </p:sp>
    </p:spTree>
    <p:extLst>
      <p:ext uri="{BB962C8B-B14F-4D97-AF65-F5344CB8AC3E}">
        <p14:creationId xmlns:p14="http://schemas.microsoft.com/office/powerpoint/2010/main" val="345075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649C-6D5B-B440-9838-FAD6A9A02D97}" type="slidenum">
              <a:rPr lang="en-US" smtClean="0"/>
              <a:pPr/>
              <a:t>12</a:t>
            </a:fld>
            <a:endParaRPr lang="en-US"/>
          </a:p>
        </p:txBody>
      </p:sp>
    </p:spTree>
    <p:extLst>
      <p:ext uri="{BB962C8B-B14F-4D97-AF65-F5344CB8AC3E}">
        <p14:creationId xmlns:p14="http://schemas.microsoft.com/office/powerpoint/2010/main" val="323780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5" name="Slide Number Placeholder 5"/>
          <p:cNvSpPr>
            <a:spLocks noGrp="1"/>
          </p:cNvSpPr>
          <p:nvPr>
            <p:ph type="sldNum" sz="quarter" idx="12"/>
          </p:nvPr>
        </p:nvSpPr>
        <p:spPr>
          <a:xfrm>
            <a:off x="6647329" y="4530254"/>
            <a:ext cx="2133600" cy="273844"/>
          </a:xfrm>
          <a:prstGeom prst="rect">
            <a:avLst/>
          </a:prstGeom>
        </p:spPr>
        <p:txBody>
          <a:bodyPr/>
          <a:lstStyle/>
          <a:p>
            <a:fld id="{6A943C20-2B88-A24E-9584-55A0ADCA14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D3E5C-5689-46E7-9B61-CAFF9F1BF45C}" type="datetimeFigureOut">
              <a:rPr lang="en-US" smtClean="0"/>
              <a:t>3/7/2018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11493C-E0F1-4C57-B236-0AB3412C2369}"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20" y="4733926"/>
            <a:ext cx="479630" cy="479630"/>
          </a:xfrm>
          <a:prstGeom prst="rect">
            <a:avLst/>
          </a:prstGeom>
        </p:spPr>
      </p:pic>
      <p:sp>
        <p:nvSpPr>
          <p:cNvPr id="7" name="TextBox 6"/>
          <p:cNvSpPr txBox="1"/>
          <p:nvPr userDrawn="1"/>
        </p:nvSpPr>
        <p:spPr>
          <a:xfrm>
            <a:off x="637557" y="4858275"/>
            <a:ext cx="6897337" cy="253916"/>
          </a:xfrm>
          <a:prstGeom prst="rect">
            <a:avLst/>
          </a:prstGeom>
          <a:noFill/>
        </p:spPr>
        <p:txBody>
          <a:bodyPr wrap="square" rtlCol="0">
            <a:spAutoFit/>
          </a:bodyPr>
          <a:lstStyle/>
          <a:p>
            <a:r>
              <a:rPr lang="en-US" sz="1050" b="0" dirty="0" smtClean="0">
                <a:solidFill>
                  <a:schemeClr val="bg1"/>
                </a:solidFill>
              </a:rPr>
              <a:t>DELIVERING</a:t>
            </a:r>
            <a:r>
              <a:rPr lang="en-US" sz="1050" b="0" baseline="0" dirty="0" smtClean="0">
                <a:solidFill>
                  <a:schemeClr val="bg1"/>
                </a:solidFill>
              </a:rPr>
              <a:t> COMPLIANCE CONFIDENCE IN AN ERA OF REPEAL &amp; REPLACE</a:t>
            </a:r>
            <a:endParaRPr lang="en-US" sz="1050" b="0" dirty="0">
              <a:solidFill>
                <a:schemeClr val="bg1"/>
              </a:solidFill>
            </a:endParaRPr>
          </a:p>
        </p:txBody>
      </p:sp>
      <p:sp>
        <p:nvSpPr>
          <p:cNvPr id="10" name="Title 1"/>
          <p:cNvSpPr>
            <a:spLocks noGrp="1"/>
          </p:cNvSpPr>
          <p:nvPr>
            <p:ph type="title"/>
          </p:nvPr>
        </p:nvSpPr>
        <p:spPr>
          <a:xfrm>
            <a:off x="264222" y="13375"/>
            <a:ext cx="6380761" cy="99417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944951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8245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2"/>
          </p:nvPr>
        </p:nvSpPr>
        <p:spPr>
          <a:xfrm>
            <a:off x="6647329" y="4530254"/>
            <a:ext cx="2133600" cy="273844"/>
          </a:xfrm>
          <a:prstGeom prst="rect">
            <a:avLst/>
          </a:prstGeom>
        </p:spPr>
        <p:txBody>
          <a:bodyPr/>
          <a:lstStyle/>
          <a:p>
            <a:fld id="{6A943C20-2B88-A24E-9584-55A0ADCA14C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0" i="0" cap="all">
                <a:latin typeface="Futura Medium" charset="0"/>
                <a:ea typeface="Futura Medium" charset="0"/>
                <a:cs typeface="Futura Medium"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2"/>
          </p:nvPr>
        </p:nvSpPr>
        <p:spPr>
          <a:xfrm>
            <a:off x="6647329" y="4530254"/>
            <a:ext cx="2133600" cy="273844"/>
          </a:xfrm>
          <a:prstGeom prst="rect">
            <a:avLst/>
          </a:prstGeom>
        </p:spPr>
        <p:txBody>
          <a:bodyPr/>
          <a:lstStyle/>
          <a:p>
            <a:fld id="{6A943C20-2B88-A24E-9584-55A0ADCA14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29075" cy="317182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29075" cy="317182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647329" y="4530254"/>
            <a:ext cx="2133600" cy="273844"/>
          </a:xfrm>
          <a:prstGeom prst="rect">
            <a:avLst/>
          </a:prstGeom>
        </p:spPr>
        <p:txBody>
          <a:bodyPr/>
          <a:lstStyle/>
          <a:p>
            <a:fld id="{6A943C20-2B88-A24E-9584-55A0ADCA14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1151335"/>
            <a:ext cx="4040188" cy="47982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a:t>
            </a:r>
          </a:p>
        </p:txBody>
      </p:sp>
      <p:sp>
        <p:nvSpPr>
          <p:cNvPr id="4" name="Content Placeholder 3"/>
          <p:cNvSpPr>
            <a:spLocks noGrp="1"/>
          </p:cNvSpPr>
          <p:nvPr>
            <p:ph sz="half" idx="2"/>
          </p:nvPr>
        </p:nvSpPr>
        <p:spPr>
          <a:xfrm>
            <a:off x="457200" y="1631156"/>
            <a:ext cx="4040188" cy="271224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hasCustomPrompt="1"/>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a:t>
            </a:r>
          </a:p>
        </p:txBody>
      </p:sp>
      <p:sp>
        <p:nvSpPr>
          <p:cNvPr id="6" name="Content Placeholder 5"/>
          <p:cNvSpPr>
            <a:spLocks noGrp="1"/>
          </p:cNvSpPr>
          <p:nvPr>
            <p:ph sz="quarter" idx="4"/>
          </p:nvPr>
        </p:nvSpPr>
        <p:spPr>
          <a:xfrm>
            <a:off x="4645026" y="1631156"/>
            <a:ext cx="4041775" cy="271224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6647329" y="4530254"/>
            <a:ext cx="2133600" cy="273844"/>
          </a:xfrm>
          <a:prstGeom prst="rect">
            <a:avLst/>
          </a:prstGeom>
        </p:spPr>
        <p:txBody>
          <a:bodyPr/>
          <a:lstStyle/>
          <a:p>
            <a:fld id="{6A943C20-2B88-A24E-9584-55A0ADCA14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6647329" y="4530254"/>
            <a:ext cx="2133600" cy="273844"/>
          </a:xfrm>
          <a:prstGeom prst="rect">
            <a:avLst/>
          </a:prstGeom>
        </p:spPr>
        <p:txBody>
          <a:bodyPr/>
          <a:lstStyle/>
          <a:p>
            <a:fld id="{6A943C20-2B88-A24E-9584-55A0ADCA14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6647329" y="4530254"/>
            <a:ext cx="2133600" cy="273844"/>
          </a:xfrm>
          <a:prstGeom prst="rect">
            <a:avLst/>
          </a:prstGeom>
        </p:spPr>
        <p:txBody>
          <a:bodyPr/>
          <a:lstStyle/>
          <a:p>
            <a:fld id="{6A943C20-2B88-A24E-9584-55A0ADCA14C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3200" b="0" i="0">
                <a:latin typeface="Futura Medium" charset="0"/>
                <a:ea typeface="Futura Medium" charset="0"/>
                <a:cs typeface="Futura Medium" charset="0"/>
              </a:defRPr>
            </a:lvl1pPr>
          </a:lstStyle>
          <a:p>
            <a:r>
              <a:rPr lang="en-US" dirty="0" smtClean="0"/>
              <a:t>TITLE HERE</a:t>
            </a:r>
            <a:endParaRPr lang="en-US" dirty="0"/>
          </a:p>
        </p:txBody>
      </p:sp>
      <p:sp>
        <p:nvSpPr>
          <p:cNvPr id="3" name="Content Placeholder 2"/>
          <p:cNvSpPr>
            <a:spLocks noGrp="1"/>
          </p:cNvSpPr>
          <p:nvPr>
            <p:ph idx="1"/>
          </p:nvPr>
        </p:nvSpPr>
        <p:spPr>
          <a:xfrm>
            <a:off x="3575050" y="605118"/>
            <a:ext cx="5111750" cy="370970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2384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6" name="Slide Number Placeholder 5"/>
          <p:cNvSpPr>
            <a:spLocks noGrp="1"/>
          </p:cNvSpPr>
          <p:nvPr>
            <p:ph type="sldNum" sz="quarter" idx="12"/>
          </p:nvPr>
        </p:nvSpPr>
        <p:spPr>
          <a:xfrm>
            <a:off x="6647329" y="4530254"/>
            <a:ext cx="2133600" cy="273844"/>
          </a:xfrm>
          <a:prstGeom prst="rect">
            <a:avLst/>
          </a:prstGeom>
        </p:spPr>
        <p:txBody>
          <a:bodyPr/>
          <a:lstStyle/>
          <a:p>
            <a:fld id="{6A943C20-2B88-A24E-9584-55A0ADCA14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286125"/>
            <a:ext cx="5486400" cy="425054"/>
          </a:xfrm>
        </p:spPr>
        <p:txBody>
          <a:bodyPr anchor="b"/>
          <a:lstStyle>
            <a:lvl1pPr algn="l">
              <a:defRPr sz="1800" b="0" i="0">
                <a:latin typeface="Futura Medium" charset="0"/>
                <a:ea typeface="Futura Medium" charset="0"/>
                <a:cs typeface="Futura Medium"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282654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371117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Slide Number Placeholder 6"/>
          <p:cNvSpPr>
            <a:spLocks noGrp="1"/>
          </p:cNvSpPr>
          <p:nvPr>
            <p:ph type="sldNum" sz="quarter" idx="12"/>
          </p:nvPr>
        </p:nvSpPr>
        <p:spPr>
          <a:xfrm>
            <a:off x="6647329" y="4530254"/>
            <a:ext cx="2133600" cy="273844"/>
          </a:xfrm>
          <a:prstGeom prst="rect">
            <a:avLst/>
          </a:prstGeom>
        </p:spPr>
        <p:txBody>
          <a:bodyPr/>
          <a:lstStyle/>
          <a:p>
            <a:fld id="{6A943C20-2B88-A24E-9584-55A0ADCA14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01201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hape 68"/>
          <p:cNvSpPr/>
          <p:nvPr userDrawn="1"/>
        </p:nvSpPr>
        <p:spPr>
          <a:xfrm>
            <a:off x="0" y="4530255"/>
            <a:ext cx="6872836" cy="273843"/>
          </a:xfrm>
          <a:prstGeom prst="rect">
            <a:avLst/>
          </a:prstGeom>
          <a:solidFill>
            <a:srgbClr val="9F0927"/>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a:solidFill>
                  <a:srgbClr val="FFFFFF"/>
                </a:solidFill>
                <a:latin typeface="Open Sans Light"/>
                <a:ea typeface="Open Sans Light"/>
                <a:cs typeface="Open Sans Light"/>
                <a:sym typeface="Open Sans Light"/>
              </a:defRPr>
            </a:lvl1pPr>
          </a:lstStyle>
          <a:p>
            <a:pPr algn="ctr"/>
            <a:endParaRPr lang="en-US" sz="3000" baseline="30000" dirty="0">
              <a:latin typeface="Gotham Book"/>
              <a:cs typeface="Gotham Book"/>
            </a:endParaRPr>
          </a:p>
        </p:txBody>
      </p:sp>
      <p:sp>
        <p:nvSpPr>
          <p:cNvPr id="7" name="Rectangle 6"/>
          <p:cNvSpPr/>
          <p:nvPr userDrawn="1"/>
        </p:nvSpPr>
        <p:spPr>
          <a:xfrm>
            <a:off x="457200" y="4519844"/>
            <a:ext cx="6415636" cy="276999"/>
          </a:xfrm>
          <a:prstGeom prst="rect">
            <a:avLst/>
          </a:prstGeom>
        </p:spPr>
        <p:txBody>
          <a:bodyPr vert="horz" wrap="square" anchor="ctr" anchorCtr="0">
            <a:spAutoFit/>
          </a:bodyPr>
          <a:lstStyle/>
          <a:p>
            <a:pPr algn="l"/>
            <a:r>
              <a:rPr lang="en-US" sz="1200" spc="100" dirty="0" smtClean="0">
                <a:solidFill>
                  <a:schemeClr val="bg1"/>
                </a:solidFill>
                <a:latin typeface="Futura Std Book" charset="0"/>
                <a:ea typeface="Futura Std Book" charset="0"/>
                <a:cs typeface="Futura Std Book" charset="0"/>
              </a:rPr>
              <a:t>SHAPING HEALTHCARE’S FUTURE</a:t>
            </a:r>
            <a:r>
              <a:rPr lang="en-US" sz="1200" spc="100" baseline="0" dirty="0" smtClean="0">
                <a:solidFill>
                  <a:schemeClr val="bg1"/>
                </a:solidFill>
                <a:latin typeface="Futura Std Book" charset="0"/>
                <a:ea typeface="Futura Std Book" charset="0"/>
                <a:cs typeface="Futura Std Book" charset="0"/>
              </a:rPr>
              <a:t> </a:t>
            </a:r>
            <a:r>
              <a:rPr lang="en-US" sz="1200" spc="100" dirty="0" smtClean="0">
                <a:solidFill>
                  <a:schemeClr val="bg1"/>
                </a:solidFill>
                <a:latin typeface="Futura Std Book" charset="0"/>
                <a:ea typeface="Futura Std Book" charset="0"/>
                <a:cs typeface="Futura Std Book" charset="0"/>
              </a:rPr>
              <a:t>THROUGH ADVOCACY</a:t>
            </a:r>
            <a:endParaRPr lang="en-US" sz="1200" spc="100" baseline="30000" dirty="0">
              <a:solidFill>
                <a:schemeClr val="bg1"/>
              </a:solidFill>
              <a:latin typeface="Futura Std Book" charset="0"/>
              <a:ea typeface="Futura Std Book" charset="0"/>
              <a:cs typeface="Futura Std Book" charset="0"/>
            </a:endParaRPr>
          </a:p>
        </p:txBody>
      </p:sp>
      <p:pic>
        <p:nvPicPr>
          <p:cNvPr id="8" name="Picture 7" descr="nahu-watermark-grey.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016604" y="4416541"/>
            <a:ext cx="1126118" cy="520267"/>
          </a:xfrm>
          <a:prstGeom prst="rect">
            <a:avLst/>
          </a:prstGeom>
        </p:spPr>
      </p:pic>
      <p:sp>
        <p:nvSpPr>
          <p:cNvPr id="12" name="Shape 68"/>
          <p:cNvSpPr/>
          <p:nvPr userDrawn="1"/>
        </p:nvSpPr>
        <p:spPr>
          <a:xfrm>
            <a:off x="8286490" y="4530255"/>
            <a:ext cx="857510" cy="273844"/>
          </a:xfrm>
          <a:prstGeom prst="rect">
            <a:avLst/>
          </a:prstGeom>
          <a:solidFill>
            <a:srgbClr val="9F0927"/>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a:solidFill>
                  <a:srgbClr val="FFFFFF"/>
                </a:solidFill>
                <a:latin typeface="Open Sans Light"/>
                <a:ea typeface="Open Sans Light"/>
                <a:cs typeface="Open Sans Light"/>
                <a:sym typeface="Open Sans Light"/>
              </a:defRPr>
            </a:lvl1pPr>
          </a:lstStyle>
          <a:p>
            <a:pPr algn="ctr"/>
            <a:endParaRPr lang="en-US" sz="3000" baseline="30000" dirty="0">
              <a:latin typeface="Gotham Book"/>
              <a:cs typeface="Gotham Book"/>
            </a:endParaRPr>
          </a:p>
        </p:txBody>
      </p:sp>
      <p:sp>
        <p:nvSpPr>
          <p:cNvPr id="10" name="Slide Number Placeholder 5"/>
          <p:cNvSpPr>
            <a:spLocks noGrp="1"/>
          </p:cNvSpPr>
          <p:nvPr>
            <p:ph type="sldNum" sz="quarter" idx="4"/>
          </p:nvPr>
        </p:nvSpPr>
        <p:spPr>
          <a:xfrm>
            <a:off x="8142721" y="4530254"/>
            <a:ext cx="638207" cy="273843"/>
          </a:xfrm>
          <a:prstGeom prst="rect">
            <a:avLst/>
          </a:prstGeom>
        </p:spPr>
        <p:txBody>
          <a:bodyPr anchor="ctr" anchorCtr="0"/>
          <a:lstStyle>
            <a:lvl1pPr algn="r">
              <a:defRPr sz="1050" b="1" i="0">
                <a:solidFill>
                  <a:schemeClr val="bg1"/>
                </a:solidFill>
                <a:latin typeface="Futura Extra Black" charset="0"/>
                <a:ea typeface="Futura Extra Black" charset="0"/>
                <a:cs typeface="Futura Extra Black" charset="0"/>
              </a:defRPr>
            </a:lvl1pPr>
          </a:lstStyle>
          <a:p>
            <a:fld id="{6A943C20-2B88-A24E-9584-55A0ADCA14C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Lst>
  <p:timing>
    <p:tnLst>
      <p:par>
        <p:cTn id="1" dur="indefinite" restart="never" nodeType="tmRoot"/>
      </p:par>
    </p:tnLst>
  </p:timing>
  <p:hf hdr="0"/>
  <p:txStyles>
    <p:titleStyle>
      <a:lvl1pPr algn="l" defTabSz="342900" rtl="0" eaLnBrk="1" latinLnBrk="0" hangingPunct="1">
        <a:spcBef>
          <a:spcPct val="0"/>
        </a:spcBef>
        <a:buNone/>
        <a:defRPr sz="3200" b="0" i="0" kern="1200" spc="0">
          <a:solidFill>
            <a:srgbClr val="9F0927"/>
          </a:solidFill>
          <a:latin typeface="Futura Medium" charset="0"/>
          <a:ea typeface="Futura Medium" charset="0"/>
          <a:cs typeface="Futura Medium" charset="0"/>
        </a:defRPr>
      </a:lvl1pPr>
    </p:titleStyle>
    <p:bodyStyle>
      <a:lvl1pPr marL="0" indent="0" algn="l" defTabSz="342900" rtl="0" eaLnBrk="1" latinLnBrk="0" hangingPunct="1">
        <a:spcBef>
          <a:spcPct val="20000"/>
        </a:spcBef>
        <a:buFont typeface="Arial"/>
        <a:buNone/>
        <a:defRPr sz="2400" b="0" i="0" kern="1200">
          <a:solidFill>
            <a:schemeClr val="tx1">
              <a:lumMod val="85000"/>
              <a:lumOff val="15000"/>
            </a:schemeClr>
          </a:solidFill>
          <a:latin typeface="Futura Std Medium"/>
          <a:ea typeface="+mn-ea"/>
          <a:cs typeface="Futura Std Medium"/>
        </a:defRPr>
      </a:lvl1pPr>
      <a:lvl2pPr marL="557213" indent="-214313" algn="l" defTabSz="342900" rtl="0" eaLnBrk="1" latinLnBrk="0" hangingPunct="1">
        <a:spcBef>
          <a:spcPct val="20000"/>
        </a:spcBef>
        <a:buFont typeface="Arial"/>
        <a:buChar char="–"/>
        <a:defRPr sz="1800" b="0" i="0" kern="1200">
          <a:solidFill>
            <a:srgbClr val="9F0927"/>
          </a:solidFill>
          <a:latin typeface="Futura Std Book"/>
          <a:ea typeface="+mn-ea"/>
          <a:cs typeface="Futura Std Book"/>
        </a:defRPr>
      </a:lvl2pPr>
      <a:lvl3pPr marL="857250" indent="-171450" algn="l" defTabSz="342900" rtl="0" eaLnBrk="1" latinLnBrk="0" hangingPunct="1">
        <a:spcBef>
          <a:spcPct val="20000"/>
        </a:spcBef>
        <a:buFont typeface="Arial"/>
        <a:buChar char="•"/>
        <a:defRPr sz="1500" b="0" i="0" kern="1200">
          <a:solidFill>
            <a:schemeClr val="tx1">
              <a:lumMod val="65000"/>
              <a:lumOff val="35000"/>
            </a:schemeClr>
          </a:solidFill>
          <a:latin typeface="Futura Std Book"/>
          <a:ea typeface="+mn-ea"/>
          <a:cs typeface="Futura Std Book"/>
        </a:defRPr>
      </a:lvl3pPr>
      <a:lvl4pPr marL="1200150" indent="-171450" algn="l" defTabSz="342900" rtl="0" eaLnBrk="1" latinLnBrk="0" hangingPunct="1">
        <a:spcBef>
          <a:spcPct val="20000"/>
        </a:spcBef>
        <a:buFont typeface="Arial"/>
        <a:buChar char="–"/>
        <a:defRPr sz="1500" b="0" i="0" kern="1200">
          <a:solidFill>
            <a:schemeClr val="tx1">
              <a:lumMod val="85000"/>
              <a:lumOff val="15000"/>
            </a:schemeClr>
          </a:solidFill>
          <a:latin typeface="Futura Std Book"/>
          <a:ea typeface="+mn-ea"/>
          <a:cs typeface="Futura Std Book"/>
        </a:defRPr>
      </a:lvl4pPr>
      <a:lvl5pPr marL="1543050" indent="-171450" algn="l" defTabSz="342900" rtl="0" eaLnBrk="1" latinLnBrk="0" hangingPunct="1">
        <a:spcBef>
          <a:spcPct val="20000"/>
        </a:spcBef>
        <a:buFont typeface="Arial"/>
        <a:buChar char="»"/>
        <a:defRPr sz="1500" b="0" i="0" kern="1200">
          <a:solidFill>
            <a:schemeClr val="tx1">
              <a:lumMod val="65000"/>
              <a:lumOff val="35000"/>
            </a:schemeClr>
          </a:solidFill>
          <a:latin typeface="Futura Std Book"/>
          <a:ea typeface="+mn-ea"/>
          <a:cs typeface="Futura Std Book"/>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583285"/>
      </p:ext>
    </p:extLst>
  </p:cSld>
  <p:clrMap bg1="lt1" tx1="dk1" bg2="lt2" tx2="dk2" accent1="accent1" accent2="accent2" accent3="accent3" accent4="accent4" accent5="accent5" accent6="accent6" hlink="hlink" folHlink="folHlink"/>
  <p:sldLayoutIdLst>
    <p:sldLayoutId id="2147483659" r:id="rId1"/>
  </p:sldLayoutIdLst>
  <p:hf hdr="0"/>
  <p:txStyles>
    <p:titleStyle>
      <a:lvl1pPr algn="l" defTabSz="342900" rtl="0" eaLnBrk="1" latinLnBrk="0" hangingPunct="1">
        <a:spcBef>
          <a:spcPct val="0"/>
        </a:spcBef>
        <a:buNone/>
        <a:defRPr sz="3200" b="0" i="0" kern="1200" spc="0">
          <a:solidFill>
            <a:srgbClr val="9F0927"/>
          </a:solidFill>
          <a:latin typeface="Futura Medium" charset="0"/>
          <a:ea typeface="Futura Medium" charset="0"/>
          <a:cs typeface="Futura Medium" charset="0"/>
        </a:defRPr>
      </a:lvl1pPr>
    </p:titleStyle>
    <p:bodyStyle>
      <a:lvl1pPr marL="0" indent="0" algn="l" defTabSz="342900" rtl="0" eaLnBrk="1" latinLnBrk="0" hangingPunct="1">
        <a:spcBef>
          <a:spcPct val="20000"/>
        </a:spcBef>
        <a:buFont typeface="Arial"/>
        <a:buNone/>
        <a:defRPr sz="2400" b="0" i="0" kern="1200">
          <a:solidFill>
            <a:schemeClr val="tx1">
              <a:lumMod val="85000"/>
              <a:lumOff val="15000"/>
            </a:schemeClr>
          </a:solidFill>
          <a:latin typeface="Futura Std Medium"/>
          <a:ea typeface="+mn-ea"/>
          <a:cs typeface="Futura Std Medium"/>
        </a:defRPr>
      </a:lvl1pPr>
      <a:lvl2pPr marL="557213" indent="-214313" algn="l" defTabSz="342900" rtl="0" eaLnBrk="1" latinLnBrk="0" hangingPunct="1">
        <a:spcBef>
          <a:spcPct val="20000"/>
        </a:spcBef>
        <a:buFont typeface="Arial"/>
        <a:buChar char="–"/>
        <a:defRPr sz="1800" b="0" i="0" kern="1200">
          <a:solidFill>
            <a:srgbClr val="9F0927"/>
          </a:solidFill>
          <a:latin typeface="Futura Std Book"/>
          <a:ea typeface="+mn-ea"/>
          <a:cs typeface="Futura Std Book"/>
        </a:defRPr>
      </a:lvl2pPr>
      <a:lvl3pPr marL="857250" indent="-171450" algn="l" defTabSz="342900" rtl="0" eaLnBrk="1" latinLnBrk="0" hangingPunct="1">
        <a:spcBef>
          <a:spcPct val="20000"/>
        </a:spcBef>
        <a:buFont typeface="Arial"/>
        <a:buChar char="•"/>
        <a:defRPr sz="1500" b="0" i="0" kern="1200">
          <a:solidFill>
            <a:schemeClr val="tx1">
              <a:lumMod val="65000"/>
              <a:lumOff val="35000"/>
            </a:schemeClr>
          </a:solidFill>
          <a:latin typeface="Futura Std Book"/>
          <a:ea typeface="+mn-ea"/>
          <a:cs typeface="Futura Std Book"/>
        </a:defRPr>
      </a:lvl3pPr>
      <a:lvl4pPr marL="1200150" indent="-171450" algn="l" defTabSz="342900" rtl="0" eaLnBrk="1" latinLnBrk="0" hangingPunct="1">
        <a:spcBef>
          <a:spcPct val="20000"/>
        </a:spcBef>
        <a:buFont typeface="Arial"/>
        <a:buChar char="–"/>
        <a:defRPr sz="1500" b="0" i="0" kern="1200">
          <a:solidFill>
            <a:schemeClr val="tx1">
              <a:lumMod val="85000"/>
              <a:lumOff val="15000"/>
            </a:schemeClr>
          </a:solidFill>
          <a:latin typeface="Futura Std Book"/>
          <a:ea typeface="+mn-ea"/>
          <a:cs typeface="Futura Std Book"/>
        </a:defRPr>
      </a:lvl4pPr>
      <a:lvl5pPr marL="1543050" indent="-171450" algn="l" defTabSz="342900" rtl="0" eaLnBrk="1" latinLnBrk="0" hangingPunct="1">
        <a:spcBef>
          <a:spcPct val="20000"/>
        </a:spcBef>
        <a:buFont typeface="Arial"/>
        <a:buChar char="»"/>
        <a:defRPr sz="1500" b="0" i="0" kern="1200">
          <a:solidFill>
            <a:schemeClr val="tx1">
              <a:lumMod val="65000"/>
              <a:lumOff val="35000"/>
            </a:schemeClr>
          </a:solidFill>
          <a:latin typeface="Futura Std Book"/>
          <a:ea typeface="+mn-ea"/>
          <a:cs typeface="Futura Std Book"/>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7.png"/><Relationship Id="rId3" Type="http://schemas.openxmlformats.org/officeDocument/2006/relationships/hyperlink" Target="http://www.p4esc.org/" TargetMode="Externa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gif"/><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5625"/>
          <a:stretch/>
        </p:blipFill>
        <p:spPr>
          <a:xfrm>
            <a:off x="0" y="0"/>
            <a:ext cx="9144000" cy="5143500"/>
          </a:xfrm>
          <a:prstGeom prst="rect">
            <a:avLst/>
          </a:prstGeom>
        </p:spPr>
      </p:pic>
      <p:sp>
        <p:nvSpPr>
          <p:cNvPr id="6" name="Shape 68"/>
          <p:cNvSpPr/>
          <p:nvPr/>
        </p:nvSpPr>
        <p:spPr>
          <a:xfrm>
            <a:off x="0" y="4501679"/>
            <a:ext cx="9144000" cy="273843"/>
          </a:xfrm>
          <a:prstGeom prst="rect">
            <a:avLst/>
          </a:prstGeom>
          <a:solidFill>
            <a:srgbClr val="9F0927"/>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a:solidFill>
                  <a:srgbClr val="FFFFFF"/>
                </a:solidFill>
                <a:latin typeface="Open Sans Light"/>
                <a:ea typeface="Open Sans Light"/>
                <a:cs typeface="Open Sans Light"/>
                <a:sym typeface="Open Sans Light"/>
              </a:defRPr>
            </a:lvl1pPr>
          </a:lstStyle>
          <a:p>
            <a:pPr algn="ctr"/>
            <a:endParaRPr lang="en-US" sz="3000" baseline="30000" dirty="0">
              <a:latin typeface="Gotham Book"/>
              <a:cs typeface="Gotham Book"/>
            </a:endParaRPr>
          </a:p>
        </p:txBody>
      </p:sp>
      <p:pic>
        <p:nvPicPr>
          <p:cNvPr id="3" name="Picture 2"/>
          <p:cNvPicPr>
            <a:picLocks noChangeAspect="1"/>
          </p:cNvPicPr>
          <p:nvPr/>
        </p:nvPicPr>
        <p:blipFill>
          <a:blip r:embed="rId3">
            <a:alphaModFix amt="54000"/>
            <a:extLst>
              <a:ext uri="{28A0092B-C50C-407E-A947-70E740481C1C}">
                <a14:useLocalDpi xmlns:a14="http://schemas.microsoft.com/office/drawing/2010/main" val="0"/>
              </a:ext>
            </a:extLst>
          </a:blip>
          <a:stretch>
            <a:fillRect/>
          </a:stretch>
        </p:blipFill>
        <p:spPr>
          <a:xfrm>
            <a:off x="1295950" y="-224651"/>
            <a:ext cx="6547887" cy="1881873"/>
          </a:xfrm>
          <a:prstGeom prst="rect">
            <a:avLst/>
          </a:prstGeom>
        </p:spPr>
      </p:pic>
      <p:sp>
        <p:nvSpPr>
          <p:cNvPr id="5" name="Rectangle 4"/>
          <p:cNvSpPr/>
          <p:nvPr/>
        </p:nvSpPr>
        <p:spPr>
          <a:xfrm>
            <a:off x="2398809" y="4494922"/>
            <a:ext cx="4346383" cy="307777"/>
          </a:xfrm>
          <a:prstGeom prst="rect">
            <a:avLst/>
          </a:prstGeom>
        </p:spPr>
        <p:txBody>
          <a:bodyPr wrap="none" anchor="ctr" anchorCtr="0">
            <a:spAutoFit/>
          </a:bodyPr>
          <a:lstStyle/>
          <a:p>
            <a:pPr algn="ctr"/>
            <a:r>
              <a:rPr lang="en-US" sz="1400" spc="300" dirty="0" smtClean="0">
                <a:solidFill>
                  <a:schemeClr val="bg1"/>
                </a:solidFill>
                <a:latin typeface="Futura Light" charset="0"/>
                <a:ea typeface="Futura Light" charset="0"/>
                <a:cs typeface="Futura Light" charset="0"/>
              </a:rPr>
              <a:t>NAHU CAPITOL CONFERENCE 2018</a:t>
            </a:r>
            <a:endParaRPr lang="en-US" sz="1400" spc="300" dirty="0">
              <a:solidFill>
                <a:schemeClr val="bg1"/>
              </a:solidFill>
              <a:latin typeface="Futura Light" charset="0"/>
              <a:ea typeface="Futura Light" charset="0"/>
              <a:cs typeface="Futura Light" charset="0"/>
            </a:endParaRPr>
          </a:p>
        </p:txBody>
      </p:sp>
      <p:sp>
        <p:nvSpPr>
          <p:cNvPr id="7" name="Shape 68"/>
          <p:cNvSpPr/>
          <p:nvPr/>
        </p:nvSpPr>
        <p:spPr>
          <a:xfrm>
            <a:off x="0" y="3340889"/>
            <a:ext cx="9144000" cy="1160790"/>
          </a:xfrm>
          <a:prstGeom prst="rect">
            <a:avLst/>
          </a:prstGeom>
          <a:solidFill>
            <a:srgbClr val="9F0927">
              <a:alpha val="54000"/>
            </a:srgbClr>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a:solidFill>
                  <a:srgbClr val="FFFFFF"/>
                </a:solidFill>
                <a:latin typeface="Open Sans Light"/>
                <a:ea typeface="Open Sans Light"/>
                <a:cs typeface="Open Sans Light"/>
                <a:sym typeface="Open Sans Light"/>
              </a:defRPr>
            </a:lvl1pPr>
          </a:lstStyle>
          <a:p>
            <a:pPr algn="ctr"/>
            <a:endParaRPr lang="en-US" sz="3000" baseline="30000" dirty="0">
              <a:latin typeface="Gotham Book"/>
              <a:cs typeface="Gotham Book"/>
            </a:endParaRPr>
          </a:p>
        </p:txBody>
      </p:sp>
      <p:sp>
        <p:nvSpPr>
          <p:cNvPr id="4" name="Rectangle 3"/>
          <p:cNvSpPr/>
          <p:nvPr/>
        </p:nvSpPr>
        <p:spPr>
          <a:xfrm>
            <a:off x="1699258" y="3356149"/>
            <a:ext cx="5745484" cy="1118255"/>
          </a:xfrm>
          <a:prstGeom prst="rect">
            <a:avLst/>
          </a:prstGeom>
        </p:spPr>
        <p:txBody>
          <a:bodyPr wrap="none">
            <a:spAutoFit/>
          </a:bodyPr>
          <a:lstStyle/>
          <a:p>
            <a:pPr algn="ctr">
              <a:lnSpc>
                <a:spcPts val="4000"/>
              </a:lnSpc>
            </a:pPr>
            <a:r>
              <a:rPr lang="en-US" sz="2600" spc="200" dirty="0" smtClean="0">
                <a:solidFill>
                  <a:schemeClr val="bg1"/>
                </a:solidFill>
                <a:effectLst>
                  <a:glow rad="88900">
                    <a:schemeClr val="tx1">
                      <a:lumMod val="95000"/>
                      <a:lumOff val="5000"/>
                      <a:alpha val="13000"/>
                    </a:schemeClr>
                  </a:glow>
                </a:effectLst>
                <a:latin typeface="Futura Std Light" charset="0"/>
                <a:ea typeface="Futura Std Light" charset="0"/>
                <a:cs typeface="Futura Std Light" charset="0"/>
              </a:rPr>
              <a:t>SHAPING HEALTHCARE’S FUTURE</a:t>
            </a:r>
            <a:br>
              <a:rPr lang="en-US" sz="2600" spc="200" dirty="0" smtClean="0">
                <a:solidFill>
                  <a:schemeClr val="bg1"/>
                </a:solidFill>
                <a:effectLst>
                  <a:glow rad="88900">
                    <a:schemeClr val="tx1">
                      <a:lumMod val="95000"/>
                      <a:lumOff val="5000"/>
                      <a:alpha val="13000"/>
                    </a:schemeClr>
                  </a:glow>
                </a:effectLst>
                <a:latin typeface="Futura Std Light" charset="0"/>
                <a:ea typeface="Futura Std Light" charset="0"/>
                <a:cs typeface="Futura Std Light" charset="0"/>
              </a:rPr>
            </a:br>
            <a:r>
              <a:rPr lang="en-US" sz="4000" dirty="0" smtClean="0">
                <a:solidFill>
                  <a:schemeClr val="bg1"/>
                </a:solidFill>
                <a:effectLst>
                  <a:glow rad="88900">
                    <a:schemeClr val="tx1">
                      <a:lumMod val="95000"/>
                      <a:lumOff val="5000"/>
                      <a:alpha val="13000"/>
                    </a:schemeClr>
                  </a:glow>
                </a:effectLst>
                <a:latin typeface="Futura Std Book" charset="0"/>
                <a:ea typeface="Futura Std Book" charset="0"/>
                <a:cs typeface="Futura Std Book" charset="0"/>
              </a:rPr>
              <a:t>THROUGH ADVOCACY</a:t>
            </a:r>
            <a:endParaRPr lang="en-US" sz="4000" spc="300" baseline="30000" dirty="0">
              <a:solidFill>
                <a:schemeClr val="bg1"/>
              </a:solidFill>
              <a:effectLst>
                <a:glow rad="88900">
                  <a:schemeClr val="tx1">
                    <a:lumMod val="95000"/>
                    <a:lumOff val="5000"/>
                    <a:alpha val="13000"/>
                  </a:schemeClr>
                </a:glow>
              </a:effectLst>
              <a:latin typeface="Futura Std Book" charset="0"/>
              <a:ea typeface="Futura Std Book" charset="0"/>
              <a:cs typeface="Futura Std Book" charset="0"/>
            </a:endParaRPr>
          </a:p>
        </p:txBody>
      </p:sp>
      <p:sp>
        <p:nvSpPr>
          <p:cNvPr id="10" name="Rectangle 9"/>
          <p:cNvSpPr/>
          <p:nvPr/>
        </p:nvSpPr>
        <p:spPr>
          <a:xfrm>
            <a:off x="2597399" y="4868900"/>
            <a:ext cx="2562460" cy="194925"/>
          </a:xfrm>
          <a:prstGeom prst="rect">
            <a:avLst/>
          </a:prstGeom>
        </p:spPr>
        <p:txBody>
          <a:bodyPr vert="horz" wrap="square" anchor="ctr" anchorCtr="0">
            <a:spAutoFit/>
          </a:bodyPr>
          <a:lstStyle/>
          <a:p>
            <a:pPr algn="l"/>
            <a:endParaRPr lang="en-US" sz="1000" b="1" i="1" spc="100" baseline="30000" dirty="0">
              <a:solidFill>
                <a:schemeClr val="tx1">
                  <a:lumMod val="65000"/>
                  <a:lumOff val="35000"/>
                </a:schemeClr>
              </a:solidFill>
              <a:latin typeface="Futura Std Book" charset="0"/>
              <a:ea typeface="Futura Std Book" charset="0"/>
              <a:cs typeface="Futura Std Book" charset="0"/>
            </a:endParaRPr>
          </a:p>
        </p:txBody>
      </p:sp>
      <p:sp>
        <p:nvSpPr>
          <p:cNvPr id="11" name="Rectangle 10"/>
          <p:cNvSpPr/>
          <p:nvPr/>
        </p:nvSpPr>
        <p:spPr>
          <a:xfrm>
            <a:off x="5764005" y="4868900"/>
            <a:ext cx="2562460" cy="194925"/>
          </a:xfrm>
          <a:prstGeom prst="rect">
            <a:avLst/>
          </a:prstGeom>
        </p:spPr>
        <p:txBody>
          <a:bodyPr vert="horz" wrap="square" anchor="ctr" anchorCtr="0">
            <a:spAutoFit/>
          </a:bodyPr>
          <a:lstStyle/>
          <a:p>
            <a:pPr algn="l"/>
            <a:endParaRPr lang="en-US" sz="1000" b="1" i="1" spc="100" baseline="30000" dirty="0">
              <a:solidFill>
                <a:schemeClr val="tx1">
                  <a:lumMod val="65000"/>
                  <a:lumOff val="35000"/>
                </a:schemeClr>
              </a:solidFill>
              <a:latin typeface="Futura Std Book" charset="0"/>
              <a:ea typeface="Futura Std Book" charset="0"/>
              <a:cs typeface="Futura Std Book" charset="0"/>
            </a:endParaRPr>
          </a:p>
        </p:txBody>
      </p:sp>
    </p:spTree>
    <p:extLst>
      <p:ext uri="{BB962C8B-B14F-4D97-AF65-F5344CB8AC3E}">
        <p14:creationId xmlns:p14="http://schemas.microsoft.com/office/powerpoint/2010/main" val="205302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1EFC-526E-4296-B071-7E7BA74A06D4}"/>
              </a:ext>
            </a:extLst>
          </p:cNvPr>
          <p:cNvSpPr>
            <a:spLocks noGrp="1"/>
          </p:cNvSpPr>
          <p:nvPr>
            <p:ph type="title"/>
          </p:nvPr>
        </p:nvSpPr>
        <p:spPr>
          <a:xfrm>
            <a:off x="176368" y="453316"/>
            <a:ext cx="3190980" cy="4008268"/>
          </a:xfrm>
        </p:spPr>
        <p:txBody>
          <a:bodyPr>
            <a:normAutofit/>
          </a:bodyPr>
          <a:lstStyle/>
          <a:p>
            <a:r>
              <a:rPr lang="en-US" sz="1500" b="1" dirty="0">
                <a:solidFill>
                  <a:srgbClr val="7030A0"/>
                </a:solidFill>
                <a:latin typeface="+mn-lt"/>
              </a:rPr>
              <a:t>The Partnership for Employer-Sponsored Coverage (P4ESC) is an advocacy alliance for employers of all sizes and the millions of hard working Americans and their families who rely on employer-sponsored coverage every day. Employer-sponsored coverage is the backbone of our nation’s health care system, insuring the lives of over 178 million Americans. P4ESC is working to ensure that employer-sponsored coverage is strengthened and remains a viable, affordable option for decades to come.</a:t>
            </a:r>
            <a:br>
              <a:rPr lang="en-US" sz="1500" b="1" dirty="0">
                <a:solidFill>
                  <a:srgbClr val="7030A0"/>
                </a:solidFill>
                <a:latin typeface="+mn-lt"/>
              </a:rPr>
            </a:br>
            <a:r>
              <a:rPr lang="en-US" sz="1500" b="1" dirty="0">
                <a:solidFill>
                  <a:srgbClr val="7030A0"/>
                </a:solidFill>
                <a:latin typeface="+mn-lt"/>
              </a:rPr>
              <a:t/>
            </a:r>
            <a:br>
              <a:rPr lang="en-US" sz="1500" b="1" dirty="0">
                <a:solidFill>
                  <a:srgbClr val="7030A0"/>
                </a:solidFill>
                <a:latin typeface="+mn-lt"/>
              </a:rPr>
            </a:br>
            <a:r>
              <a:rPr lang="en-US" sz="1500" b="1" dirty="0">
                <a:solidFill>
                  <a:srgbClr val="7030A0"/>
                </a:solidFill>
                <a:latin typeface="+mn-lt"/>
                <a:hlinkClick r:id="rId3"/>
              </a:rPr>
              <a:t>www.p4esc.org</a:t>
            </a:r>
            <a:r>
              <a:rPr lang="en-US" sz="1500" b="1" dirty="0">
                <a:solidFill>
                  <a:srgbClr val="7030A0"/>
                </a:solidFill>
                <a:latin typeface="+mn-lt"/>
              </a:rPr>
              <a:t>	   </a:t>
            </a:r>
            <a:r>
              <a:rPr lang="en-US" sz="1500" b="1" dirty="0">
                <a:solidFill>
                  <a:schemeClr val="tx2"/>
                </a:solidFill>
                <a:latin typeface="+mn-lt"/>
              </a:rPr>
              <a:t>@P4ESC </a:t>
            </a:r>
          </a:p>
        </p:txBody>
      </p:sp>
      <p:pic>
        <p:nvPicPr>
          <p:cNvPr id="1026" name="Picture 2" descr="American Staffing Assocation">
            <a:extLst>
              <a:ext uri="{FF2B5EF4-FFF2-40B4-BE49-F238E27FC236}">
                <a16:creationId xmlns:a16="http://schemas.microsoft.com/office/drawing/2014/main" id="{CF615CC4-DC04-43FD-B741-D66B2B547DE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643507" y="425339"/>
            <a:ext cx="1811523" cy="10204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erican Rental Association">
            <a:extLst>
              <a:ext uri="{FF2B5EF4-FFF2-40B4-BE49-F238E27FC236}">
                <a16:creationId xmlns:a16="http://schemas.microsoft.com/office/drawing/2014/main" id="{9FA64679-739B-48C6-9522-E2C94AE632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410" y="475710"/>
            <a:ext cx="1379621" cy="9197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ssociated Builders &amp; Contractors, Inc.">
            <a:extLst>
              <a:ext uri="{FF2B5EF4-FFF2-40B4-BE49-F238E27FC236}">
                <a16:creationId xmlns:a16="http://schemas.microsoft.com/office/drawing/2014/main" id="{6EAEC1EF-5C88-4804-9B21-EB335B8BE8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8637" y="477324"/>
            <a:ext cx="1434584" cy="9181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ternational Franchise Association">
            <a:extLst>
              <a:ext uri="{FF2B5EF4-FFF2-40B4-BE49-F238E27FC236}">
                <a16:creationId xmlns:a16="http://schemas.microsoft.com/office/drawing/2014/main" id="{F2EB12B8-74C7-4E8D-A9EC-2AA39377C6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5077" y="1599701"/>
            <a:ext cx="1325332" cy="13253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ational Association of Health Underwriters">
            <a:extLst>
              <a:ext uri="{FF2B5EF4-FFF2-40B4-BE49-F238E27FC236}">
                <a16:creationId xmlns:a16="http://schemas.microsoft.com/office/drawing/2014/main" id="{64AE9C16-8CD2-45BA-ACC7-DB094F53A6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1031" y="1655392"/>
            <a:ext cx="1496222" cy="12219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ational Association of Wholesaler-Distributors">
            <a:extLst>
              <a:ext uri="{FF2B5EF4-FFF2-40B4-BE49-F238E27FC236}">
                <a16:creationId xmlns:a16="http://schemas.microsoft.com/office/drawing/2014/main" id="{8348DF74-9C2C-47BD-8C62-2949ADD91F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18518" y="1599701"/>
            <a:ext cx="1994821" cy="10306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ational Retail Federation">
            <a:extLst>
              <a:ext uri="{FF2B5EF4-FFF2-40B4-BE49-F238E27FC236}">
                <a16:creationId xmlns:a16="http://schemas.microsoft.com/office/drawing/2014/main" id="{DACE85B4-9E51-4AD3-872F-1DC1E4F4FB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9688" y="2985524"/>
            <a:ext cx="2143125" cy="45005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ILALogoHome200x81.gif">
            <a:extLst>
              <a:ext uri="{FF2B5EF4-FFF2-40B4-BE49-F238E27FC236}">
                <a16:creationId xmlns:a16="http://schemas.microsoft.com/office/drawing/2014/main" id="{1C065667-BC08-46EC-8218-54F7A6B8B4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2354" y="2729164"/>
            <a:ext cx="1610867" cy="6524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ociety of American Florists">
            <a:extLst>
              <a:ext uri="{FF2B5EF4-FFF2-40B4-BE49-F238E27FC236}">
                <a16:creationId xmlns:a16="http://schemas.microsoft.com/office/drawing/2014/main" id="{EB1ECA2D-8449-462B-9A5D-A0823050CE6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8846" y="3543799"/>
            <a:ext cx="2143125" cy="95011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ociety of Human Resources Management">
            <a:extLst>
              <a:ext uri="{FF2B5EF4-FFF2-40B4-BE49-F238E27FC236}">
                <a16:creationId xmlns:a16="http://schemas.microsoft.com/office/drawing/2014/main" id="{DF8B9907-BBA2-4572-B9F4-C2A5A29CC33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97006" y="3381565"/>
            <a:ext cx="1861562" cy="108591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2" descr="Image result for twitter">
            <a:extLst>
              <a:ext uri="{FF2B5EF4-FFF2-40B4-BE49-F238E27FC236}">
                <a16:creationId xmlns:a16="http://schemas.microsoft.com/office/drawing/2014/main" id="{8A993D1D-8654-4A2E-80CA-AF16F80CC8B3}"/>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5" name="AutoShape 24" descr="Image result for twitter">
            <a:extLst>
              <a:ext uri="{FF2B5EF4-FFF2-40B4-BE49-F238E27FC236}">
                <a16:creationId xmlns:a16="http://schemas.microsoft.com/office/drawing/2014/main" id="{439B71C1-48CC-49B6-B7F0-FE13BF324B8B}"/>
              </a:ext>
            </a:extLst>
          </p:cNvPr>
          <p:cNvSpPr>
            <a:spLocks noChangeAspect="1" noChangeArrowheads="1"/>
          </p:cNvSpPr>
          <p:nvPr/>
        </p:nvSpPr>
        <p:spPr bwMode="auto">
          <a:xfrm>
            <a:off x="4572000" y="25717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6" name="AutoShape 26" descr="Image result for twitter">
            <a:extLst>
              <a:ext uri="{FF2B5EF4-FFF2-40B4-BE49-F238E27FC236}">
                <a16:creationId xmlns:a16="http://schemas.microsoft.com/office/drawing/2014/main" id="{7BB92FE0-9B5C-4B6F-AD17-658365D5E92C}"/>
              </a:ext>
            </a:extLst>
          </p:cNvPr>
          <p:cNvSpPr>
            <a:spLocks noChangeAspect="1" noChangeArrowheads="1"/>
          </p:cNvSpPr>
          <p:nvPr/>
        </p:nvSpPr>
        <p:spPr bwMode="auto">
          <a:xfrm>
            <a:off x="4686300" y="26860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579908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8F7B0A-ECC0-47C3-8603-70F2AF73981E}"/>
              </a:ext>
            </a:extLst>
          </p:cNvPr>
          <p:cNvSpPr>
            <a:spLocks noGrp="1"/>
          </p:cNvSpPr>
          <p:nvPr>
            <p:ph idx="1"/>
          </p:nvPr>
        </p:nvSpPr>
        <p:spPr>
          <a:xfrm>
            <a:off x="628650" y="1185862"/>
            <a:ext cx="7886700" cy="3345317"/>
          </a:xfrm>
        </p:spPr>
        <p:txBody>
          <a:bodyPr>
            <a:normAutofit fontScale="77500" lnSpcReduction="20000"/>
          </a:bodyPr>
          <a:lstStyle/>
          <a:p>
            <a:pPr>
              <a:spcBef>
                <a:spcPts val="600"/>
              </a:spcBef>
              <a:spcAft>
                <a:spcPts val="600"/>
              </a:spcAft>
            </a:pPr>
            <a:r>
              <a:rPr lang="en-US" dirty="0">
                <a:latin typeface="+mn-lt"/>
              </a:rPr>
              <a:t>Advocate for ACA technical changes/fixes</a:t>
            </a:r>
          </a:p>
          <a:p>
            <a:pPr lvl="1">
              <a:spcBef>
                <a:spcPts val="600"/>
              </a:spcBef>
              <a:spcAft>
                <a:spcPts val="600"/>
              </a:spcAft>
            </a:pPr>
            <a:r>
              <a:rPr lang="en-US" dirty="0">
                <a:solidFill>
                  <a:schemeClr val="accent4">
                    <a:lumMod val="75000"/>
                  </a:schemeClr>
                </a:solidFill>
                <a:latin typeface="+mn-lt"/>
              </a:rPr>
              <a:t>Employer IRS reporting reform</a:t>
            </a:r>
          </a:p>
          <a:p>
            <a:pPr lvl="1">
              <a:spcBef>
                <a:spcPts val="600"/>
              </a:spcBef>
              <a:spcAft>
                <a:spcPts val="600"/>
              </a:spcAft>
            </a:pPr>
            <a:r>
              <a:rPr lang="en-US" dirty="0">
                <a:solidFill>
                  <a:schemeClr val="accent4">
                    <a:lumMod val="75000"/>
                  </a:schemeClr>
                </a:solidFill>
                <a:latin typeface="+mn-lt"/>
              </a:rPr>
              <a:t>Full-time definition</a:t>
            </a:r>
          </a:p>
          <a:p>
            <a:pPr lvl="1">
              <a:spcBef>
                <a:spcPts val="600"/>
              </a:spcBef>
              <a:spcAft>
                <a:spcPts val="600"/>
              </a:spcAft>
            </a:pPr>
            <a:r>
              <a:rPr lang="en-US" dirty="0">
                <a:solidFill>
                  <a:schemeClr val="accent4">
                    <a:lumMod val="75000"/>
                  </a:schemeClr>
                </a:solidFill>
                <a:latin typeface="+mn-lt"/>
              </a:rPr>
              <a:t>HSA/FSA changes</a:t>
            </a:r>
          </a:p>
          <a:p>
            <a:pPr lvl="1">
              <a:spcBef>
                <a:spcPts val="600"/>
              </a:spcBef>
              <a:spcAft>
                <a:spcPts val="600"/>
              </a:spcAft>
            </a:pPr>
            <a:r>
              <a:rPr lang="en-US" dirty="0">
                <a:solidFill>
                  <a:schemeClr val="accent4">
                    <a:lumMod val="75000"/>
                  </a:schemeClr>
                </a:solidFill>
                <a:latin typeface="+mn-lt"/>
              </a:rPr>
              <a:t>Health insurance tax relief</a:t>
            </a:r>
          </a:p>
          <a:p>
            <a:pPr lvl="1">
              <a:spcBef>
                <a:spcPts val="600"/>
              </a:spcBef>
              <a:spcAft>
                <a:spcPts val="600"/>
              </a:spcAft>
            </a:pPr>
            <a:r>
              <a:rPr lang="en-US" dirty="0">
                <a:solidFill>
                  <a:schemeClr val="accent4">
                    <a:lumMod val="75000"/>
                  </a:schemeClr>
                </a:solidFill>
                <a:latin typeface="+mn-lt"/>
              </a:rPr>
              <a:t>Employer mandate relief</a:t>
            </a:r>
          </a:p>
          <a:p>
            <a:pPr>
              <a:spcBef>
                <a:spcPts val="600"/>
              </a:spcBef>
              <a:spcAft>
                <a:spcPts val="600"/>
              </a:spcAft>
            </a:pPr>
            <a:r>
              <a:rPr lang="en-US" sz="2000" dirty="0">
                <a:latin typeface="+mn-lt"/>
              </a:rPr>
              <a:t>Protect current tax treatment of ESC (cap on employee exclusion)</a:t>
            </a:r>
          </a:p>
          <a:p>
            <a:pPr>
              <a:spcBef>
                <a:spcPts val="600"/>
              </a:spcBef>
              <a:spcAft>
                <a:spcPts val="600"/>
              </a:spcAft>
            </a:pPr>
            <a:r>
              <a:rPr lang="en-US" sz="2000" dirty="0">
                <a:latin typeface="+mn-lt"/>
              </a:rPr>
              <a:t>Protect ERISA (waivers/state flexibility)</a:t>
            </a:r>
          </a:p>
          <a:p>
            <a:pPr>
              <a:spcBef>
                <a:spcPts val="600"/>
              </a:spcBef>
              <a:spcAft>
                <a:spcPts val="600"/>
              </a:spcAft>
            </a:pPr>
            <a:r>
              <a:rPr lang="en-US" sz="2000" dirty="0">
                <a:latin typeface="+mn-lt"/>
              </a:rPr>
              <a:t>Guard against single-payer/Medicare buy-in efforts</a:t>
            </a:r>
          </a:p>
          <a:p>
            <a:pPr>
              <a:spcBef>
                <a:spcPts val="600"/>
              </a:spcBef>
              <a:spcAft>
                <a:spcPts val="600"/>
              </a:spcAft>
            </a:pPr>
            <a:r>
              <a:rPr lang="en-US" sz="2000" dirty="0">
                <a:latin typeface="+mn-lt"/>
              </a:rPr>
              <a:t>Guard against employer automatic enrollment </a:t>
            </a:r>
            <a:r>
              <a:rPr lang="en-US" sz="2000" dirty="0" smtClean="0">
                <a:latin typeface="+mn-lt"/>
              </a:rPr>
              <a:t>mandate</a:t>
            </a:r>
            <a:endParaRPr lang="en-US" sz="2000" dirty="0">
              <a:latin typeface="+mn-lt"/>
            </a:endParaRPr>
          </a:p>
        </p:txBody>
      </p:sp>
      <p:sp>
        <p:nvSpPr>
          <p:cNvPr id="5" name="Title 1"/>
          <p:cNvSpPr txBox="1">
            <a:spLocks/>
          </p:cNvSpPr>
          <p:nvPr/>
        </p:nvSpPr>
        <p:spPr>
          <a:xfrm>
            <a:off x="457200" y="328612"/>
            <a:ext cx="8229600" cy="857250"/>
          </a:xfrm>
          <a:prstGeom prst="rect">
            <a:avLst/>
          </a:prstGeom>
        </p:spPr>
        <p:txBody>
          <a:bodyPr vert="horz" lIns="91440" tIns="45720" rIns="91440" bIns="45720" rtlCol="0" anchor="ctr">
            <a:noAutofit/>
          </a:bodyPr>
          <a:lstStyle>
            <a:lvl1pPr algn="l" defTabSz="342900" rtl="0" eaLnBrk="1" latinLnBrk="0" hangingPunct="1">
              <a:spcBef>
                <a:spcPct val="0"/>
              </a:spcBef>
              <a:buNone/>
              <a:defRPr sz="3200" b="0" i="0" kern="1200" spc="0">
                <a:solidFill>
                  <a:srgbClr val="9F0927"/>
                </a:solidFill>
                <a:latin typeface="Futura Medium" charset="0"/>
                <a:ea typeface="Futura Medium" charset="0"/>
                <a:cs typeface="Futura Medium" charset="0"/>
              </a:defRPr>
            </a:lvl1pPr>
          </a:lstStyle>
          <a:p>
            <a:r>
              <a:rPr lang="en-US" dirty="0" smtClean="0"/>
              <a:t>Legislative Outlook</a:t>
            </a:r>
            <a:endParaRPr lang="en-US" dirty="0"/>
          </a:p>
        </p:txBody>
      </p:sp>
    </p:spTree>
    <p:extLst>
      <p:ext uri="{BB962C8B-B14F-4D97-AF65-F5344CB8AC3E}">
        <p14:creationId xmlns:p14="http://schemas.microsoft.com/office/powerpoint/2010/main" val="2443106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4DD501-BBBD-4EC8-B6B3-7C7A26928820}"/>
              </a:ext>
            </a:extLst>
          </p:cNvPr>
          <p:cNvSpPr>
            <a:spLocks noGrp="1"/>
          </p:cNvSpPr>
          <p:nvPr>
            <p:ph idx="1"/>
          </p:nvPr>
        </p:nvSpPr>
        <p:spPr>
          <a:xfrm>
            <a:off x="457200" y="1200151"/>
            <a:ext cx="8229600" cy="3316190"/>
          </a:xfrm>
        </p:spPr>
        <p:txBody>
          <a:bodyPr>
            <a:normAutofit fontScale="85000" lnSpcReduction="20000"/>
          </a:bodyPr>
          <a:lstStyle/>
          <a:p>
            <a:pPr marL="342900" indent="-342900">
              <a:spcBef>
                <a:spcPts val="600"/>
              </a:spcBef>
              <a:spcAft>
                <a:spcPts val="600"/>
              </a:spcAft>
              <a:buFont typeface="Wingdings" panose="05000000000000000000" pitchFamily="2" charset="2"/>
              <a:buChar char="q"/>
            </a:pPr>
            <a:r>
              <a:rPr lang="en-US" dirty="0">
                <a:latin typeface="+mn-lt"/>
              </a:rPr>
              <a:t>Trump Administration 2:1 regulatory relief</a:t>
            </a:r>
          </a:p>
          <a:p>
            <a:pPr marL="342900" indent="-342900">
              <a:spcBef>
                <a:spcPts val="600"/>
              </a:spcBef>
              <a:spcAft>
                <a:spcPts val="600"/>
              </a:spcAft>
              <a:buFont typeface="Wingdings" panose="05000000000000000000" pitchFamily="2" charset="2"/>
              <a:buChar char="q"/>
            </a:pPr>
            <a:r>
              <a:rPr lang="en-US" dirty="0">
                <a:latin typeface="+mn-lt"/>
              </a:rPr>
              <a:t>October 2017 announcement on association health plans, short-term limited duration plans, health reimbursement arrangements</a:t>
            </a:r>
          </a:p>
          <a:p>
            <a:pPr marL="342900" indent="-342900">
              <a:spcBef>
                <a:spcPts val="600"/>
              </a:spcBef>
              <a:spcAft>
                <a:spcPts val="600"/>
              </a:spcAft>
              <a:buFont typeface="Wingdings" panose="05000000000000000000" pitchFamily="2" charset="2"/>
              <a:buChar char="q"/>
            </a:pPr>
            <a:r>
              <a:rPr lang="en-US" dirty="0" smtClean="0">
                <a:latin typeface="+mn-lt"/>
              </a:rPr>
              <a:t>Treasury/IRS </a:t>
            </a:r>
            <a:r>
              <a:rPr lang="en-US" dirty="0">
                <a:latin typeface="+mn-lt"/>
              </a:rPr>
              <a:t>have little authority to address employer mandate penalty relief (4980H) without congressional action</a:t>
            </a:r>
          </a:p>
          <a:p>
            <a:pPr marL="342900" indent="-342900">
              <a:spcBef>
                <a:spcPts val="600"/>
              </a:spcBef>
              <a:spcAft>
                <a:spcPts val="600"/>
              </a:spcAft>
              <a:buFont typeface="Wingdings" panose="05000000000000000000" pitchFamily="2" charset="2"/>
              <a:buChar char="q"/>
            </a:pPr>
            <a:r>
              <a:rPr lang="en-US" dirty="0">
                <a:latin typeface="+mn-lt"/>
              </a:rPr>
              <a:t>Employer mandate penalty relief </a:t>
            </a:r>
            <a:r>
              <a:rPr lang="en-US" u="sng" dirty="0">
                <a:latin typeface="+mn-lt"/>
              </a:rPr>
              <a:t>does not</a:t>
            </a:r>
            <a:r>
              <a:rPr lang="en-US" dirty="0">
                <a:latin typeface="+mn-lt"/>
              </a:rPr>
              <a:t> lessen burden of employer IRS reporting (6055/6056) – two separate Code requirements</a:t>
            </a:r>
          </a:p>
          <a:p>
            <a:pPr marL="342900" indent="-342900">
              <a:spcBef>
                <a:spcPts val="600"/>
              </a:spcBef>
              <a:spcAft>
                <a:spcPts val="600"/>
              </a:spcAft>
              <a:buFont typeface="Wingdings" panose="05000000000000000000" pitchFamily="2" charset="2"/>
              <a:buChar char="q"/>
            </a:pPr>
            <a:r>
              <a:rPr lang="en-US" dirty="0">
                <a:latin typeface="+mn-lt"/>
              </a:rPr>
              <a:t>HHS Exchange notices; Labor reporting</a:t>
            </a:r>
          </a:p>
          <a:p>
            <a:pPr marL="342900" indent="-342900">
              <a:spcBef>
                <a:spcPts val="600"/>
              </a:spcBef>
              <a:spcAft>
                <a:spcPts val="600"/>
              </a:spcAft>
              <a:buFont typeface="Wingdings" panose="05000000000000000000" pitchFamily="2" charset="2"/>
              <a:buChar char="q"/>
            </a:pPr>
            <a:r>
              <a:rPr lang="en-US" dirty="0">
                <a:latin typeface="+mn-lt"/>
              </a:rPr>
              <a:t>EEOC wellness rules</a:t>
            </a:r>
          </a:p>
        </p:txBody>
      </p:sp>
      <p:sp>
        <p:nvSpPr>
          <p:cNvPr id="5" name="Title 1"/>
          <p:cNvSpPr txBox="1">
            <a:spLocks/>
          </p:cNvSpPr>
          <p:nvPr/>
        </p:nvSpPr>
        <p:spPr>
          <a:xfrm>
            <a:off x="457200" y="328612"/>
            <a:ext cx="8229600" cy="857250"/>
          </a:xfrm>
          <a:prstGeom prst="rect">
            <a:avLst/>
          </a:prstGeom>
        </p:spPr>
        <p:txBody>
          <a:bodyPr vert="horz" lIns="91440" tIns="45720" rIns="91440" bIns="45720" rtlCol="0" anchor="ctr">
            <a:noAutofit/>
          </a:bodyPr>
          <a:lstStyle>
            <a:lvl1pPr algn="l" defTabSz="342900" rtl="0" eaLnBrk="1" latinLnBrk="0" hangingPunct="1">
              <a:spcBef>
                <a:spcPct val="0"/>
              </a:spcBef>
              <a:buNone/>
              <a:defRPr sz="3200" b="0" i="0" kern="1200" spc="0">
                <a:solidFill>
                  <a:srgbClr val="9F0927"/>
                </a:solidFill>
                <a:latin typeface="Futura Medium" charset="0"/>
                <a:ea typeface="Futura Medium" charset="0"/>
                <a:cs typeface="Futura Medium" charset="0"/>
              </a:defRPr>
            </a:lvl1pPr>
          </a:lstStyle>
          <a:p>
            <a:r>
              <a:rPr lang="en-US" dirty="0" smtClean="0"/>
              <a:t>Regulatory Outlook</a:t>
            </a:r>
            <a:endParaRPr lang="en-US" dirty="0"/>
          </a:p>
        </p:txBody>
      </p:sp>
    </p:spTree>
    <p:extLst>
      <p:ext uri="{BB962C8B-B14F-4D97-AF65-F5344CB8AC3E}">
        <p14:creationId xmlns:p14="http://schemas.microsoft.com/office/powerpoint/2010/main" val="2354224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0491" y="284187"/>
            <a:ext cx="2884618" cy="1637957"/>
          </a:xfrm>
        </p:spPr>
        <p:txBody>
          <a:bodyPr/>
          <a:lstStyle/>
          <a:p>
            <a:pPr algn="ctr"/>
            <a:r>
              <a:rPr lang="en-US" dirty="0" smtClean="0"/>
              <a:t>Update on the Executive Order </a:t>
            </a:r>
            <a:endParaRPr lang="en-US" dirty="0"/>
          </a:p>
        </p:txBody>
      </p:sp>
      <p:sp>
        <p:nvSpPr>
          <p:cNvPr id="3" name="Slide Number Placeholder 2"/>
          <p:cNvSpPr>
            <a:spLocks noGrp="1"/>
          </p:cNvSpPr>
          <p:nvPr>
            <p:ph type="sldNum" sz="quarter" idx="12"/>
          </p:nvPr>
        </p:nvSpPr>
        <p:spPr/>
        <p:txBody>
          <a:bodyPr/>
          <a:lstStyle/>
          <a:p>
            <a:fld id="{6A943C20-2B88-A24E-9584-55A0ADCA14C4}" type="slidenum">
              <a:rPr lang="en-US" smtClean="0"/>
              <a:pPr/>
              <a:t>13</a:t>
            </a:fld>
            <a:endParaRPr lang="en-US"/>
          </a:p>
        </p:txBody>
      </p:sp>
      <p:sp>
        <p:nvSpPr>
          <p:cNvPr id="6" name="Title 4"/>
          <p:cNvSpPr txBox="1">
            <a:spLocks/>
          </p:cNvSpPr>
          <p:nvPr/>
        </p:nvSpPr>
        <p:spPr>
          <a:xfrm>
            <a:off x="5529187" y="2797544"/>
            <a:ext cx="3177492" cy="1591575"/>
          </a:xfrm>
          <a:prstGeom prst="rect">
            <a:avLst/>
          </a:prstGeom>
        </p:spPr>
        <p:txBody>
          <a:bodyPr vert="horz" lIns="91440" tIns="45720" rIns="91440" bIns="45720" rtlCol="0" anchor="b">
            <a:noAutofit/>
          </a:bodyPr>
          <a:lstStyle>
            <a:lvl1pPr algn="l" defTabSz="342900" rtl="0" eaLnBrk="1" latinLnBrk="0" hangingPunct="1">
              <a:spcBef>
                <a:spcPct val="0"/>
              </a:spcBef>
              <a:buNone/>
              <a:defRPr sz="3200" b="0" i="0" kern="1200" spc="0">
                <a:solidFill>
                  <a:srgbClr val="9F0927"/>
                </a:solidFill>
                <a:latin typeface="Futura Medium" charset="0"/>
                <a:ea typeface="Futura Medium" charset="0"/>
                <a:cs typeface="Futura Medium" charset="0"/>
              </a:defRPr>
            </a:lvl1pPr>
          </a:lstStyle>
          <a:p>
            <a:pPr algn="ctr"/>
            <a:r>
              <a:rPr lang="en-US" dirty="0" smtClean="0"/>
              <a:t>Update on the Constitutionality of PPACA</a:t>
            </a:r>
            <a:endParaRPr lang="en-US" dirty="0"/>
          </a:p>
        </p:txBody>
      </p:sp>
      <p:pic>
        <p:nvPicPr>
          <p:cNvPr id="7" name="Picture 2" descr="Image result for Executive 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50" y="1922144"/>
            <a:ext cx="438150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5852" y="101969"/>
            <a:ext cx="4067175" cy="2695575"/>
          </a:xfrm>
          <a:prstGeom prst="rect">
            <a:avLst/>
          </a:prstGeom>
        </p:spPr>
      </p:pic>
    </p:spTree>
    <p:extLst>
      <p:ext uri="{BB962C8B-B14F-4D97-AF65-F5344CB8AC3E}">
        <p14:creationId xmlns:p14="http://schemas.microsoft.com/office/powerpoint/2010/main" val="269467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22" y="13374"/>
            <a:ext cx="6380761" cy="996441"/>
          </a:xfrm>
        </p:spPr>
        <p:txBody>
          <a:bodyPr/>
          <a:lstStyle/>
          <a:p>
            <a:r>
              <a:rPr lang="en-US" dirty="0" smtClean="0"/>
              <a:t>Executive Order – </a:t>
            </a:r>
            <a:r>
              <a:rPr lang="en-US" sz="2700" dirty="0"/>
              <a:t>October 17, 2017 </a:t>
            </a:r>
            <a:r>
              <a:rPr lang="en-US" sz="2400" dirty="0"/>
              <a:t>Departmental Requests</a:t>
            </a:r>
          </a:p>
        </p:txBody>
      </p:sp>
      <p:graphicFrame>
        <p:nvGraphicFramePr>
          <p:cNvPr id="3" name="Diagram 2"/>
          <p:cNvGraphicFramePr/>
          <p:nvPr>
            <p:extLst>
              <p:ext uri="{D42A27DB-BD31-4B8C-83A1-F6EECF244321}">
                <p14:modId xmlns:p14="http://schemas.microsoft.com/office/powerpoint/2010/main" val="385843780"/>
              </p:ext>
            </p:extLst>
          </p:nvPr>
        </p:nvGraphicFramePr>
        <p:xfrm>
          <a:off x="175426" y="1009815"/>
          <a:ext cx="8721090" cy="351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377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graphicEl>
                                              <a:dgm id="{CB039758-DBED-4C25-B66B-BA771F81A8C4}"/>
                                            </p:graphicEl>
                                          </p:spTgt>
                                        </p:tgtEl>
                                        <p:attrNameLst>
                                          <p:attrName>style.visibility</p:attrName>
                                        </p:attrNameLst>
                                      </p:cBhvr>
                                      <p:to>
                                        <p:strVal val="visible"/>
                                      </p:to>
                                    </p:set>
                                    <p:animEffect transition="in" filter="fade">
                                      <p:cBhvr>
                                        <p:cTn id="7" dur="2000"/>
                                        <p:tgtEl>
                                          <p:spTgt spid="3">
                                            <p:graphicEl>
                                              <a:dgm id="{CB039758-DBED-4C25-B66B-BA771F81A8C4}"/>
                                            </p:graphic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graphicEl>
                                              <a:dgm id="{D9A52B29-41DC-48F4-BCBB-BC711A919FDA}"/>
                                            </p:graphicEl>
                                          </p:spTgt>
                                        </p:tgtEl>
                                        <p:attrNameLst>
                                          <p:attrName>style.visibility</p:attrName>
                                        </p:attrNameLst>
                                      </p:cBhvr>
                                      <p:to>
                                        <p:strVal val="visible"/>
                                      </p:to>
                                    </p:set>
                                    <p:animEffect transition="in" filter="fade">
                                      <p:cBhvr>
                                        <p:cTn id="10" dur="2000"/>
                                        <p:tgtEl>
                                          <p:spTgt spid="3">
                                            <p:graphicEl>
                                              <a:dgm id="{D9A52B29-41DC-48F4-BCBB-BC711A919FD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500"/>
                                  </p:stCondLst>
                                  <p:childTnLst>
                                    <p:set>
                                      <p:cBhvr>
                                        <p:cTn id="14" dur="1" fill="hold">
                                          <p:stCondLst>
                                            <p:cond delay="0"/>
                                          </p:stCondLst>
                                        </p:cTn>
                                        <p:tgtEl>
                                          <p:spTgt spid="3">
                                            <p:graphicEl>
                                              <a:dgm id="{77C1BCF0-51A9-4302-A3E2-28539AEAD029}"/>
                                            </p:graphicEl>
                                          </p:spTgt>
                                        </p:tgtEl>
                                        <p:attrNameLst>
                                          <p:attrName>style.visibility</p:attrName>
                                        </p:attrNameLst>
                                      </p:cBhvr>
                                      <p:to>
                                        <p:strVal val="visible"/>
                                      </p:to>
                                    </p:set>
                                    <p:animEffect transition="in" filter="fade">
                                      <p:cBhvr>
                                        <p:cTn id="15" dur="2000"/>
                                        <p:tgtEl>
                                          <p:spTgt spid="3">
                                            <p:graphicEl>
                                              <a:dgm id="{77C1BCF0-51A9-4302-A3E2-28539AEAD02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500"/>
                                  </p:stCondLst>
                                  <p:childTnLst>
                                    <p:set>
                                      <p:cBhvr>
                                        <p:cTn id="19" dur="1" fill="hold">
                                          <p:stCondLst>
                                            <p:cond delay="0"/>
                                          </p:stCondLst>
                                        </p:cTn>
                                        <p:tgtEl>
                                          <p:spTgt spid="3">
                                            <p:graphicEl>
                                              <a:dgm id="{3948EF6E-A6FA-4E8A-8CB4-1DDD9D2ACA31}"/>
                                            </p:graphicEl>
                                          </p:spTgt>
                                        </p:tgtEl>
                                        <p:attrNameLst>
                                          <p:attrName>style.visibility</p:attrName>
                                        </p:attrNameLst>
                                      </p:cBhvr>
                                      <p:to>
                                        <p:strVal val="visible"/>
                                      </p:to>
                                    </p:set>
                                    <p:animEffect transition="in" filter="fade">
                                      <p:cBhvr>
                                        <p:cTn id="20" dur="2000"/>
                                        <p:tgtEl>
                                          <p:spTgt spid="3">
                                            <p:graphicEl>
                                              <a:dgm id="{3948EF6E-A6FA-4E8A-8CB4-1DDD9D2ACA3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500"/>
                                  </p:stCondLst>
                                  <p:childTnLst>
                                    <p:set>
                                      <p:cBhvr>
                                        <p:cTn id="24" dur="1" fill="hold">
                                          <p:stCondLst>
                                            <p:cond delay="0"/>
                                          </p:stCondLst>
                                        </p:cTn>
                                        <p:tgtEl>
                                          <p:spTgt spid="3">
                                            <p:graphicEl>
                                              <a:dgm id="{6D77CBE5-7257-4E42-85A6-B7FFDC0F6688}"/>
                                            </p:graphicEl>
                                          </p:spTgt>
                                        </p:tgtEl>
                                        <p:attrNameLst>
                                          <p:attrName>style.visibility</p:attrName>
                                        </p:attrNameLst>
                                      </p:cBhvr>
                                      <p:to>
                                        <p:strVal val="visible"/>
                                      </p:to>
                                    </p:set>
                                    <p:animEffect transition="in" filter="fade">
                                      <p:cBhvr>
                                        <p:cTn id="25" dur="2000"/>
                                        <p:tgtEl>
                                          <p:spTgt spid="3">
                                            <p:graphicEl>
                                              <a:dgm id="{6D77CBE5-7257-4E42-85A6-B7FFDC0F668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 Proposes New Rule on Association Health Plans (AHPs)</a:t>
            </a:r>
            <a:endParaRPr lang="en-US" dirty="0"/>
          </a:p>
        </p:txBody>
      </p:sp>
      <p:sp>
        <p:nvSpPr>
          <p:cNvPr id="3" name="TextBox 2"/>
          <p:cNvSpPr txBox="1"/>
          <p:nvPr/>
        </p:nvSpPr>
        <p:spPr>
          <a:xfrm>
            <a:off x="5046661" y="937341"/>
            <a:ext cx="3854723" cy="346248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spcBef>
                <a:spcPts val="900"/>
              </a:spcBef>
              <a:spcAft>
                <a:spcPts val="900"/>
              </a:spcAft>
            </a:pPr>
            <a:r>
              <a:rPr lang="en-US" dirty="0"/>
              <a:t>Expands existing ERISA and AHP rules in the following areas:</a:t>
            </a:r>
          </a:p>
          <a:p>
            <a:pPr marL="257175" indent="-257175">
              <a:spcBef>
                <a:spcPts val="900"/>
              </a:spcBef>
              <a:spcAft>
                <a:spcPts val="900"/>
              </a:spcAft>
              <a:buFont typeface="+mj-lt"/>
              <a:buAutoNum type="arabicPeriod"/>
            </a:pPr>
            <a:r>
              <a:rPr lang="en-US" dirty="0"/>
              <a:t>Definition of employer</a:t>
            </a:r>
          </a:p>
          <a:p>
            <a:pPr marL="257175" indent="-257175">
              <a:spcBef>
                <a:spcPts val="900"/>
              </a:spcBef>
              <a:spcAft>
                <a:spcPts val="900"/>
              </a:spcAft>
              <a:buFont typeface="+mj-lt"/>
              <a:buAutoNum type="arabicPeriod"/>
            </a:pPr>
            <a:r>
              <a:rPr lang="en-US" dirty="0"/>
              <a:t>Bona fide associations</a:t>
            </a:r>
          </a:p>
          <a:p>
            <a:pPr marL="257175" indent="-257175">
              <a:spcBef>
                <a:spcPts val="900"/>
              </a:spcBef>
              <a:spcAft>
                <a:spcPts val="900"/>
              </a:spcAft>
              <a:buFont typeface="+mj-lt"/>
              <a:buAutoNum type="arabicPeriod"/>
            </a:pPr>
            <a:r>
              <a:rPr lang="en-US" dirty="0"/>
              <a:t>Commonality of interest</a:t>
            </a:r>
          </a:p>
          <a:p>
            <a:pPr marL="257175" indent="-257175">
              <a:spcBef>
                <a:spcPts val="900"/>
              </a:spcBef>
              <a:spcAft>
                <a:spcPts val="900"/>
              </a:spcAft>
              <a:buFont typeface="+mj-lt"/>
              <a:buAutoNum type="arabicPeriod"/>
            </a:pPr>
            <a:r>
              <a:rPr lang="en-US" dirty="0"/>
              <a:t>Nondiscrimination</a:t>
            </a:r>
          </a:p>
          <a:p>
            <a:pPr marL="257175" indent="-257175">
              <a:spcBef>
                <a:spcPts val="900"/>
              </a:spcBef>
              <a:spcAft>
                <a:spcPts val="900"/>
              </a:spcAft>
              <a:buFont typeface="+mj-lt"/>
              <a:buAutoNum type="arabicPeriod"/>
            </a:pPr>
            <a:r>
              <a:rPr lang="en-US" dirty="0"/>
              <a:t>Dual treatment of working owners as employers and employees</a:t>
            </a:r>
          </a:p>
        </p:txBody>
      </p:sp>
      <p:pic>
        <p:nvPicPr>
          <p:cNvPr id="5" name="Picture 4"/>
          <p:cNvPicPr>
            <a:picLocks noChangeAspect="1"/>
          </p:cNvPicPr>
          <p:nvPr/>
        </p:nvPicPr>
        <p:blipFill>
          <a:blip r:embed="rId3"/>
          <a:stretch>
            <a:fillRect/>
          </a:stretch>
        </p:blipFill>
        <p:spPr>
          <a:xfrm>
            <a:off x="280550" y="1260427"/>
            <a:ext cx="4089744" cy="1920240"/>
          </a:xfrm>
          <a:prstGeom prst="rect">
            <a:avLst/>
          </a:prstGeom>
        </p:spPr>
      </p:pic>
      <p:sp>
        <p:nvSpPr>
          <p:cNvPr id="8" name="TextBox 7"/>
          <p:cNvSpPr txBox="1"/>
          <p:nvPr/>
        </p:nvSpPr>
        <p:spPr>
          <a:xfrm>
            <a:off x="328048" y="3711616"/>
            <a:ext cx="4042610" cy="415498"/>
          </a:xfrm>
          <a:prstGeom prst="rect">
            <a:avLst/>
          </a:prstGeom>
          <a:noFill/>
        </p:spPr>
        <p:txBody>
          <a:bodyPr wrap="square" rtlCol="0">
            <a:spAutoFit/>
          </a:bodyPr>
          <a:lstStyle/>
          <a:p>
            <a:r>
              <a:rPr lang="en-US" sz="2100" b="1" dirty="0">
                <a:solidFill>
                  <a:schemeClr val="accent3">
                    <a:lumMod val="50000"/>
                  </a:schemeClr>
                </a:solidFill>
              </a:rPr>
              <a:t>Comments due:  March 6, 2018</a:t>
            </a:r>
          </a:p>
        </p:txBody>
      </p:sp>
    </p:spTree>
    <p:extLst>
      <p:ext uri="{BB962C8B-B14F-4D97-AF65-F5344CB8AC3E}">
        <p14:creationId xmlns:p14="http://schemas.microsoft.com/office/powerpoint/2010/main" val="72135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AHP – Employer Definition</a:t>
            </a:r>
            <a:endParaRPr lang="en-US" dirty="0"/>
          </a:p>
        </p:txBody>
      </p:sp>
      <p:sp>
        <p:nvSpPr>
          <p:cNvPr id="5" name="TextBox 4"/>
          <p:cNvSpPr txBox="1"/>
          <p:nvPr/>
        </p:nvSpPr>
        <p:spPr>
          <a:xfrm>
            <a:off x="280550" y="955580"/>
            <a:ext cx="4329752" cy="358046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257175" indent="-257175">
              <a:spcBef>
                <a:spcPts val="450"/>
              </a:spcBef>
              <a:spcAft>
                <a:spcPts val="450"/>
              </a:spcAft>
              <a:buFont typeface="+mj-lt"/>
              <a:buAutoNum type="arabicPeriod"/>
            </a:pPr>
            <a:r>
              <a:rPr lang="en-US" sz="1500" b="1" dirty="0">
                <a:solidFill>
                  <a:schemeClr val="accent6">
                    <a:lumMod val="50000"/>
                  </a:schemeClr>
                </a:solidFill>
              </a:rPr>
              <a:t>"employer" </a:t>
            </a:r>
            <a:r>
              <a:rPr lang="en-US" sz="1500" dirty="0"/>
              <a:t>includes any person acting directly as an employer, or any person acting indirectly in the interest of an employer in relation to an employee benefit plan</a:t>
            </a:r>
          </a:p>
          <a:p>
            <a:pPr marL="257175" indent="-257175">
              <a:spcBef>
                <a:spcPts val="450"/>
              </a:spcBef>
              <a:spcAft>
                <a:spcPts val="450"/>
              </a:spcAft>
              <a:buFont typeface="+mj-lt"/>
              <a:buAutoNum type="arabicPeriod"/>
            </a:pPr>
            <a:r>
              <a:rPr lang="en-US" sz="1500" b="1" dirty="0">
                <a:solidFill>
                  <a:schemeClr val="accent6">
                    <a:lumMod val="50000"/>
                  </a:schemeClr>
                </a:solidFill>
              </a:rPr>
              <a:t>"group health plan” </a:t>
            </a:r>
            <a:r>
              <a:rPr lang="en-US" sz="1500" dirty="0"/>
              <a:t>- an employee welfare benefit plan to the extent that the plan provides medical care to employees or their dependents through insurance, reimbursement, or otherwise</a:t>
            </a:r>
          </a:p>
          <a:p>
            <a:pPr marL="257175" indent="-257175">
              <a:spcBef>
                <a:spcPts val="450"/>
              </a:spcBef>
              <a:spcAft>
                <a:spcPts val="450"/>
              </a:spcAft>
              <a:buFont typeface="+mj-lt"/>
              <a:buAutoNum type="arabicPeriod"/>
            </a:pPr>
            <a:r>
              <a:rPr lang="en-US" sz="1500" b="1" dirty="0">
                <a:solidFill>
                  <a:schemeClr val="accent6">
                    <a:lumMod val="50000"/>
                  </a:schemeClr>
                </a:solidFill>
              </a:rPr>
              <a:t>"employee welfare benefit plan" </a:t>
            </a:r>
            <a:r>
              <a:rPr lang="en-US" sz="1500" dirty="0"/>
              <a:t>is any plan, fund, or program established or maintained by an employer, employee organization, or by both an employer and an employee organization, for the purpose of providing certain listed welfare benefits to participants or their beneficiaries</a:t>
            </a:r>
          </a:p>
        </p:txBody>
      </p:sp>
      <p:pic>
        <p:nvPicPr>
          <p:cNvPr id="4" name="Picture 3"/>
          <p:cNvPicPr>
            <a:picLocks noChangeAspect="1"/>
          </p:cNvPicPr>
          <p:nvPr/>
        </p:nvPicPr>
        <p:blipFill>
          <a:blip r:embed="rId3"/>
          <a:stretch>
            <a:fillRect/>
          </a:stretch>
        </p:blipFill>
        <p:spPr>
          <a:xfrm>
            <a:off x="4893469" y="1305750"/>
            <a:ext cx="4038858" cy="3086100"/>
          </a:xfrm>
          <a:prstGeom prst="rect">
            <a:avLst/>
          </a:prstGeom>
        </p:spPr>
      </p:pic>
    </p:spTree>
    <p:extLst>
      <p:ext uri="{BB962C8B-B14F-4D97-AF65-F5344CB8AC3E}">
        <p14:creationId xmlns:p14="http://schemas.microsoft.com/office/powerpoint/2010/main" val="295298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50" y="1"/>
            <a:ext cx="8243248" cy="994172"/>
          </a:xfrm>
        </p:spPr>
        <p:txBody>
          <a:bodyPr/>
          <a:lstStyle/>
          <a:p>
            <a:r>
              <a:rPr lang="en-US" dirty="0" smtClean="0"/>
              <a:t>AHP – Bona Fide Association Definition</a:t>
            </a:r>
            <a:endParaRPr lang="en-US" dirty="0"/>
          </a:p>
        </p:txBody>
      </p:sp>
      <p:sp>
        <p:nvSpPr>
          <p:cNvPr id="5" name="TextBox 4"/>
          <p:cNvSpPr txBox="1"/>
          <p:nvPr/>
        </p:nvSpPr>
        <p:spPr>
          <a:xfrm>
            <a:off x="280550" y="938661"/>
            <a:ext cx="4276982" cy="3593291"/>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marL="257175" indent="-257175">
              <a:spcBef>
                <a:spcPts val="450"/>
              </a:spcBef>
              <a:spcAft>
                <a:spcPts val="450"/>
              </a:spcAft>
              <a:buFont typeface="+mj-lt"/>
              <a:buAutoNum type="arabicPeriod"/>
            </a:pPr>
            <a:r>
              <a:rPr lang="en-US" sz="1350" dirty="0"/>
              <a:t>The group or association exists for the purpose, in whole or in part, of sponsoring a group health plan that it offers to its employer members;</a:t>
            </a:r>
          </a:p>
          <a:p>
            <a:pPr marL="257175" indent="-257175">
              <a:spcBef>
                <a:spcPts val="450"/>
              </a:spcBef>
              <a:spcAft>
                <a:spcPts val="450"/>
              </a:spcAft>
              <a:buFont typeface="+mj-lt"/>
              <a:buAutoNum type="arabicPeriod"/>
            </a:pPr>
            <a:r>
              <a:rPr lang="en-US" sz="1350" dirty="0"/>
              <a:t>Each employer member in the group health plan is a person acting directly as an employer of at least one employee who is a participant covered under the plan;</a:t>
            </a:r>
          </a:p>
          <a:p>
            <a:pPr marL="257175" indent="-257175">
              <a:spcBef>
                <a:spcPts val="450"/>
              </a:spcBef>
              <a:spcAft>
                <a:spcPts val="450"/>
              </a:spcAft>
              <a:buFont typeface="+mj-lt"/>
              <a:buAutoNum type="arabicPeriod"/>
            </a:pPr>
            <a:r>
              <a:rPr lang="en-US" sz="1350" dirty="0"/>
              <a:t>The group or association has a formal organizational structure with a governing body and has by-laws or other similar indications of formality;</a:t>
            </a:r>
          </a:p>
          <a:p>
            <a:pPr marL="257175" indent="-257175">
              <a:spcBef>
                <a:spcPts val="450"/>
              </a:spcBef>
              <a:spcAft>
                <a:spcPts val="450"/>
              </a:spcAft>
              <a:buFont typeface="+mj-lt"/>
              <a:buAutoNum type="arabicPeriod"/>
            </a:pPr>
            <a:r>
              <a:rPr lang="en-US" sz="1350" dirty="0"/>
              <a:t>The functions and activities of the group or association, including the establishment and maintenance of the group health plan, are controlled by its employer members, that control the group or association and the establishment and maintenance of the plan;</a:t>
            </a:r>
          </a:p>
        </p:txBody>
      </p:sp>
      <p:sp>
        <p:nvSpPr>
          <p:cNvPr id="4" name="TextBox 3"/>
          <p:cNvSpPr txBox="1"/>
          <p:nvPr/>
        </p:nvSpPr>
        <p:spPr>
          <a:xfrm>
            <a:off x="4717994" y="979693"/>
            <a:ext cx="4276982" cy="3385542"/>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marL="257175" indent="-257175">
              <a:spcBef>
                <a:spcPts val="450"/>
              </a:spcBef>
              <a:spcAft>
                <a:spcPts val="450"/>
              </a:spcAft>
              <a:buFont typeface="+mj-lt"/>
              <a:buAutoNum type="arabicPeriod" startAt="5"/>
            </a:pPr>
            <a:r>
              <a:rPr lang="en-US" sz="1350" dirty="0"/>
              <a:t>The employer members have a commonality of interest as described in paragraph (c) of this section;</a:t>
            </a:r>
          </a:p>
          <a:p>
            <a:pPr marL="257175" indent="-257175">
              <a:spcBef>
                <a:spcPts val="450"/>
              </a:spcBef>
              <a:spcAft>
                <a:spcPts val="450"/>
              </a:spcAft>
              <a:buFont typeface="+mj-lt"/>
              <a:buAutoNum type="arabicPeriod" startAt="5"/>
            </a:pPr>
            <a:r>
              <a:rPr lang="en-US" sz="1350" dirty="0"/>
              <a:t>The group or association does not make health coverage through the association available other than to employees and former employees of employer members and family members or other beneficiaries of those employees and former employees;</a:t>
            </a:r>
          </a:p>
          <a:p>
            <a:pPr marL="257175" indent="-257175">
              <a:spcBef>
                <a:spcPts val="450"/>
              </a:spcBef>
              <a:spcAft>
                <a:spcPts val="450"/>
              </a:spcAft>
              <a:buFont typeface="+mj-lt"/>
              <a:buAutoNum type="arabicPeriod" startAt="5"/>
            </a:pPr>
            <a:r>
              <a:rPr lang="en-US" sz="1350" dirty="0"/>
              <a:t>The group or association and health coverage offered by the group or association complies with the nondiscrimination provisions of paragraph (d) of this section; and</a:t>
            </a:r>
          </a:p>
          <a:p>
            <a:pPr marL="257175" indent="-257175">
              <a:spcBef>
                <a:spcPts val="450"/>
              </a:spcBef>
              <a:spcAft>
                <a:spcPts val="450"/>
              </a:spcAft>
              <a:buFont typeface="+mj-lt"/>
              <a:buAutoNum type="arabicPeriod" startAt="5"/>
            </a:pPr>
            <a:r>
              <a:rPr lang="en-US" sz="1350" dirty="0"/>
              <a:t>The group or association is not a health insurance issuer described in section 733(b)(2) of ERISA, or owned or controlled by such a health insurance issuer.</a:t>
            </a:r>
          </a:p>
        </p:txBody>
      </p:sp>
    </p:spTree>
    <p:extLst>
      <p:ext uri="{BB962C8B-B14F-4D97-AF65-F5344CB8AC3E}">
        <p14:creationId xmlns:p14="http://schemas.microsoft.com/office/powerpoint/2010/main" val="377420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bg/>
                                          </p:spTgt>
                                        </p:tgtEl>
                                        <p:attrNameLst>
                                          <p:attrName>style.visibility</p:attrName>
                                        </p:attrNameLst>
                                      </p:cBhvr>
                                      <p:to>
                                        <p:strVal val="visible"/>
                                      </p:to>
                                    </p:set>
                                    <p:animEffect transition="in" filter="fade">
                                      <p:cBhvr>
                                        <p:cTn id="32" dur="500"/>
                                        <p:tgtEl>
                                          <p:spTgt spid="4">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nimBg="1"/>
      <p:bldP spid="4" grpId="0" build="p" bldLvl="3"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49" y="1"/>
            <a:ext cx="8537448" cy="994172"/>
          </a:xfrm>
        </p:spPr>
        <p:txBody>
          <a:bodyPr/>
          <a:lstStyle/>
          <a:p>
            <a:r>
              <a:rPr lang="en-US" dirty="0" smtClean="0"/>
              <a:t>AHP -  Commonality of Interest Definition</a:t>
            </a:r>
            <a:endParaRPr lang="en-US" dirty="0"/>
          </a:p>
        </p:txBody>
      </p:sp>
      <p:sp>
        <p:nvSpPr>
          <p:cNvPr id="6" name="TextBox 5"/>
          <p:cNvSpPr txBox="1"/>
          <p:nvPr/>
        </p:nvSpPr>
        <p:spPr>
          <a:xfrm>
            <a:off x="560916" y="1055987"/>
            <a:ext cx="3782485" cy="3395801"/>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257175" indent="-257175">
              <a:spcBef>
                <a:spcPts val="450"/>
              </a:spcBef>
              <a:spcAft>
                <a:spcPts val="450"/>
              </a:spcAft>
              <a:buFont typeface="+mj-lt"/>
              <a:buAutoNum type="arabicPeriod"/>
            </a:pPr>
            <a:r>
              <a:rPr lang="en-US" dirty="0"/>
              <a:t>Employers being in the same trade, industry, line of business or profession; </a:t>
            </a:r>
          </a:p>
          <a:p>
            <a:pPr algn="ctr">
              <a:spcBef>
                <a:spcPts val="450"/>
              </a:spcBef>
              <a:spcAft>
                <a:spcPts val="450"/>
              </a:spcAft>
            </a:pPr>
            <a:r>
              <a:rPr lang="en-US" dirty="0"/>
              <a:t>or</a:t>
            </a:r>
          </a:p>
          <a:p>
            <a:pPr marL="342900" indent="-342900">
              <a:spcBef>
                <a:spcPts val="450"/>
              </a:spcBef>
              <a:spcAft>
                <a:spcPts val="450"/>
              </a:spcAft>
              <a:buFont typeface="+mj-lt"/>
              <a:buAutoNum type="arabicPeriod" startAt="2"/>
            </a:pPr>
            <a:r>
              <a:rPr lang="en-US" dirty="0"/>
              <a:t>Employers having a principal place of business in a region that does not exceed the boundaries of the same State or the same metropolitan area (even if the metropolitan area includes more than one State).</a:t>
            </a:r>
          </a:p>
        </p:txBody>
      </p:sp>
      <p:pic>
        <p:nvPicPr>
          <p:cNvPr id="7" name="Picture 6"/>
          <p:cNvPicPr>
            <a:picLocks noChangeAspect="1"/>
          </p:cNvPicPr>
          <p:nvPr/>
        </p:nvPicPr>
        <p:blipFill>
          <a:blip r:embed="rId3"/>
          <a:stretch>
            <a:fillRect/>
          </a:stretch>
        </p:blipFill>
        <p:spPr>
          <a:xfrm>
            <a:off x="5267837" y="1245128"/>
            <a:ext cx="3198568" cy="3017520"/>
          </a:xfrm>
          <a:prstGeom prst="rect">
            <a:avLst/>
          </a:prstGeom>
        </p:spPr>
      </p:pic>
    </p:spTree>
    <p:extLst>
      <p:ext uri="{BB962C8B-B14F-4D97-AF65-F5344CB8AC3E}">
        <p14:creationId xmlns:p14="http://schemas.microsoft.com/office/powerpoint/2010/main" val="168714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AHP – Nondiscrimination Definition</a:t>
            </a:r>
            <a:endParaRPr lang="en-US" dirty="0"/>
          </a:p>
        </p:txBody>
      </p:sp>
      <p:sp>
        <p:nvSpPr>
          <p:cNvPr id="5" name="TextBox 4"/>
          <p:cNvSpPr txBox="1"/>
          <p:nvPr/>
        </p:nvSpPr>
        <p:spPr>
          <a:xfrm>
            <a:off x="60946" y="1034642"/>
            <a:ext cx="6164925" cy="34778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257175" indent="-257175">
              <a:spcBef>
                <a:spcPts val="450"/>
              </a:spcBef>
              <a:spcAft>
                <a:spcPts val="450"/>
              </a:spcAft>
              <a:buFont typeface="+mj-lt"/>
              <a:buAutoNum type="arabicPeriod"/>
            </a:pPr>
            <a:r>
              <a:rPr lang="en-US" sz="1500" dirty="0"/>
              <a:t>The group or association must not condition employer membership based on any health factor of an employee or employees or a former employee or former employees of the employer member </a:t>
            </a:r>
          </a:p>
          <a:p>
            <a:pPr marL="257175" indent="-257175">
              <a:spcBef>
                <a:spcPts val="450"/>
              </a:spcBef>
              <a:spcAft>
                <a:spcPts val="450"/>
              </a:spcAft>
              <a:buFont typeface="+mj-lt"/>
              <a:buAutoNum type="arabicPeriod"/>
            </a:pPr>
            <a:r>
              <a:rPr lang="en-US" sz="1500" dirty="0"/>
              <a:t>The group health plan sponsored by the group or association cannot discriminate based on a health factor, e.g. health status, medical condition, claims experience, receipt of health care, medical history, genetic information, evidence of insurability, or disability </a:t>
            </a:r>
            <a:r>
              <a:rPr lang="en-US" sz="1200" i="1" dirty="0"/>
              <a:t>(29 CFR 2590.702)</a:t>
            </a:r>
          </a:p>
          <a:p>
            <a:pPr marL="257175" indent="-257175">
              <a:spcBef>
                <a:spcPts val="450"/>
              </a:spcBef>
              <a:spcAft>
                <a:spcPts val="450"/>
              </a:spcAft>
              <a:buFont typeface="+mj-lt"/>
              <a:buAutoNum type="arabicPeriod"/>
            </a:pPr>
            <a:r>
              <a:rPr lang="en-US" sz="1500" dirty="0"/>
              <a:t>The group health plan sponsored by the group or association must comply with respect to nondiscrimination in premiums or contributions required by any participant or beneficiary for coverage</a:t>
            </a:r>
          </a:p>
          <a:p>
            <a:pPr marL="257175" indent="-257175">
              <a:spcBef>
                <a:spcPts val="450"/>
              </a:spcBef>
              <a:spcAft>
                <a:spcPts val="450"/>
              </a:spcAft>
              <a:buFont typeface="+mj-lt"/>
              <a:buAutoNum type="arabicPeriod"/>
            </a:pPr>
            <a:r>
              <a:rPr lang="en-US" sz="1500" dirty="0"/>
              <a:t>In applying the nondiscrimination provisions of 2 and 3 above, the group or association may not treat different employer members of the group or association as distinct groups of similarly-situated individuals.</a:t>
            </a:r>
          </a:p>
        </p:txBody>
      </p:sp>
      <p:pic>
        <p:nvPicPr>
          <p:cNvPr id="3" name="Picture 2"/>
          <p:cNvPicPr>
            <a:picLocks noChangeAspect="1"/>
          </p:cNvPicPr>
          <p:nvPr/>
        </p:nvPicPr>
        <p:blipFill>
          <a:blip r:embed="rId3"/>
          <a:stretch>
            <a:fillRect/>
          </a:stretch>
        </p:blipFill>
        <p:spPr>
          <a:xfrm>
            <a:off x="6335002" y="1607720"/>
            <a:ext cx="2526030" cy="2331720"/>
          </a:xfrm>
          <a:prstGeom prst="rect">
            <a:avLst/>
          </a:prstGeom>
        </p:spPr>
      </p:pic>
    </p:spTree>
    <p:extLst>
      <p:ext uri="{BB962C8B-B14F-4D97-AF65-F5344CB8AC3E}">
        <p14:creationId xmlns:p14="http://schemas.microsoft.com/office/powerpoint/2010/main" val="384344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 - LEGISLATIVE </a:t>
            </a:r>
            <a:r>
              <a:rPr lang="en-US" dirty="0"/>
              <a:t>UPDATE</a:t>
            </a:r>
          </a:p>
        </p:txBody>
      </p:sp>
      <p:sp>
        <p:nvSpPr>
          <p:cNvPr id="7" name="Slide Number Placeholder 5"/>
          <p:cNvSpPr>
            <a:spLocks noGrp="1"/>
          </p:cNvSpPr>
          <p:nvPr>
            <p:ph type="sldNum" sz="quarter" idx="12"/>
          </p:nvPr>
        </p:nvSpPr>
        <p:spPr>
          <a:xfrm>
            <a:off x="8142721" y="4673134"/>
            <a:ext cx="638207" cy="273843"/>
          </a:xfrm>
          <a:prstGeom prst="rect">
            <a:avLst/>
          </a:prstGeom>
        </p:spPr>
        <p:txBody>
          <a:bodyPr anchor="ctr" anchorCtr="0"/>
          <a:lstStyle>
            <a:lvl1pPr algn="r">
              <a:defRPr sz="1050" b="1" i="0">
                <a:solidFill>
                  <a:srgbClr val="9F0927"/>
                </a:solidFill>
                <a:latin typeface="Futura Extra Black" charset="0"/>
                <a:ea typeface="Futura Extra Black" charset="0"/>
                <a:cs typeface="Futura Extra Black" charset="0"/>
              </a:defRPr>
            </a:lvl1pPr>
          </a:lstStyle>
          <a:p>
            <a:r>
              <a:rPr lang="en-US" dirty="0" smtClean="0">
                <a:solidFill>
                  <a:schemeClr val="bg1"/>
                </a:solidFill>
              </a:rPr>
              <a:t>1</a:t>
            </a:r>
            <a:endParaRPr lang="en-US" dirty="0">
              <a:solidFill>
                <a:schemeClr val="bg1"/>
              </a:solidFill>
            </a:endParaRPr>
          </a:p>
        </p:txBody>
      </p:sp>
      <p:graphicFrame>
        <p:nvGraphicFramePr>
          <p:cNvPr id="2" name="Diagram 1"/>
          <p:cNvGraphicFramePr/>
          <p:nvPr>
            <p:extLst>
              <p:ext uri="{D42A27DB-BD31-4B8C-83A1-F6EECF244321}">
                <p14:modId xmlns:p14="http://schemas.microsoft.com/office/powerpoint/2010/main" val="1676580799"/>
              </p:ext>
            </p:extLst>
          </p:nvPr>
        </p:nvGraphicFramePr>
        <p:xfrm>
          <a:off x="209320" y="1063229"/>
          <a:ext cx="8769427" cy="3332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2919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AHP – Working Owner Definition</a:t>
            </a:r>
            <a:endParaRPr lang="en-US" dirty="0"/>
          </a:p>
        </p:txBody>
      </p:sp>
      <p:sp>
        <p:nvSpPr>
          <p:cNvPr id="6" name="TextBox 5"/>
          <p:cNvSpPr txBox="1"/>
          <p:nvPr/>
        </p:nvSpPr>
        <p:spPr>
          <a:xfrm>
            <a:off x="20604" y="942114"/>
            <a:ext cx="7212951" cy="3524042"/>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spcBef>
                <a:spcPts val="450"/>
              </a:spcBef>
              <a:spcAft>
                <a:spcPts val="450"/>
              </a:spcAft>
            </a:pPr>
            <a:r>
              <a:rPr lang="en-US" sz="1350" dirty="0"/>
              <a:t>A working owner is an individual who:</a:t>
            </a:r>
          </a:p>
          <a:p>
            <a:pPr marL="257175" indent="-257175">
              <a:spcBef>
                <a:spcPts val="450"/>
              </a:spcBef>
              <a:spcAft>
                <a:spcPts val="450"/>
              </a:spcAft>
              <a:buFont typeface="+mj-lt"/>
              <a:buAutoNum type="arabicPeriod"/>
            </a:pPr>
            <a:r>
              <a:rPr lang="en-US" sz="1350" dirty="0"/>
              <a:t>Has an ownership right of any nature in a trade or business, whether incorporated or unincorporated, including partners and other self-employed individuals;</a:t>
            </a:r>
          </a:p>
          <a:p>
            <a:pPr marL="257175" indent="-257175">
              <a:spcBef>
                <a:spcPts val="450"/>
              </a:spcBef>
              <a:spcAft>
                <a:spcPts val="450"/>
              </a:spcAft>
              <a:buFont typeface="+mj-lt"/>
              <a:buAutoNum type="arabicPeriod"/>
            </a:pPr>
            <a:r>
              <a:rPr lang="en-US" sz="1350" dirty="0"/>
              <a:t>Is earning wages or self-employment income from the trade or business for providing personal services to the trade or business;</a:t>
            </a:r>
          </a:p>
          <a:p>
            <a:pPr marL="257175" indent="-257175">
              <a:spcBef>
                <a:spcPts val="450"/>
              </a:spcBef>
              <a:spcAft>
                <a:spcPts val="450"/>
              </a:spcAft>
              <a:buFont typeface="+mj-lt"/>
              <a:buAutoNum type="arabicPeriod"/>
            </a:pPr>
            <a:r>
              <a:rPr lang="en-US" sz="1350" dirty="0"/>
              <a:t>Is not eligible to participate in any subsidized group health plan maintained by any other employer of the individual or of the spouse of the individual; and</a:t>
            </a:r>
          </a:p>
          <a:p>
            <a:pPr marL="257175" indent="-257175">
              <a:spcBef>
                <a:spcPts val="450"/>
              </a:spcBef>
              <a:spcAft>
                <a:spcPts val="450"/>
              </a:spcAft>
              <a:buFont typeface="+mj-lt"/>
              <a:buAutoNum type="arabicPeriod"/>
            </a:pPr>
            <a:r>
              <a:rPr lang="en-US" sz="1350" dirty="0"/>
              <a:t>Either:</a:t>
            </a:r>
          </a:p>
          <a:p>
            <a:pPr marL="600075" lvl="1" indent="-257175">
              <a:spcBef>
                <a:spcPts val="450"/>
              </a:spcBef>
              <a:spcAft>
                <a:spcPts val="450"/>
              </a:spcAft>
              <a:buFont typeface="+mj-lt"/>
              <a:buAutoNum type="arabicPeriod"/>
            </a:pPr>
            <a:r>
              <a:rPr lang="en-US" sz="1300" dirty="0"/>
              <a:t>Works at least 30 hours per week or at least 120 hours per month providing personal services to the trade or business, or</a:t>
            </a:r>
          </a:p>
          <a:p>
            <a:pPr marL="600075" lvl="1" indent="-257175">
              <a:spcBef>
                <a:spcPts val="450"/>
              </a:spcBef>
              <a:spcAft>
                <a:spcPts val="450"/>
              </a:spcAft>
              <a:buFont typeface="+mj-lt"/>
              <a:buAutoNum type="arabicPeriod"/>
            </a:pPr>
            <a:r>
              <a:rPr lang="en-US" sz="1300" dirty="0"/>
              <a:t>Has earned income from such trade or business that at least equals the working owner's cost of coverage for participation by the working owner and any covered beneficiaries in the group health plan sponsored by the group or association in which the individual is participating</a:t>
            </a:r>
          </a:p>
        </p:txBody>
      </p:sp>
      <p:pic>
        <p:nvPicPr>
          <p:cNvPr id="5" name="Picture 4"/>
          <p:cNvPicPr>
            <a:picLocks noChangeAspect="1"/>
          </p:cNvPicPr>
          <p:nvPr/>
        </p:nvPicPr>
        <p:blipFill rotWithShape="1">
          <a:blip r:embed="rId3"/>
          <a:srcRect l="7815" r="11587"/>
          <a:stretch/>
        </p:blipFill>
        <p:spPr>
          <a:xfrm>
            <a:off x="7264559" y="942114"/>
            <a:ext cx="1842448"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855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49" y="1"/>
            <a:ext cx="8100125" cy="994172"/>
          </a:xfrm>
        </p:spPr>
        <p:txBody>
          <a:bodyPr/>
          <a:lstStyle/>
          <a:p>
            <a:r>
              <a:rPr lang="en-US" dirty="0" smtClean="0"/>
              <a:t>Proposed Rule on Short-term Policies</a:t>
            </a:r>
            <a:endParaRPr lang="en-US" dirty="0"/>
          </a:p>
        </p:txBody>
      </p:sp>
      <p:sp>
        <p:nvSpPr>
          <p:cNvPr id="3" name="Rectangle 2"/>
          <p:cNvSpPr/>
          <p:nvPr/>
        </p:nvSpPr>
        <p:spPr>
          <a:xfrm>
            <a:off x="4895056" y="1072181"/>
            <a:ext cx="4172918" cy="320857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350" cap="small" dirty="0"/>
              <a:t>This coverage is not required to comply with federal requirements for health insurance, principally those contained in the affordable care act.  Be sure to check your policy carefully to make sure you understand what the policy does and doesn’t cover.  If this coverage expires or you lose eligibility for this coverage, you might have to wait until an open enrollment period to get other health insurance coverage.  Also, this coverage is not “minimum essential coverage”.</a:t>
            </a:r>
          </a:p>
          <a:p>
            <a:endParaRPr lang="en-US" sz="1350" cap="small" dirty="0"/>
          </a:p>
          <a:p>
            <a:r>
              <a:rPr lang="en-US" sz="1350" cap="small" dirty="0"/>
              <a:t>[If you don’t have minimum essential coverage for any month in 2018, you may have to make a payment when you file your tax return unless you qualify for an exemption from the requirement that you have health coverage for that month.]</a:t>
            </a:r>
          </a:p>
        </p:txBody>
      </p:sp>
      <p:sp>
        <p:nvSpPr>
          <p:cNvPr id="4" name="TextBox 3"/>
          <p:cNvSpPr txBox="1"/>
          <p:nvPr/>
        </p:nvSpPr>
        <p:spPr>
          <a:xfrm>
            <a:off x="119270" y="1072181"/>
            <a:ext cx="4647199" cy="3459922"/>
          </a:xfrm>
          <a:prstGeom prst="rect">
            <a:avLst/>
          </a:prstGeom>
          <a:noFill/>
        </p:spPr>
        <p:txBody>
          <a:bodyPr wrap="square" rtlCol="0">
            <a:spAutoFit/>
          </a:bodyPr>
          <a:lstStyle/>
          <a:p>
            <a:pPr marL="214313" indent="-214313">
              <a:spcBef>
                <a:spcPts val="450"/>
              </a:spcBef>
              <a:spcAft>
                <a:spcPts val="450"/>
              </a:spcAft>
              <a:buFont typeface="Arial" panose="020B0604020202020204" pitchFamily="34" charset="0"/>
              <a:buChar char="•"/>
            </a:pPr>
            <a:r>
              <a:rPr lang="en-US" sz="1350" dirty="0"/>
              <a:t>Published 2/21/18; commentary due 4/23/18</a:t>
            </a:r>
          </a:p>
          <a:p>
            <a:pPr marL="214313" indent="-214313">
              <a:spcBef>
                <a:spcPts val="450"/>
              </a:spcBef>
              <a:spcAft>
                <a:spcPts val="450"/>
              </a:spcAft>
              <a:buFont typeface="Arial" panose="020B0604020202020204" pitchFamily="34" charset="0"/>
              <a:buChar char="•"/>
            </a:pPr>
            <a:r>
              <a:rPr lang="en-US" sz="1350" dirty="0"/>
              <a:t>Background:  </a:t>
            </a:r>
          </a:p>
          <a:p>
            <a:pPr marL="557213" lvl="1" indent="-214313">
              <a:spcBef>
                <a:spcPts val="450"/>
              </a:spcBef>
              <a:spcAft>
                <a:spcPts val="450"/>
              </a:spcAft>
              <a:buFont typeface="Arial" panose="020B0604020202020204" pitchFamily="34" charset="0"/>
              <a:buChar char="•"/>
            </a:pPr>
            <a:r>
              <a:rPr lang="en-US" sz="1200" dirty="0"/>
              <a:t>1997 – Short-term limited duration insurance (STLDI) defined under HIPAA as health insurance that has a contract expiration date that is less than 12 months, including any renewal period</a:t>
            </a:r>
          </a:p>
          <a:p>
            <a:pPr marL="557213" lvl="1" indent="-214313">
              <a:spcBef>
                <a:spcPts val="450"/>
              </a:spcBef>
              <a:spcAft>
                <a:spcPts val="450"/>
              </a:spcAft>
              <a:buFont typeface="Arial" panose="020B0604020202020204" pitchFamily="34" charset="0"/>
              <a:buChar char="•"/>
            </a:pPr>
            <a:r>
              <a:rPr lang="en-US" sz="1200" dirty="0"/>
              <a:t>6/10/16 – Departments modify the definition of STLDI specifying that these policies cannot provide coverage for 3 months or longer, including any renewal period</a:t>
            </a:r>
          </a:p>
          <a:p>
            <a:pPr marL="214313" indent="-214313">
              <a:spcBef>
                <a:spcPts val="450"/>
              </a:spcBef>
              <a:spcAft>
                <a:spcPts val="450"/>
              </a:spcAft>
              <a:buFont typeface="Arial" panose="020B0604020202020204" pitchFamily="34" charset="0"/>
              <a:buChar char="•"/>
            </a:pPr>
            <a:r>
              <a:rPr lang="en-US" sz="1350" dirty="0"/>
              <a:t>Proposed rule </a:t>
            </a:r>
          </a:p>
          <a:p>
            <a:pPr marL="557213" lvl="1" indent="-214313">
              <a:spcBef>
                <a:spcPts val="450"/>
              </a:spcBef>
              <a:spcAft>
                <a:spcPts val="450"/>
              </a:spcAft>
              <a:buFont typeface="Arial" panose="020B0604020202020204" pitchFamily="34" charset="0"/>
              <a:buChar char="•"/>
            </a:pPr>
            <a:r>
              <a:rPr lang="en-US" sz="1200" dirty="0"/>
              <a:t>Modifies definition to be consistent with the HIPAA definition</a:t>
            </a:r>
          </a:p>
          <a:p>
            <a:pPr marL="557213" lvl="1" indent="-214313">
              <a:spcBef>
                <a:spcPts val="450"/>
              </a:spcBef>
              <a:spcAft>
                <a:spcPts val="450"/>
              </a:spcAft>
              <a:buFont typeface="Arial" panose="020B0604020202020204" pitchFamily="34" charset="0"/>
              <a:buChar char="•"/>
            </a:pPr>
            <a:r>
              <a:rPr lang="en-US" sz="1200" dirty="0"/>
              <a:t>Requires specific notification in 14 point font – part 2 only required for policies with start dates prior to January 1, 2019</a:t>
            </a:r>
          </a:p>
          <a:p>
            <a:pPr marL="557213" lvl="1" indent="-214313">
              <a:spcBef>
                <a:spcPts val="450"/>
              </a:spcBef>
              <a:spcAft>
                <a:spcPts val="450"/>
              </a:spcAft>
              <a:buFont typeface="Arial" panose="020B0604020202020204" pitchFamily="34" charset="0"/>
              <a:buChar char="•"/>
            </a:pPr>
            <a:r>
              <a:rPr lang="en-US" sz="1200" dirty="0"/>
              <a:t>Effective date will be 60 days after enactment </a:t>
            </a:r>
          </a:p>
        </p:txBody>
      </p:sp>
    </p:spTree>
    <p:extLst>
      <p:ext uri="{BB962C8B-B14F-4D97-AF65-F5344CB8AC3E}">
        <p14:creationId xmlns:p14="http://schemas.microsoft.com/office/powerpoint/2010/main" val="364984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2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200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2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200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20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200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2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200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20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200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2000"/>
                                        <p:tgtEl>
                                          <p:spTgt spid="4">
                                            <p:txEl>
                                              <p:pRg st="6" end="6"/>
                                            </p:txEl>
                                          </p:spTgt>
                                        </p:tgtEl>
                                      </p:cBhvr>
                                    </p:animEffect>
                                  </p:childTnLst>
                                </p:cTn>
                              </p:par>
                            </p:childTnLst>
                          </p:cTn>
                        </p:par>
                        <p:par>
                          <p:cTn id="37" fill="hold">
                            <p:stCondLst>
                              <p:cond delay="4000"/>
                            </p:stCondLst>
                            <p:childTnLst>
                              <p:par>
                                <p:cTn id="38" presetID="22" presetClass="entr" presetSubtype="8" fill="hold" grpId="0" nodeType="afterEffect">
                                  <p:stCondLst>
                                    <p:cond delay="100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2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200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fade">
                                      <p:cBhvr>
                                        <p:cTn id="45"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49" y="1"/>
            <a:ext cx="7742317" cy="994172"/>
          </a:xfrm>
        </p:spPr>
        <p:txBody>
          <a:bodyPr/>
          <a:lstStyle/>
          <a:p>
            <a:r>
              <a:rPr lang="en-US" dirty="0" smtClean="0"/>
              <a:t>States Sue on Constitutionality of ACA</a:t>
            </a:r>
            <a:endParaRPr lang="en-US" dirty="0"/>
          </a:p>
        </p:txBody>
      </p:sp>
      <p:sp>
        <p:nvSpPr>
          <p:cNvPr id="4" name="TextBox 3"/>
          <p:cNvSpPr txBox="1"/>
          <p:nvPr/>
        </p:nvSpPr>
        <p:spPr>
          <a:xfrm>
            <a:off x="136128" y="2750527"/>
            <a:ext cx="4141674" cy="1803058"/>
          </a:xfrm>
          <a:prstGeom prst="rect">
            <a:avLst/>
          </a:prstGeom>
          <a:noFill/>
        </p:spPr>
        <p:txBody>
          <a:bodyPr wrap="square" rtlCol="0">
            <a:spAutoFit/>
          </a:bodyPr>
          <a:lstStyle/>
          <a:p>
            <a:pPr marL="214313" indent="-214313">
              <a:spcBef>
                <a:spcPts val="450"/>
              </a:spcBef>
              <a:spcAft>
                <a:spcPts val="450"/>
              </a:spcAft>
              <a:buFont typeface="Arial" panose="020B0604020202020204" pitchFamily="34" charset="0"/>
              <a:buChar char="•"/>
            </a:pPr>
            <a:r>
              <a:rPr lang="en-US" sz="1350" dirty="0"/>
              <a:t>Suit questions constitutionality of remaining PPACA provisions without individual mandate</a:t>
            </a:r>
          </a:p>
          <a:p>
            <a:pPr marL="214313" indent="-214313">
              <a:spcBef>
                <a:spcPts val="450"/>
              </a:spcBef>
              <a:spcAft>
                <a:spcPts val="450"/>
              </a:spcAft>
              <a:buFont typeface="Arial" panose="020B0604020202020204" pitchFamily="34" charset="0"/>
              <a:buChar char="•"/>
            </a:pPr>
            <a:r>
              <a:rPr lang="en-US" sz="1350" dirty="0"/>
              <a:t>“…forces unconstitutional and irrational regime” on states and citizens</a:t>
            </a:r>
          </a:p>
          <a:p>
            <a:pPr marL="214313" indent="-214313">
              <a:spcBef>
                <a:spcPts val="450"/>
              </a:spcBef>
              <a:spcAft>
                <a:spcPts val="450"/>
              </a:spcAft>
              <a:buFont typeface="Arial" panose="020B0604020202020204" pitchFamily="34" charset="0"/>
              <a:buChar char="•"/>
            </a:pPr>
            <a:r>
              <a:rPr lang="en-US" sz="1350" dirty="0"/>
              <a:t>Previously, SCOTUS upheld the individual mandate as a tax but ruled that without the tax penalty it would be an unconstitutional exercise of federal power</a:t>
            </a:r>
          </a:p>
        </p:txBody>
      </p:sp>
      <p:pic>
        <p:nvPicPr>
          <p:cNvPr id="6" name="Picture 5"/>
          <p:cNvPicPr>
            <a:picLocks noChangeAspect="1"/>
          </p:cNvPicPr>
          <p:nvPr/>
        </p:nvPicPr>
        <p:blipFill>
          <a:blip r:embed="rId3"/>
          <a:stretch>
            <a:fillRect/>
          </a:stretch>
        </p:blipFill>
        <p:spPr>
          <a:xfrm>
            <a:off x="280550" y="967447"/>
            <a:ext cx="3174278" cy="1783080"/>
          </a:xfrm>
          <a:prstGeom prst="rect">
            <a:avLst/>
          </a:prstGeom>
        </p:spPr>
      </p:pic>
      <p:sp>
        <p:nvSpPr>
          <p:cNvPr id="7" name="TextBox 6"/>
          <p:cNvSpPr txBox="1"/>
          <p:nvPr/>
        </p:nvSpPr>
        <p:spPr>
          <a:xfrm>
            <a:off x="6257926" y="900766"/>
            <a:ext cx="2783446" cy="360611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spcBef>
                <a:spcPts val="450"/>
              </a:spcBef>
              <a:spcAft>
                <a:spcPts val="450"/>
              </a:spcAft>
            </a:pPr>
            <a:r>
              <a:rPr lang="en-US" sz="1350" dirty="0">
                <a:solidFill>
                  <a:schemeClr val="tx1"/>
                </a:solidFill>
              </a:rPr>
              <a:t>Complaint seeks declaratory judgments that the:</a:t>
            </a:r>
          </a:p>
          <a:p>
            <a:pPr marL="600075" lvl="1" indent="-257175">
              <a:spcBef>
                <a:spcPts val="450"/>
              </a:spcBef>
              <a:spcAft>
                <a:spcPts val="450"/>
              </a:spcAft>
              <a:buFont typeface="+mj-lt"/>
              <a:buAutoNum type="arabicPeriod"/>
            </a:pPr>
            <a:r>
              <a:rPr lang="en-US" sz="1275" dirty="0">
                <a:solidFill>
                  <a:schemeClr val="tx1"/>
                </a:solidFill>
              </a:rPr>
              <a:t>Individual mandate exceeds Congress’s enumerated powers;</a:t>
            </a:r>
          </a:p>
          <a:p>
            <a:pPr marL="600075" lvl="1" indent="-257175">
              <a:spcBef>
                <a:spcPts val="450"/>
              </a:spcBef>
              <a:spcAft>
                <a:spcPts val="450"/>
              </a:spcAft>
              <a:buFont typeface="+mj-lt"/>
              <a:buAutoNum type="arabicPeriod"/>
            </a:pPr>
            <a:r>
              <a:rPr lang="en-US" sz="1275" dirty="0">
                <a:solidFill>
                  <a:schemeClr val="tx1"/>
                </a:solidFill>
              </a:rPr>
              <a:t>ACA violates the Due Process Clause and the Tenth Amendment;</a:t>
            </a:r>
          </a:p>
          <a:p>
            <a:pPr marL="600075" lvl="1" indent="-257175">
              <a:spcBef>
                <a:spcPts val="450"/>
              </a:spcBef>
              <a:spcAft>
                <a:spcPts val="450"/>
              </a:spcAft>
              <a:buFont typeface="+mj-lt"/>
              <a:buAutoNum type="arabicPeriod"/>
            </a:pPr>
            <a:r>
              <a:rPr lang="en-US" sz="1275" dirty="0">
                <a:solidFill>
                  <a:schemeClr val="tx1"/>
                </a:solidFill>
              </a:rPr>
              <a:t>Agency rules promulgated pursuant to the ACA violate the Administrative Procedure Act</a:t>
            </a:r>
          </a:p>
          <a:p>
            <a:pPr>
              <a:spcBef>
                <a:spcPts val="450"/>
              </a:spcBef>
              <a:spcAft>
                <a:spcPts val="450"/>
              </a:spcAft>
            </a:pPr>
            <a:r>
              <a:rPr lang="en-US" sz="1350" dirty="0">
                <a:solidFill>
                  <a:schemeClr val="tx1"/>
                </a:solidFill>
              </a:rPr>
              <a:t>Seeks injunction prohibiting federal officials from implementing or enforcing the ACA</a:t>
            </a:r>
          </a:p>
        </p:txBody>
      </p:sp>
      <p:graphicFrame>
        <p:nvGraphicFramePr>
          <p:cNvPr id="9" name="Table 8"/>
          <p:cNvGraphicFramePr>
            <a:graphicFrameLocks noGrp="1"/>
          </p:cNvGraphicFramePr>
          <p:nvPr>
            <p:extLst/>
          </p:nvPr>
        </p:nvGraphicFramePr>
        <p:xfrm>
          <a:off x="4350899" y="1075695"/>
          <a:ext cx="1581786" cy="2748295"/>
        </p:xfrm>
        <a:graphic>
          <a:graphicData uri="http://schemas.openxmlformats.org/drawingml/2006/table">
            <a:tbl>
              <a:tblPr firstRow="1" bandRow="1">
                <a:tableStyleId>{C083E6E3-FA7D-4D7B-A595-EF9225AFEA82}</a:tableStyleId>
              </a:tblPr>
              <a:tblGrid>
                <a:gridCol w="790893">
                  <a:extLst>
                    <a:ext uri="{9D8B030D-6E8A-4147-A177-3AD203B41FA5}">
                      <a16:colId xmlns:a16="http://schemas.microsoft.com/office/drawing/2014/main" val="2787775651"/>
                    </a:ext>
                  </a:extLst>
                </a:gridCol>
                <a:gridCol w="790893">
                  <a:extLst>
                    <a:ext uri="{9D8B030D-6E8A-4147-A177-3AD203B41FA5}">
                      <a16:colId xmlns:a16="http://schemas.microsoft.com/office/drawing/2014/main" val="3428155434"/>
                    </a:ext>
                  </a:extLst>
                </a:gridCol>
              </a:tblGrid>
              <a:tr h="249845">
                <a:tc gridSpan="2">
                  <a:txBody>
                    <a:bodyPr/>
                    <a:lstStyle/>
                    <a:p>
                      <a:r>
                        <a:rPr lang="en-US" sz="1000" dirty="0" smtClean="0"/>
                        <a:t>States filing suit:</a:t>
                      </a:r>
                      <a:endParaRPr lang="en-US" sz="1000" dirty="0"/>
                    </a:p>
                  </a:txBody>
                  <a:tcPr marL="68580" marR="68580" marT="34290" marB="34290"/>
                </a:tc>
                <a:tc hMerge="1">
                  <a:txBody>
                    <a:bodyPr/>
                    <a:lstStyle/>
                    <a:p>
                      <a:endParaRPr lang="en-US" dirty="0"/>
                    </a:p>
                  </a:txBody>
                  <a:tcPr/>
                </a:tc>
                <a:extLst>
                  <a:ext uri="{0D108BD9-81ED-4DB2-BD59-A6C34878D82A}">
                    <a16:rowId xmlns:a16="http://schemas.microsoft.com/office/drawing/2014/main" val="2369401194"/>
                  </a:ext>
                </a:extLst>
              </a:tr>
              <a:tr h="249845">
                <a:tc>
                  <a:txBody>
                    <a:bodyPr/>
                    <a:lstStyle/>
                    <a:p>
                      <a:pPr algn="ctr"/>
                      <a:r>
                        <a:rPr lang="en-US" sz="1000" dirty="0" smtClean="0"/>
                        <a:t>AL</a:t>
                      </a:r>
                    </a:p>
                  </a:txBody>
                  <a:tcPr marL="68580" marR="68580" marT="34290" marB="34290"/>
                </a:tc>
                <a:tc>
                  <a:txBody>
                    <a:bodyPr/>
                    <a:lstStyle/>
                    <a:p>
                      <a:pPr algn="ctr"/>
                      <a:r>
                        <a:rPr lang="en-US" sz="1000" dirty="0" smtClean="0"/>
                        <a:t>MO</a:t>
                      </a:r>
                      <a:endParaRPr lang="en-US" sz="1000" dirty="0"/>
                    </a:p>
                  </a:txBody>
                  <a:tcPr marL="68580" marR="68580" marT="34290" marB="34290"/>
                </a:tc>
                <a:extLst>
                  <a:ext uri="{0D108BD9-81ED-4DB2-BD59-A6C34878D82A}">
                    <a16:rowId xmlns:a16="http://schemas.microsoft.com/office/drawing/2014/main" val="3584211723"/>
                  </a:ext>
                </a:extLst>
              </a:tr>
              <a:tr h="249845">
                <a:tc>
                  <a:txBody>
                    <a:bodyPr/>
                    <a:lstStyle/>
                    <a:p>
                      <a:pPr algn="ctr"/>
                      <a:r>
                        <a:rPr lang="en-US" sz="1000" dirty="0" smtClean="0"/>
                        <a:t>AR</a:t>
                      </a:r>
                    </a:p>
                  </a:txBody>
                  <a:tcPr marL="68580" marR="68580" marT="34290" marB="34290"/>
                </a:tc>
                <a:tc>
                  <a:txBody>
                    <a:bodyPr/>
                    <a:lstStyle/>
                    <a:p>
                      <a:pPr algn="ctr"/>
                      <a:r>
                        <a:rPr lang="en-US" sz="1000" dirty="0" smtClean="0"/>
                        <a:t>NE</a:t>
                      </a:r>
                      <a:endParaRPr lang="en-US" sz="1000" dirty="0"/>
                    </a:p>
                  </a:txBody>
                  <a:tcPr marL="68580" marR="68580" marT="34290" marB="34290"/>
                </a:tc>
                <a:extLst>
                  <a:ext uri="{0D108BD9-81ED-4DB2-BD59-A6C34878D82A}">
                    <a16:rowId xmlns:a16="http://schemas.microsoft.com/office/drawing/2014/main" val="1969254585"/>
                  </a:ext>
                </a:extLst>
              </a:tr>
              <a:tr h="249845">
                <a:tc>
                  <a:txBody>
                    <a:bodyPr/>
                    <a:lstStyle/>
                    <a:p>
                      <a:pPr algn="ctr"/>
                      <a:r>
                        <a:rPr lang="en-US" sz="1000" dirty="0" smtClean="0"/>
                        <a:t>AZ</a:t>
                      </a:r>
                    </a:p>
                  </a:txBody>
                  <a:tcPr marL="68580" marR="68580" marT="34290" marB="34290"/>
                </a:tc>
                <a:tc>
                  <a:txBody>
                    <a:bodyPr/>
                    <a:lstStyle/>
                    <a:p>
                      <a:pPr algn="ctr"/>
                      <a:r>
                        <a:rPr lang="en-US" sz="1000" dirty="0" smtClean="0"/>
                        <a:t>ND</a:t>
                      </a:r>
                      <a:endParaRPr lang="en-US" sz="1000" dirty="0"/>
                    </a:p>
                  </a:txBody>
                  <a:tcPr marL="68580" marR="68580" marT="34290" marB="34290"/>
                </a:tc>
                <a:extLst>
                  <a:ext uri="{0D108BD9-81ED-4DB2-BD59-A6C34878D82A}">
                    <a16:rowId xmlns:a16="http://schemas.microsoft.com/office/drawing/2014/main" val="3766955552"/>
                  </a:ext>
                </a:extLst>
              </a:tr>
              <a:tr h="249845">
                <a:tc>
                  <a:txBody>
                    <a:bodyPr/>
                    <a:lstStyle/>
                    <a:p>
                      <a:pPr algn="ctr"/>
                      <a:r>
                        <a:rPr lang="en-US" sz="1000" dirty="0" smtClean="0"/>
                        <a:t>FL</a:t>
                      </a:r>
                    </a:p>
                  </a:txBody>
                  <a:tcPr marL="68580" marR="68580" marT="34290" marB="34290"/>
                </a:tc>
                <a:tc>
                  <a:txBody>
                    <a:bodyPr/>
                    <a:lstStyle/>
                    <a:p>
                      <a:pPr algn="ctr"/>
                      <a:r>
                        <a:rPr lang="en-US" sz="1000" dirty="0" smtClean="0"/>
                        <a:t>SC</a:t>
                      </a:r>
                      <a:endParaRPr lang="en-US" sz="1000" dirty="0"/>
                    </a:p>
                  </a:txBody>
                  <a:tcPr marL="68580" marR="68580" marT="34290" marB="34290"/>
                </a:tc>
                <a:extLst>
                  <a:ext uri="{0D108BD9-81ED-4DB2-BD59-A6C34878D82A}">
                    <a16:rowId xmlns:a16="http://schemas.microsoft.com/office/drawing/2014/main" val="1074213248"/>
                  </a:ext>
                </a:extLst>
              </a:tr>
              <a:tr h="249845">
                <a:tc>
                  <a:txBody>
                    <a:bodyPr/>
                    <a:lstStyle/>
                    <a:p>
                      <a:pPr algn="ctr"/>
                      <a:r>
                        <a:rPr lang="en-US" sz="1000" dirty="0" smtClean="0"/>
                        <a:t>GA</a:t>
                      </a:r>
                    </a:p>
                  </a:txBody>
                  <a:tcPr marL="68580" marR="68580" marT="34290" marB="34290"/>
                </a:tc>
                <a:tc>
                  <a:txBody>
                    <a:bodyPr/>
                    <a:lstStyle/>
                    <a:p>
                      <a:pPr algn="ctr"/>
                      <a:r>
                        <a:rPr lang="en-US" sz="1000" dirty="0" smtClean="0"/>
                        <a:t>SD</a:t>
                      </a:r>
                      <a:endParaRPr lang="en-US" sz="1000" dirty="0"/>
                    </a:p>
                  </a:txBody>
                  <a:tcPr marL="68580" marR="68580" marT="34290" marB="34290"/>
                </a:tc>
                <a:extLst>
                  <a:ext uri="{0D108BD9-81ED-4DB2-BD59-A6C34878D82A}">
                    <a16:rowId xmlns:a16="http://schemas.microsoft.com/office/drawing/2014/main" val="2603382241"/>
                  </a:ext>
                </a:extLst>
              </a:tr>
              <a:tr h="249845">
                <a:tc>
                  <a:txBody>
                    <a:bodyPr/>
                    <a:lstStyle/>
                    <a:p>
                      <a:pPr algn="ctr"/>
                      <a:r>
                        <a:rPr lang="en-US" sz="1000" dirty="0" smtClean="0"/>
                        <a:t>IN</a:t>
                      </a:r>
                    </a:p>
                  </a:txBody>
                  <a:tcPr marL="68580" marR="68580" marT="34290" marB="34290"/>
                </a:tc>
                <a:tc>
                  <a:txBody>
                    <a:bodyPr/>
                    <a:lstStyle/>
                    <a:p>
                      <a:pPr algn="ctr"/>
                      <a:r>
                        <a:rPr lang="en-US" sz="1000" dirty="0" smtClean="0"/>
                        <a:t>TN</a:t>
                      </a:r>
                      <a:endParaRPr lang="en-US" sz="1000" dirty="0"/>
                    </a:p>
                  </a:txBody>
                  <a:tcPr marL="68580" marR="68580" marT="34290" marB="34290"/>
                </a:tc>
                <a:extLst>
                  <a:ext uri="{0D108BD9-81ED-4DB2-BD59-A6C34878D82A}">
                    <a16:rowId xmlns:a16="http://schemas.microsoft.com/office/drawing/2014/main" val="3284926758"/>
                  </a:ext>
                </a:extLst>
              </a:tr>
              <a:tr h="249845">
                <a:tc>
                  <a:txBody>
                    <a:bodyPr/>
                    <a:lstStyle/>
                    <a:p>
                      <a:pPr algn="ctr"/>
                      <a:r>
                        <a:rPr lang="en-US" sz="1000" dirty="0" smtClean="0"/>
                        <a:t>KS</a:t>
                      </a:r>
                    </a:p>
                  </a:txBody>
                  <a:tcPr marL="68580" marR="68580" marT="34290" marB="34290"/>
                </a:tc>
                <a:tc>
                  <a:txBody>
                    <a:bodyPr/>
                    <a:lstStyle/>
                    <a:p>
                      <a:pPr algn="ctr"/>
                      <a:r>
                        <a:rPr lang="en-US" sz="1000" dirty="0" smtClean="0"/>
                        <a:t>TX</a:t>
                      </a:r>
                      <a:endParaRPr lang="en-US" sz="1000" dirty="0"/>
                    </a:p>
                  </a:txBody>
                  <a:tcPr marL="68580" marR="68580" marT="34290" marB="34290"/>
                </a:tc>
                <a:extLst>
                  <a:ext uri="{0D108BD9-81ED-4DB2-BD59-A6C34878D82A}">
                    <a16:rowId xmlns:a16="http://schemas.microsoft.com/office/drawing/2014/main" val="511059430"/>
                  </a:ext>
                </a:extLst>
              </a:tr>
              <a:tr h="249845">
                <a:tc>
                  <a:txBody>
                    <a:bodyPr/>
                    <a:lstStyle/>
                    <a:p>
                      <a:pPr algn="ctr"/>
                      <a:r>
                        <a:rPr lang="en-US" sz="1000" dirty="0" smtClean="0"/>
                        <a:t>LA</a:t>
                      </a:r>
                    </a:p>
                  </a:txBody>
                  <a:tcPr marL="68580" marR="68580" marT="34290" marB="34290"/>
                </a:tc>
                <a:tc>
                  <a:txBody>
                    <a:bodyPr/>
                    <a:lstStyle/>
                    <a:p>
                      <a:pPr algn="ctr"/>
                      <a:r>
                        <a:rPr lang="en-US" sz="1000" dirty="0" smtClean="0"/>
                        <a:t>UT</a:t>
                      </a:r>
                      <a:endParaRPr lang="en-US" sz="1000" dirty="0"/>
                    </a:p>
                  </a:txBody>
                  <a:tcPr marL="68580" marR="68580" marT="34290" marB="34290"/>
                </a:tc>
                <a:extLst>
                  <a:ext uri="{0D108BD9-81ED-4DB2-BD59-A6C34878D82A}">
                    <a16:rowId xmlns:a16="http://schemas.microsoft.com/office/drawing/2014/main" val="3535234537"/>
                  </a:ext>
                </a:extLst>
              </a:tr>
              <a:tr h="249845">
                <a:tc>
                  <a:txBody>
                    <a:bodyPr/>
                    <a:lstStyle/>
                    <a:p>
                      <a:pPr algn="ctr"/>
                      <a:r>
                        <a:rPr lang="en-US" sz="1000" dirty="0" smtClean="0"/>
                        <a:t>ME</a:t>
                      </a:r>
                    </a:p>
                  </a:txBody>
                  <a:tcPr marL="68580" marR="68580" marT="34290" marB="34290"/>
                </a:tc>
                <a:tc>
                  <a:txBody>
                    <a:bodyPr/>
                    <a:lstStyle/>
                    <a:p>
                      <a:pPr algn="ctr"/>
                      <a:r>
                        <a:rPr lang="en-US" sz="1000" dirty="0" smtClean="0"/>
                        <a:t>WV</a:t>
                      </a:r>
                      <a:endParaRPr lang="en-US" sz="1000" dirty="0"/>
                    </a:p>
                  </a:txBody>
                  <a:tcPr marL="68580" marR="68580" marT="34290" marB="34290"/>
                </a:tc>
                <a:extLst>
                  <a:ext uri="{0D108BD9-81ED-4DB2-BD59-A6C34878D82A}">
                    <a16:rowId xmlns:a16="http://schemas.microsoft.com/office/drawing/2014/main" val="3636218355"/>
                  </a:ext>
                </a:extLst>
              </a:tr>
              <a:tr h="249845">
                <a:tc>
                  <a:txBody>
                    <a:bodyPr/>
                    <a:lstStyle/>
                    <a:p>
                      <a:pPr algn="ctr"/>
                      <a:r>
                        <a:rPr lang="en-US" sz="1000" dirty="0" smtClean="0"/>
                        <a:t>MS</a:t>
                      </a:r>
                    </a:p>
                  </a:txBody>
                  <a:tcPr marL="68580" marR="68580" marT="34290" marB="34290"/>
                </a:tc>
                <a:tc>
                  <a:txBody>
                    <a:bodyPr/>
                    <a:lstStyle/>
                    <a:p>
                      <a:pPr algn="ctr"/>
                      <a:r>
                        <a:rPr lang="en-US" sz="1000" dirty="0" smtClean="0"/>
                        <a:t>WI</a:t>
                      </a:r>
                      <a:endParaRPr lang="en-US" sz="1000" dirty="0"/>
                    </a:p>
                  </a:txBody>
                  <a:tcPr marL="68580" marR="68580" marT="34290" marB="34290"/>
                </a:tc>
                <a:extLst>
                  <a:ext uri="{0D108BD9-81ED-4DB2-BD59-A6C34878D82A}">
                    <a16:rowId xmlns:a16="http://schemas.microsoft.com/office/drawing/2014/main" val="1923979283"/>
                  </a:ext>
                </a:extLst>
              </a:tr>
            </a:tbl>
          </a:graphicData>
        </a:graphic>
      </p:graphicFrame>
    </p:spTree>
    <p:extLst>
      <p:ext uri="{BB962C8B-B14F-4D97-AF65-F5344CB8AC3E}">
        <p14:creationId xmlns:p14="http://schemas.microsoft.com/office/powerpoint/2010/main" val="265655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par>
                          <p:cTn id="8" fill="hold">
                            <p:stCondLst>
                              <p:cond delay="3500"/>
                            </p:stCondLst>
                            <p:childTnLst>
                              <p:par>
                                <p:cTn id="9" presetID="42" presetClass="entr" presetSubtype="0" fill="hold" grpId="0" nodeType="afterEffect">
                                  <p:stCondLst>
                                    <p:cond delay="1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500"/>
                                        <p:tgtEl>
                                          <p:spTgt spid="4">
                                            <p:txEl>
                                              <p:pRg st="0" end="0"/>
                                            </p:txEl>
                                          </p:spTgt>
                                        </p:tgtEl>
                                      </p:cBhvr>
                                    </p:animEffect>
                                    <p:anim calcmode="lin" valueType="num">
                                      <p:cBhvr>
                                        <p:cTn id="12"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6500"/>
                            </p:stCondLst>
                            <p:childTnLst>
                              <p:par>
                                <p:cTn id="15" presetID="42" presetClass="entr" presetSubtype="0" fill="hold" grpId="0" nodeType="afterEffect">
                                  <p:stCondLst>
                                    <p:cond delay="200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500"/>
                                        <p:tgtEl>
                                          <p:spTgt spid="4">
                                            <p:txEl>
                                              <p:pRg st="1" end="1"/>
                                            </p:txEl>
                                          </p:spTgt>
                                        </p:tgtEl>
                                      </p:cBhvr>
                                    </p:animEffect>
                                    <p:anim calcmode="lin" valueType="num">
                                      <p:cBhvr>
                                        <p:cTn id="18"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0"/>
                            </p:stCondLst>
                            <p:childTnLst>
                              <p:par>
                                <p:cTn id="21" presetID="42" presetClass="entr" presetSubtype="0" fill="hold" grpId="0" nodeType="afterEffect">
                                  <p:stCondLst>
                                    <p:cond delay="200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500"/>
                                        <p:tgtEl>
                                          <p:spTgt spid="4">
                                            <p:txEl>
                                              <p:pRg st="2" end="2"/>
                                            </p:txEl>
                                          </p:spTgt>
                                        </p:tgtEl>
                                      </p:cBhvr>
                                    </p:animEffect>
                                    <p:anim calcmode="lin" valueType="num">
                                      <p:cBhvr>
                                        <p:cTn id="24" dur="1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out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3631" y="2717737"/>
            <a:ext cx="4571006" cy="2031325"/>
          </a:xfrm>
          <a:prstGeom prst="rect">
            <a:avLst/>
          </a:prstGeom>
          <a:noFill/>
        </p:spPr>
        <p:txBody>
          <a:bodyPr wrap="square" rtlCol="0">
            <a:spAutoFit/>
          </a:bodyPr>
          <a:lstStyle/>
          <a:p>
            <a:r>
              <a:rPr lang="en-US" sz="1600" b="1" dirty="0">
                <a:solidFill>
                  <a:srgbClr val="3076A8"/>
                </a:solidFill>
                <a:ea typeface="Times New Roman"/>
                <a:cs typeface="Times New Roman"/>
              </a:rPr>
              <a:t>ANNETTE BECHTOLD</a:t>
            </a:r>
            <a:endParaRPr lang="en-US" sz="1600" dirty="0">
              <a:ea typeface="Calibri"/>
              <a:cs typeface="Times New Roman"/>
            </a:endParaRPr>
          </a:p>
          <a:p>
            <a:pPr>
              <a:spcAft>
                <a:spcPts val="600"/>
              </a:spcAft>
            </a:pPr>
            <a:r>
              <a:rPr lang="en-US" sz="1600" b="1" dirty="0" smtClean="0">
                <a:solidFill>
                  <a:srgbClr val="3076A8"/>
                </a:solidFill>
                <a:ea typeface="Times New Roman"/>
                <a:cs typeface="Times New Roman"/>
              </a:rPr>
              <a:t>NAHU, Chair, Legislative Council – GAHU, President</a:t>
            </a:r>
            <a:endParaRPr lang="en-US" sz="1600" dirty="0">
              <a:ea typeface="Calibri"/>
              <a:cs typeface="Times New Roman"/>
            </a:endParaRPr>
          </a:p>
          <a:p>
            <a:r>
              <a:rPr lang="en-US" sz="1600" b="1" dirty="0" smtClean="0">
                <a:solidFill>
                  <a:srgbClr val="797C7E"/>
                </a:solidFill>
                <a:ea typeface="Times New Roman"/>
                <a:cs typeface="Times New Roman"/>
              </a:rPr>
              <a:t>SVP</a:t>
            </a:r>
            <a:r>
              <a:rPr lang="en-US" sz="1600" b="1" dirty="0">
                <a:solidFill>
                  <a:srgbClr val="797C7E"/>
                </a:solidFill>
                <a:ea typeface="Times New Roman"/>
                <a:cs typeface="Times New Roman"/>
              </a:rPr>
              <a:t>, Regulatory Affairs And Reform Initiatives</a:t>
            </a:r>
            <a:endParaRPr lang="en-US" sz="1600" dirty="0">
              <a:ea typeface="Calibri"/>
              <a:cs typeface="Times New Roman"/>
            </a:endParaRPr>
          </a:p>
          <a:p>
            <a:pPr>
              <a:spcAft>
                <a:spcPts val="600"/>
              </a:spcAft>
            </a:pPr>
            <a:r>
              <a:rPr lang="en-US" sz="1600" dirty="0">
                <a:solidFill>
                  <a:srgbClr val="797C7E"/>
                </a:solidFill>
                <a:ea typeface="Times New Roman"/>
                <a:cs typeface="Times New Roman"/>
              </a:rPr>
              <a:t>OneDigital | Health and Benefits</a:t>
            </a:r>
            <a:endParaRPr lang="en-US" sz="1600" dirty="0">
              <a:ea typeface="Calibri"/>
              <a:cs typeface="Times New Roman"/>
            </a:endParaRPr>
          </a:p>
          <a:p>
            <a:r>
              <a:rPr lang="en-US" sz="1200" b="1" dirty="0" smtClean="0">
                <a:solidFill>
                  <a:srgbClr val="797C7E"/>
                </a:solidFill>
                <a:ea typeface="Times New Roman"/>
                <a:cs typeface="Times New Roman"/>
              </a:rPr>
              <a:t>office</a:t>
            </a:r>
            <a:r>
              <a:rPr lang="en-US" sz="1200" b="1" dirty="0">
                <a:solidFill>
                  <a:srgbClr val="797C7E"/>
                </a:solidFill>
                <a:ea typeface="Times New Roman"/>
                <a:cs typeface="Times New Roman"/>
              </a:rPr>
              <a:t>: </a:t>
            </a:r>
            <a:r>
              <a:rPr lang="en-US" sz="1200" dirty="0">
                <a:solidFill>
                  <a:srgbClr val="797C7E"/>
                </a:solidFill>
                <a:ea typeface="Times New Roman"/>
                <a:cs typeface="Times New Roman"/>
              </a:rPr>
              <a:t>770-250-3008</a:t>
            </a:r>
            <a:endParaRPr lang="en-US" sz="1600" dirty="0">
              <a:ea typeface="Calibri"/>
              <a:cs typeface="Times New Roman"/>
            </a:endParaRPr>
          </a:p>
          <a:p>
            <a:r>
              <a:rPr lang="en-US" sz="1200" b="1" dirty="0">
                <a:solidFill>
                  <a:srgbClr val="797C7E"/>
                </a:solidFill>
                <a:ea typeface="Times New Roman"/>
                <a:cs typeface="Times New Roman"/>
              </a:rPr>
              <a:t>mobile: </a:t>
            </a:r>
            <a:r>
              <a:rPr lang="en-US" sz="1200" dirty="0">
                <a:solidFill>
                  <a:srgbClr val="797C7E"/>
                </a:solidFill>
                <a:ea typeface="Times New Roman"/>
                <a:cs typeface="Times New Roman"/>
              </a:rPr>
              <a:t>770-296-7254</a:t>
            </a:r>
            <a:endParaRPr lang="en-US" sz="1600" dirty="0">
              <a:ea typeface="Calibri"/>
              <a:cs typeface="Times New Roman"/>
            </a:endParaRPr>
          </a:p>
          <a:p>
            <a:r>
              <a:rPr lang="en-US" sz="1200" b="1" dirty="0">
                <a:solidFill>
                  <a:srgbClr val="797C7E"/>
                </a:solidFill>
                <a:ea typeface="Times New Roman"/>
                <a:cs typeface="Times New Roman"/>
              </a:rPr>
              <a:t>fax: </a:t>
            </a:r>
            <a:r>
              <a:rPr lang="en-US" sz="1200" dirty="0">
                <a:solidFill>
                  <a:srgbClr val="797C7E"/>
                </a:solidFill>
                <a:ea typeface="Times New Roman"/>
                <a:cs typeface="Times New Roman"/>
              </a:rPr>
              <a:t>678-905-7308</a:t>
            </a:r>
            <a:endParaRPr lang="en-US" sz="1600" dirty="0">
              <a:ea typeface="Calibri"/>
              <a:cs typeface="Times New Roman"/>
            </a:endParaRPr>
          </a:p>
          <a:p>
            <a:endParaRPr lang="en-US" sz="1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105" y="180277"/>
            <a:ext cx="2024682" cy="253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997105" y="2796655"/>
            <a:ext cx="2423326" cy="2031325"/>
          </a:xfrm>
          <a:prstGeom prst="rect">
            <a:avLst/>
          </a:prstGeom>
          <a:noFill/>
        </p:spPr>
        <p:txBody>
          <a:bodyPr wrap="square" rtlCol="0">
            <a:spAutoFit/>
          </a:bodyPr>
          <a:lstStyle/>
          <a:p>
            <a:r>
              <a:rPr lang="en-US" sz="1600" b="1" dirty="0" smtClean="0">
                <a:solidFill>
                  <a:srgbClr val="3076A8"/>
                </a:solidFill>
                <a:ea typeface="Times New Roman"/>
                <a:cs typeface="Times New Roman"/>
              </a:rPr>
              <a:t>TREY WISE</a:t>
            </a:r>
            <a:endParaRPr lang="en-US" sz="1600" b="1" dirty="0" smtClean="0">
              <a:solidFill>
                <a:srgbClr val="3076A8"/>
              </a:solidFill>
              <a:ea typeface="Times New Roman"/>
              <a:cs typeface="Times New Roman"/>
            </a:endParaRPr>
          </a:p>
          <a:p>
            <a:pPr>
              <a:spcAft>
                <a:spcPts val="600"/>
              </a:spcAft>
            </a:pPr>
            <a:r>
              <a:rPr lang="en-US" sz="1600" b="1" dirty="0" smtClean="0">
                <a:solidFill>
                  <a:srgbClr val="3076A8"/>
                </a:solidFill>
                <a:ea typeface="Calibri"/>
                <a:cs typeface="Times New Roman"/>
              </a:rPr>
              <a:t>AAHU, President</a:t>
            </a:r>
          </a:p>
          <a:p>
            <a:r>
              <a:rPr lang="en-US" sz="1600" b="1" dirty="0" smtClean="0">
                <a:solidFill>
                  <a:srgbClr val="797C7E"/>
                </a:solidFill>
                <a:ea typeface="Times New Roman"/>
                <a:cs typeface="Times New Roman"/>
              </a:rPr>
              <a:t>Sales </a:t>
            </a:r>
            <a:r>
              <a:rPr lang="en-US" sz="1600" b="1" dirty="0">
                <a:solidFill>
                  <a:srgbClr val="797C7E"/>
                </a:solidFill>
                <a:ea typeface="Times New Roman"/>
                <a:cs typeface="Times New Roman"/>
              </a:rPr>
              <a:t>Manager</a:t>
            </a:r>
            <a:endParaRPr lang="en-US" sz="1600" dirty="0">
              <a:ea typeface="Calibri"/>
              <a:cs typeface="Times New Roman"/>
            </a:endParaRPr>
          </a:p>
          <a:p>
            <a:pPr>
              <a:spcAft>
                <a:spcPts val="600"/>
              </a:spcAft>
            </a:pPr>
            <a:r>
              <a:rPr lang="en-US" sz="1600" dirty="0">
                <a:solidFill>
                  <a:srgbClr val="797C7E"/>
                </a:solidFill>
                <a:ea typeface="Times New Roman"/>
                <a:cs typeface="Times New Roman"/>
              </a:rPr>
              <a:t>Admin America</a:t>
            </a:r>
            <a:endParaRPr lang="en-US" sz="1600" dirty="0">
              <a:ea typeface="Calibri"/>
              <a:cs typeface="Times New Roman"/>
            </a:endParaRPr>
          </a:p>
          <a:p>
            <a:r>
              <a:rPr lang="en-US" sz="1200" b="1" dirty="0" smtClean="0">
                <a:solidFill>
                  <a:srgbClr val="797C7E"/>
                </a:solidFill>
                <a:ea typeface="Times New Roman"/>
                <a:cs typeface="Times New Roman"/>
              </a:rPr>
              <a:t>office</a:t>
            </a:r>
            <a:r>
              <a:rPr lang="en-US" sz="1200" b="1" dirty="0">
                <a:solidFill>
                  <a:srgbClr val="797C7E"/>
                </a:solidFill>
                <a:ea typeface="Times New Roman"/>
                <a:cs typeface="Times New Roman"/>
              </a:rPr>
              <a:t>: </a:t>
            </a:r>
            <a:r>
              <a:rPr lang="en-US" sz="1200" dirty="0">
                <a:solidFill>
                  <a:srgbClr val="797C7E"/>
                </a:solidFill>
                <a:ea typeface="Times New Roman"/>
                <a:cs typeface="Times New Roman"/>
              </a:rPr>
              <a:t>678-578-4639</a:t>
            </a:r>
            <a:endParaRPr lang="en-US" sz="1600" dirty="0">
              <a:ea typeface="Calibri"/>
              <a:cs typeface="Times New Roman"/>
            </a:endParaRPr>
          </a:p>
          <a:p>
            <a:r>
              <a:rPr lang="en-US" sz="1200" b="1" dirty="0">
                <a:solidFill>
                  <a:srgbClr val="797C7E"/>
                </a:solidFill>
                <a:ea typeface="Times New Roman"/>
                <a:cs typeface="Times New Roman"/>
              </a:rPr>
              <a:t>mobile: </a:t>
            </a:r>
            <a:r>
              <a:rPr lang="en-US" sz="1200" dirty="0">
                <a:solidFill>
                  <a:srgbClr val="797C7E"/>
                </a:solidFill>
                <a:ea typeface="Times New Roman"/>
                <a:cs typeface="Times New Roman"/>
              </a:rPr>
              <a:t>678-525-8844</a:t>
            </a:r>
            <a:endParaRPr lang="en-US" sz="1600" dirty="0">
              <a:ea typeface="Calibri"/>
              <a:cs typeface="Times New Roman"/>
            </a:endParaRPr>
          </a:p>
          <a:p>
            <a:r>
              <a:rPr lang="en-US" sz="1200" b="1" dirty="0">
                <a:solidFill>
                  <a:srgbClr val="797C7E"/>
                </a:solidFill>
                <a:ea typeface="Times New Roman"/>
                <a:cs typeface="Times New Roman"/>
              </a:rPr>
              <a:t>fax: </a:t>
            </a:r>
            <a:r>
              <a:rPr lang="en-US" sz="1200" dirty="0">
                <a:solidFill>
                  <a:srgbClr val="797C7E"/>
                </a:solidFill>
                <a:ea typeface="Times New Roman"/>
                <a:cs typeface="Times New Roman"/>
              </a:rPr>
              <a:t>770-992-0723</a:t>
            </a:r>
            <a:endParaRPr lang="en-US" sz="1600" dirty="0">
              <a:ea typeface="Calibri"/>
              <a:cs typeface="Times New Roman"/>
            </a:endParaRPr>
          </a:p>
          <a:p>
            <a:endParaRPr lang="en-US" sz="1600" dirty="0"/>
          </a:p>
        </p:txBody>
      </p:sp>
      <p:sp>
        <p:nvSpPr>
          <p:cNvPr id="8" name="Rectangle 7"/>
          <p:cNvSpPr>
            <a:spLocks noChangeAspect="1"/>
          </p:cNvSpPr>
          <p:nvPr/>
        </p:nvSpPr>
        <p:spPr>
          <a:xfrm>
            <a:off x="630646" y="175705"/>
            <a:ext cx="1918915" cy="2468880"/>
          </a:xfrm>
          <a:prstGeom prst="rect">
            <a:avLst/>
          </a:prstGeom>
          <a:blipFill dpi="0" rotWithShape="1">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Effect>
                        <a14:brightnessContrast contrast="-20000"/>
                      </a14:imgEffect>
                    </a14:imgLayer>
                  </a14:imgProps>
                </a:ext>
                <a:ext uri="{28A0092B-C50C-407E-A947-70E740481C1C}">
                  <a14:useLocalDpi xmlns:a14="http://schemas.microsoft.com/office/drawing/2010/main" val="0"/>
                </a:ext>
              </a:extLst>
            </a:blip>
            <a:srcRect/>
            <a:stretch>
              <a:fillRect l="-7608" t="-2415" r="-9352" b="-9973"/>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010127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316" y="1617209"/>
            <a:ext cx="2816677" cy="871538"/>
          </a:xfrm>
        </p:spPr>
        <p:txBody>
          <a:bodyPr/>
          <a:lstStyle/>
          <a:p>
            <a:pPr algn="ctr"/>
            <a:r>
              <a:rPr lang="en-US" dirty="0" smtClean="0"/>
              <a:t>Capitol Hill</a:t>
            </a:r>
            <a:endParaRPr lang="en-US" dirty="0"/>
          </a:p>
        </p:txBody>
      </p:sp>
      <p:sp>
        <p:nvSpPr>
          <p:cNvPr id="3" name="Slide Number Placeholder 2"/>
          <p:cNvSpPr>
            <a:spLocks noGrp="1"/>
          </p:cNvSpPr>
          <p:nvPr>
            <p:ph type="sldNum" sz="quarter" idx="12"/>
          </p:nvPr>
        </p:nvSpPr>
        <p:spPr/>
        <p:txBody>
          <a:bodyPr/>
          <a:lstStyle/>
          <a:p>
            <a:fld id="{6A943C20-2B88-A24E-9584-55A0ADCA14C4}" type="slidenum">
              <a:rPr lang="en-US" smtClean="0"/>
              <a:pPr/>
              <a:t>3</a:t>
            </a:fld>
            <a:endParaRPr lang="en-US"/>
          </a:p>
        </p:txBody>
      </p:sp>
      <p:pic>
        <p:nvPicPr>
          <p:cNvPr id="8" name="Picture 7"/>
          <p:cNvPicPr>
            <a:picLocks noChangeAspect="1"/>
          </p:cNvPicPr>
          <p:nvPr/>
        </p:nvPicPr>
        <p:blipFill>
          <a:blip r:embed="rId3"/>
          <a:stretch>
            <a:fillRect/>
          </a:stretch>
        </p:blipFill>
        <p:spPr>
          <a:xfrm>
            <a:off x="2939146" y="291465"/>
            <a:ext cx="6137328" cy="4023360"/>
          </a:xfrm>
          <a:prstGeom prst="rect">
            <a:avLst/>
          </a:prstGeom>
        </p:spPr>
      </p:pic>
    </p:spTree>
    <p:extLst>
      <p:ext uri="{BB962C8B-B14F-4D97-AF65-F5344CB8AC3E}">
        <p14:creationId xmlns:p14="http://schemas.microsoft.com/office/powerpoint/2010/main" val="1148210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from the Hill</a:t>
            </a:r>
            <a:endParaRPr lang="en-US" dirty="0"/>
          </a:p>
        </p:txBody>
      </p:sp>
      <p:pic>
        <p:nvPicPr>
          <p:cNvPr id="8" name="Picture 7"/>
          <p:cNvPicPr>
            <a:picLocks noChangeAspect="1"/>
          </p:cNvPicPr>
          <p:nvPr/>
        </p:nvPicPr>
        <p:blipFill rotWithShape="1">
          <a:blip r:embed="rId3"/>
          <a:srcRect l="12187" t="25833" r="3542" b="18611"/>
          <a:stretch/>
        </p:blipFill>
        <p:spPr>
          <a:xfrm>
            <a:off x="280553" y="1114425"/>
            <a:ext cx="4022391" cy="1988820"/>
          </a:xfrm>
          <a:prstGeom prst="rect">
            <a:avLst/>
          </a:prstGeom>
        </p:spPr>
      </p:pic>
      <p:sp>
        <p:nvSpPr>
          <p:cNvPr id="9" name="TextBox 8"/>
          <p:cNvSpPr txBox="1"/>
          <p:nvPr/>
        </p:nvSpPr>
        <p:spPr>
          <a:xfrm>
            <a:off x="341305" y="3144001"/>
            <a:ext cx="1950444" cy="507831"/>
          </a:xfrm>
          <a:prstGeom prst="rect">
            <a:avLst/>
          </a:prstGeom>
          <a:noFill/>
        </p:spPr>
        <p:txBody>
          <a:bodyPr wrap="square" rtlCol="0">
            <a:spAutoFit/>
          </a:bodyPr>
          <a:lstStyle/>
          <a:p>
            <a:r>
              <a:rPr lang="en-US" sz="1350" dirty="0"/>
              <a:t>NAHU Board of Trustees – Capitol Conference</a:t>
            </a:r>
          </a:p>
        </p:txBody>
      </p:sp>
      <p:sp>
        <p:nvSpPr>
          <p:cNvPr id="6" name="TextBox 5"/>
          <p:cNvSpPr txBox="1"/>
          <p:nvPr/>
        </p:nvSpPr>
        <p:spPr>
          <a:xfrm>
            <a:off x="7787508" y="2970775"/>
            <a:ext cx="1249136" cy="923330"/>
          </a:xfrm>
          <a:prstGeom prst="rect">
            <a:avLst/>
          </a:prstGeom>
          <a:noFill/>
        </p:spPr>
        <p:txBody>
          <a:bodyPr wrap="square" rtlCol="0">
            <a:spAutoFit/>
          </a:bodyPr>
          <a:lstStyle/>
          <a:p>
            <a:r>
              <a:rPr lang="en-US" sz="1350" dirty="0" smtClean="0"/>
              <a:t>Meeting with Congressman Drew Ferguson (R-GA)</a:t>
            </a:r>
            <a:endParaRPr lang="en-US" sz="1350" dirty="0"/>
          </a:p>
        </p:txBody>
      </p:sp>
      <p:pic>
        <p:nvPicPr>
          <p:cNvPr id="10" name="Picture 9"/>
          <p:cNvPicPr>
            <a:picLocks noChangeAspect="1"/>
          </p:cNvPicPr>
          <p:nvPr/>
        </p:nvPicPr>
        <p:blipFill rotWithShape="1">
          <a:blip r:embed="rId4"/>
          <a:srcRect l="9016" t="4514" r="5697" b="12153"/>
          <a:stretch/>
        </p:blipFill>
        <p:spPr>
          <a:xfrm>
            <a:off x="2498917" y="3144001"/>
            <a:ext cx="1871663" cy="1371600"/>
          </a:xfrm>
          <a:prstGeom prst="rect">
            <a:avLst/>
          </a:prstGeom>
        </p:spPr>
      </p:pic>
      <p:sp>
        <p:nvSpPr>
          <p:cNvPr id="11" name="TextBox 10"/>
          <p:cNvSpPr txBox="1"/>
          <p:nvPr/>
        </p:nvSpPr>
        <p:spPr>
          <a:xfrm>
            <a:off x="524997" y="3692588"/>
            <a:ext cx="1982620" cy="900246"/>
          </a:xfrm>
          <a:prstGeom prst="rect">
            <a:avLst/>
          </a:prstGeom>
          <a:noFill/>
        </p:spPr>
        <p:txBody>
          <a:bodyPr wrap="square" rtlCol="0">
            <a:spAutoFit/>
          </a:bodyPr>
          <a:lstStyle/>
          <a:p>
            <a:r>
              <a:rPr lang="en-US" sz="1350" dirty="0"/>
              <a:t>Gary Cox – </a:t>
            </a:r>
            <a:r>
              <a:rPr lang="en-US" sz="1200" i="1" dirty="0"/>
              <a:t>VAHU, Chair of ER Working Group, Leg Council</a:t>
            </a:r>
            <a:r>
              <a:rPr lang="en-US" sz="1350" dirty="0"/>
              <a:t> and Annette Bechtold, </a:t>
            </a:r>
            <a:r>
              <a:rPr lang="en-US" sz="1200" i="1" dirty="0"/>
              <a:t>Chair, Leg Council</a:t>
            </a:r>
            <a:endParaRPr lang="en-US" sz="1350" dirty="0"/>
          </a:p>
        </p:txBody>
      </p:sp>
      <p:pic>
        <p:nvPicPr>
          <p:cNvPr id="12" name="Picture 11"/>
          <p:cNvPicPr>
            <a:picLocks noChangeAspect="1"/>
          </p:cNvPicPr>
          <p:nvPr/>
        </p:nvPicPr>
        <p:blipFill rotWithShape="1">
          <a:blip r:embed="rId5"/>
          <a:srcRect l="10641" t="22090" r="9617" b="19361"/>
          <a:stretch/>
        </p:blipFill>
        <p:spPr>
          <a:xfrm>
            <a:off x="5549583" y="913179"/>
            <a:ext cx="3487061" cy="1920240"/>
          </a:xfrm>
          <a:prstGeom prst="rect">
            <a:avLst/>
          </a:prstGeom>
        </p:spPr>
      </p:pic>
      <p:sp>
        <p:nvSpPr>
          <p:cNvPr id="13" name="TextBox 12"/>
          <p:cNvSpPr txBox="1"/>
          <p:nvPr/>
        </p:nvSpPr>
        <p:spPr>
          <a:xfrm>
            <a:off x="4373574" y="1007678"/>
            <a:ext cx="1251397" cy="1708160"/>
          </a:xfrm>
          <a:prstGeom prst="rect">
            <a:avLst/>
          </a:prstGeom>
          <a:noFill/>
        </p:spPr>
        <p:txBody>
          <a:bodyPr wrap="square" rtlCol="0">
            <a:spAutoFit/>
          </a:bodyPr>
          <a:lstStyle/>
          <a:p>
            <a:r>
              <a:rPr lang="en-US" sz="1350" dirty="0"/>
              <a:t>Town Hall – Nick Moriello, </a:t>
            </a:r>
            <a:r>
              <a:rPr lang="en-US" sz="1200" i="1" dirty="0"/>
              <a:t>Vice Chair, Leg Council</a:t>
            </a:r>
            <a:r>
              <a:rPr lang="en-US" sz="1350" dirty="0"/>
              <a:t>, Janet </a:t>
            </a:r>
            <a:r>
              <a:rPr lang="en-US" sz="1350" dirty="0" err="1"/>
              <a:t>Trautwein</a:t>
            </a:r>
            <a:r>
              <a:rPr lang="en-US" sz="1350" dirty="0"/>
              <a:t>, </a:t>
            </a:r>
            <a:r>
              <a:rPr lang="en-US" sz="1200" i="1" dirty="0"/>
              <a:t>CEO</a:t>
            </a:r>
            <a:r>
              <a:rPr lang="en-US" sz="1350" dirty="0"/>
              <a:t>, Annette Bechtold, </a:t>
            </a:r>
            <a:r>
              <a:rPr lang="en-US" sz="1200" i="1" dirty="0"/>
              <a:t>Chair, Leg Council</a:t>
            </a:r>
          </a:p>
        </p:txBody>
      </p:sp>
      <p:pic>
        <p:nvPicPr>
          <p:cNvPr id="3" name="Picture 2"/>
          <p:cNvPicPr>
            <a:picLocks noChangeAspect="1"/>
          </p:cNvPicPr>
          <p:nvPr/>
        </p:nvPicPr>
        <p:blipFill rotWithShape="1">
          <a:blip r:embed="rId6"/>
          <a:srcRect l="3066" t="14538" r="3568" b="8731"/>
          <a:stretch/>
        </p:blipFill>
        <p:spPr>
          <a:xfrm>
            <a:off x="5074810" y="2869681"/>
            <a:ext cx="2670405" cy="1645920"/>
          </a:xfrm>
          <a:prstGeom prst="rect">
            <a:avLst/>
          </a:prstGeom>
        </p:spPr>
      </p:pic>
    </p:spTree>
    <p:extLst>
      <p:ext uri="{BB962C8B-B14F-4D97-AF65-F5344CB8AC3E}">
        <p14:creationId xmlns:p14="http://schemas.microsoft.com/office/powerpoint/2010/main" val="208476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2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par>
                          <p:cTn id="11" fill="hold">
                            <p:stCondLst>
                              <p:cond delay="4750"/>
                            </p:stCondLst>
                            <p:childTnLst>
                              <p:par>
                                <p:cTn id="12" presetID="10" presetClass="entr" presetSubtype="0" fill="hold" nodeType="afterEffect">
                                  <p:stCondLst>
                                    <p:cond delay="2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par>
                                <p:cTn id="15" presetID="10" presetClass="entr" presetSubtype="0" fill="hold" grpId="0" nodeType="withEffect">
                                  <p:stCondLst>
                                    <p:cond delay="27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par>
                          <p:cTn id="18" fill="hold">
                            <p:stCondLst>
                              <p:cond delay="9500"/>
                            </p:stCondLst>
                            <p:childTnLst>
                              <p:par>
                                <p:cTn id="19" presetID="10" presetClass="entr" presetSubtype="0" fill="hold" nodeType="afterEffect">
                                  <p:stCondLst>
                                    <p:cond delay="2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par>
                                <p:cTn id="22" presetID="10" presetClass="entr" presetSubtype="0" fill="hold" grpId="0" nodeType="withEffect">
                                  <p:stCondLst>
                                    <p:cond delay="275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par>
                          <p:cTn id="25" fill="hold">
                            <p:stCondLst>
                              <p:cond delay="14250"/>
                            </p:stCondLst>
                            <p:childTnLst>
                              <p:par>
                                <p:cTn id="26" presetID="10" presetClass="entr" presetSubtype="0" fill="hold" nodeType="afterEffect">
                                  <p:stCondLst>
                                    <p:cond delay="20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000"/>
                                        <p:tgtEl>
                                          <p:spTgt spid="3"/>
                                        </p:tgtEl>
                                      </p:cBhvr>
                                    </p:animEffect>
                                  </p:childTnLst>
                                </p:cTn>
                              </p:par>
                              <p:par>
                                <p:cTn id="29" presetID="10" presetClass="entr" presetSubtype="0" fill="hold" grpId="0" nodeType="withEffect">
                                  <p:stCondLst>
                                    <p:cond delay="27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Agenda</a:t>
            </a:r>
            <a:endParaRPr lang="en-US" dirty="0"/>
          </a:p>
        </p:txBody>
      </p:sp>
      <p:pic>
        <p:nvPicPr>
          <p:cNvPr id="6" name="Picture 5"/>
          <p:cNvPicPr>
            <a:picLocks noChangeAspect="1"/>
          </p:cNvPicPr>
          <p:nvPr/>
        </p:nvPicPr>
        <p:blipFill>
          <a:blip r:embed="rId2"/>
          <a:stretch>
            <a:fillRect/>
          </a:stretch>
        </p:blipFill>
        <p:spPr>
          <a:xfrm>
            <a:off x="3931006" y="1122760"/>
            <a:ext cx="5056431" cy="3360420"/>
          </a:xfrm>
          <a:prstGeom prst="rect">
            <a:avLst/>
          </a:prstGeom>
        </p:spPr>
      </p:pic>
      <p:sp>
        <p:nvSpPr>
          <p:cNvPr id="7" name="TextBox 6"/>
          <p:cNvSpPr txBox="1"/>
          <p:nvPr/>
        </p:nvSpPr>
        <p:spPr>
          <a:xfrm>
            <a:off x="171449" y="994173"/>
            <a:ext cx="3673929" cy="4031873"/>
          </a:xfrm>
          <a:prstGeom prst="rect">
            <a:avLst/>
          </a:prstGeom>
          <a:noFill/>
        </p:spPr>
        <p:txBody>
          <a:bodyPr wrap="square" rtlCol="0">
            <a:spAutoFit/>
          </a:bodyPr>
          <a:lstStyle/>
          <a:p>
            <a:pPr>
              <a:spcBef>
                <a:spcPts val="900"/>
              </a:spcBef>
              <a:spcAft>
                <a:spcPts val="900"/>
              </a:spcAft>
            </a:pPr>
            <a:r>
              <a:rPr lang="en-US" sz="1500" dirty="0"/>
              <a:t>Omnibus tax bill set for March 23</a:t>
            </a:r>
          </a:p>
          <a:p>
            <a:pPr marL="257175" indent="-257175">
              <a:spcBef>
                <a:spcPts val="600"/>
              </a:spcBef>
              <a:spcAft>
                <a:spcPts val="600"/>
              </a:spcAft>
              <a:buFont typeface="Arial" panose="020B0604020202020204" pitchFamily="34" charset="0"/>
              <a:buChar char="•"/>
            </a:pPr>
            <a:r>
              <a:rPr lang="en-US" sz="1500" dirty="0"/>
              <a:t>Funds Government through Sept 30</a:t>
            </a:r>
          </a:p>
          <a:p>
            <a:pPr marL="257175" indent="-257175">
              <a:spcBef>
                <a:spcPts val="600"/>
              </a:spcBef>
              <a:spcAft>
                <a:spcPts val="600"/>
              </a:spcAft>
              <a:buFont typeface="Arial" panose="020B0604020202020204" pitchFamily="34" charset="0"/>
              <a:buChar char="•"/>
            </a:pPr>
            <a:r>
              <a:rPr lang="en-US" sz="1500" dirty="0"/>
              <a:t>Opportunity to include changes in the tax bill</a:t>
            </a:r>
          </a:p>
          <a:p>
            <a:pPr>
              <a:spcBef>
                <a:spcPts val="900"/>
              </a:spcBef>
              <a:spcAft>
                <a:spcPts val="900"/>
              </a:spcAft>
            </a:pPr>
            <a:r>
              <a:rPr lang="en-US" sz="1500" dirty="0"/>
              <a:t>Focus was items with potential for inclusion in omnibus bill</a:t>
            </a:r>
          </a:p>
          <a:p>
            <a:pPr marL="257175" indent="-257175">
              <a:spcBef>
                <a:spcPts val="450"/>
              </a:spcBef>
              <a:spcAft>
                <a:spcPts val="450"/>
              </a:spcAft>
              <a:buFont typeface="Arial" panose="020B0604020202020204" pitchFamily="34" charset="0"/>
              <a:buChar char="•"/>
            </a:pPr>
            <a:r>
              <a:rPr lang="en-US" sz="1350" dirty="0"/>
              <a:t>Market Stabilizers to Reduce Cost and Improve Individual and Employer Market Risk Pool</a:t>
            </a:r>
          </a:p>
          <a:p>
            <a:pPr marL="257175" indent="-257175">
              <a:spcBef>
                <a:spcPts val="450"/>
              </a:spcBef>
              <a:spcAft>
                <a:spcPts val="450"/>
              </a:spcAft>
              <a:buFont typeface="Arial" panose="020B0604020202020204" pitchFamily="34" charset="0"/>
              <a:buChar char="•"/>
            </a:pPr>
            <a:r>
              <a:rPr lang="en-US" sz="1350" dirty="0"/>
              <a:t>Taxes and Other Repeals</a:t>
            </a:r>
          </a:p>
          <a:p>
            <a:pPr marL="257175" indent="-257175">
              <a:spcBef>
                <a:spcPts val="450"/>
              </a:spcBef>
              <a:spcAft>
                <a:spcPts val="450"/>
              </a:spcAft>
              <a:buFont typeface="Arial" panose="020B0604020202020204" pitchFamily="34" charset="0"/>
              <a:buChar char="•"/>
            </a:pPr>
            <a:r>
              <a:rPr lang="en-US" sz="1350" dirty="0"/>
              <a:t>Medicare</a:t>
            </a:r>
          </a:p>
          <a:p>
            <a:pPr>
              <a:spcBef>
                <a:spcPts val="900"/>
              </a:spcBef>
              <a:spcAft>
                <a:spcPts val="900"/>
              </a:spcAft>
            </a:pPr>
            <a:endParaRPr lang="en-US" sz="1350" dirty="0"/>
          </a:p>
        </p:txBody>
      </p:sp>
    </p:spTree>
    <p:extLst>
      <p:ext uri="{BB962C8B-B14F-4D97-AF65-F5344CB8AC3E}">
        <p14:creationId xmlns:p14="http://schemas.microsoft.com/office/powerpoint/2010/main" val="387888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15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par>
                          <p:cTn id="12" fill="hold">
                            <p:stCondLst>
                              <p:cond delay="7000"/>
                            </p:stCondLst>
                            <p:childTnLst>
                              <p:par>
                                <p:cTn id="13" presetID="10" presetClass="entr" presetSubtype="0" fill="hold" grpId="0" nodeType="afterEffect">
                                  <p:stCondLst>
                                    <p:cond delay="15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par>
                          <p:cTn id="16" fill="hold">
                            <p:stCondLst>
                              <p:cond delay="10500"/>
                            </p:stCondLst>
                            <p:childTnLst>
                              <p:par>
                                <p:cTn id="17" presetID="10" presetClass="entr" presetSubtype="0" fill="hold" grpId="0" nodeType="afterEffect">
                                  <p:stCondLst>
                                    <p:cond delay="15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childTnLst>
                          </p:cTn>
                        </p:par>
                        <p:par>
                          <p:cTn id="20" fill="hold">
                            <p:stCondLst>
                              <p:cond delay="14000"/>
                            </p:stCondLst>
                            <p:childTnLst>
                              <p:par>
                                <p:cTn id="21" presetID="10" presetClass="entr" presetSubtype="0" fill="hold" grpId="0" nodeType="afterEffect">
                                  <p:stCondLst>
                                    <p:cond delay="150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2000"/>
                                        <p:tgtEl>
                                          <p:spTgt spid="7">
                                            <p:txEl>
                                              <p:pRg st="4" end="4"/>
                                            </p:txEl>
                                          </p:spTgt>
                                        </p:tgtEl>
                                      </p:cBhvr>
                                    </p:animEffect>
                                  </p:childTnLst>
                                </p:cTn>
                              </p:par>
                            </p:childTnLst>
                          </p:cTn>
                        </p:par>
                        <p:par>
                          <p:cTn id="24" fill="hold">
                            <p:stCondLst>
                              <p:cond delay="17500"/>
                            </p:stCondLst>
                            <p:childTnLst>
                              <p:par>
                                <p:cTn id="25" presetID="10" presetClass="entr" presetSubtype="0" fill="hold" grpId="0" nodeType="afterEffect">
                                  <p:stCondLst>
                                    <p:cond delay="150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2000"/>
                                        <p:tgtEl>
                                          <p:spTgt spid="7">
                                            <p:txEl>
                                              <p:pRg st="5" end="5"/>
                                            </p:txEl>
                                          </p:spTgt>
                                        </p:tgtEl>
                                      </p:cBhvr>
                                    </p:animEffect>
                                  </p:childTnLst>
                                </p:cTn>
                              </p:par>
                            </p:childTnLst>
                          </p:cTn>
                        </p:par>
                        <p:par>
                          <p:cTn id="28" fill="hold">
                            <p:stCondLst>
                              <p:cond delay="21000"/>
                            </p:stCondLst>
                            <p:childTnLst>
                              <p:par>
                                <p:cTn id="29" presetID="10" presetClass="entr" presetSubtype="0" fill="hold" grpId="0" nodeType="afterEffect">
                                  <p:stCondLst>
                                    <p:cond delay="150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Stabilizers</a:t>
            </a:r>
            <a:endParaRPr lang="en-US" dirty="0"/>
          </a:p>
        </p:txBody>
      </p:sp>
      <p:pic>
        <p:nvPicPr>
          <p:cNvPr id="3" name="Picture 2"/>
          <p:cNvPicPr>
            <a:picLocks noChangeAspect="1"/>
          </p:cNvPicPr>
          <p:nvPr/>
        </p:nvPicPr>
        <p:blipFill rotWithShape="1">
          <a:blip r:embed="rId3"/>
          <a:srcRect l="20833" r="15833" b="27031"/>
          <a:stretch/>
        </p:blipFill>
        <p:spPr>
          <a:xfrm>
            <a:off x="241099" y="1063229"/>
            <a:ext cx="2196281" cy="3373892"/>
          </a:xfrm>
          <a:prstGeom prst="rect">
            <a:avLst/>
          </a:prstGeom>
        </p:spPr>
      </p:pic>
      <p:graphicFrame>
        <p:nvGraphicFramePr>
          <p:cNvPr id="4" name="Diagram 3"/>
          <p:cNvGraphicFramePr>
            <a:graphicFrameLocks noChangeAspect="1"/>
          </p:cNvGraphicFramePr>
          <p:nvPr>
            <p:extLst>
              <p:ext uri="{D42A27DB-BD31-4B8C-83A1-F6EECF244321}">
                <p14:modId xmlns:p14="http://schemas.microsoft.com/office/powerpoint/2010/main" val="351830511"/>
              </p:ext>
            </p:extLst>
          </p:nvPr>
        </p:nvGraphicFramePr>
        <p:xfrm>
          <a:off x="2653481" y="710031"/>
          <a:ext cx="6464383" cy="3763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84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B992DDC-4E94-4C9E-A5C3-A3B5F40C7266}"/>
                                            </p:graphicEl>
                                          </p:spTgt>
                                        </p:tgtEl>
                                        <p:attrNameLst>
                                          <p:attrName>style.visibility</p:attrName>
                                        </p:attrNameLst>
                                      </p:cBhvr>
                                      <p:to>
                                        <p:strVal val="visible"/>
                                      </p:to>
                                    </p:set>
                                    <p:animEffect transition="in" filter="fade">
                                      <p:cBhvr>
                                        <p:cTn id="7" dur="500"/>
                                        <p:tgtEl>
                                          <p:spTgt spid="4">
                                            <p:graphicEl>
                                              <a:dgm id="{9B992DDC-4E94-4C9E-A5C3-A3B5F40C726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9DCCE547-B953-4ABF-B1F3-B60480B9EA90}"/>
                                            </p:graphicEl>
                                          </p:spTgt>
                                        </p:tgtEl>
                                        <p:attrNameLst>
                                          <p:attrName>style.visibility</p:attrName>
                                        </p:attrNameLst>
                                      </p:cBhvr>
                                      <p:to>
                                        <p:strVal val="visible"/>
                                      </p:to>
                                    </p:set>
                                    <p:animEffect transition="in" filter="fade">
                                      <p:cBhvr>
                                        <p:cTn id="10" dur="500"/>
                                        <p:tgtEl>
                                          <p:spTgt spid="4">
                                            <p:graphicEl>
                                              <a:dgm id="{9DCCE547-B953-4ABF-B1F3-B60480B9EA9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CD56AEE-0F3A-44F9-B3DD-79F0FE82AAFF}"/>
                                            </p:graphicEl>
                                          </p:spTgt>
                                        </p:tgtEl>
                                        <p:attrNameLst>
                                          <p:attrName>style.visibility</p:attrName>
                                        </p:attrNameLst>
                                      </p:cBhvr>
                                      <p:to>
                                        <p:strVal val="visible"/>
                                      </p:to>
                                    </p:set>
                                    <p:animEffect transition="in" filter="fade">
                                      <p:cBhvr>
                                        <p:cTn id="15" dur="500"/>
                                        <p:tgtEl>
                                          <p:spTgt spid="4">
                                            <p:graphicEl>
                                              <a:dgm id="{FCD56AEE-0F3A-44F9-B3DD-79F0FE82AAF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3BBD54B3-2A36-44E9-AFCC-8FAB8FA6E526}"/>
                                            </p:graphicEl>
                                          </p:spTgt>
                                        </p:tgtEl>
                                        <p:attrNameLst>
                                          <p:attrName>style.visibility</p:attrName>
                                        </p:attrNameLst>
                                      </p:cBhvr>
                                      <p:to>
                                        <p:strVal val="visible"/>
                                      </p:to>
                                    </p:set>
                                    <p:animEffect transition="in" filter="fade">
                                      <p:cBhvr>
                                        <p:cTn id="20" dur="500"/>
                                        <p:tgtEl>
                                          <p:spTgt spid="4">
                                            <p:graphicEl>
                                              <a:dgm id="{3BBD54B3-2A36-44E9-AFCC-8FAB8FA6E52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AFF00D91-0CE3-495E-BC0F-FB5FB03827D0}"/>
                                            </p:graphicEl>
                                          </p:spTgt>
                                        </p:tgtEl>
                                        <p:attrNameLst>
                                          <p:attrName>style.visibility</p:attrName>
                                        </p:attrNameLst>
                                      </p:cBhvr>
                                      <p:to>
                                        <p:strVal val="visible"/>
                                      </p:to>
                                    </p:set>
                                    <p:animEffect transition="in" filter="fade">
                                      <p:cBhvr>
                                        <p:cTn id="23" dur="500"/>
                                        <p:tgtEl>
                                          <p:spTgt spid="4">
                                            <p:graphicEl>
                                              <a:dgm id="{AFF00D91-0CE3-495E-BC0F-FB5FB03827D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5EC0A8AB-CED3-4C74-9CFB-6FBB5AD1DB3A}"/>
                                            </p:graphicEl>
                                          </p:spTgt>
                                        </p:tgtEl>
                                        <p:attrNameLst>
                                          <p:attrName>style.visibility</p:attrName>
                                        </p:attrNameLst>
                                      </p:cBhvr>
                                      <p:to>
                                        <p:strVal val="visible"/>
                                      </p:to>
                                    </p:set>
                                    <p:animEffect transition="in" filter="fade">
                                      <p:cBhvr>
                                        <p:cTn id="28" dur="500"/>
                                        <p:tgtEl>
                                          <p:spTgt spid="4">
                                            <p:graphicEl>
                                              <a:dgm id="{5EC0A8AB-CED3-4C74-9CFB-6FBB5AD1DB3A}"/>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BD7A41CD-8A76-411C-9DE4-B2EE0EF893D3}"/>
                                            </p:graphicEl>
                                          </p:spTgt>
                                        </p:tgtEl>
                                        <p:attrNameLst>
                                          <p:attrName>style.visibility</p:attrName>
                                        </p:attrNameLst>
                                      </p:cBhvr>
                                      <p:to>
                                        <p:strVal val="visible"/>
                                      </p:to>
                                    </p:set>
                                    <p:animEffect transition="in" filter="fade">
                                      <p:cBhvr>
                                        <p:cTn id="33" dur="500"/>
                                        <p:tgtEl>
                                          <p:spTgt spid="4">
                                            <p:graphicEl>
                                              <a:dgm id="{BD7A41CD-8A76-411C-9DE4-B2EE0EF893D3}"/>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E5FBD14D-CBB0-443D-8D38-11E12C396D96}"/>
                                            </p:graphicEl>
                                          </p:spTgt>
                                        </p:tgtEl>
                                        <p:attrNameLst>
                                          <p:attrName>style.visibility</p:attrName>
                                        </p:attrNameLst>
                                      </p:cBhvr>
                                      <p:to>
                                        <p:strVal val="visible"/>
                                      </p:to>
                                    </p:set>
                                    <p:animEffect transition="in" filter="fade">
                                      <p:cBhvr>
                                        <p:cTn id="36" dur="500"/>
                                        <p:tgtEl>
                                          <p:spTgt spid="4">
                                            <p:graphicEl>
                                              <a:dgm id="{E5FBD14D-CBB0-443D-8D38-11E12C396D96}"/>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030369AB-09D5-4029-AE28-683D5DA57DFD}"/>
                                            </p:graphicEl>
                                          </p:spTgt>
                                        </p:tgtEl>
                                        <p:attrNameLst>
                                          <p:attrName>style.visibility</p:attrName>
                                        </p:attrNameLst>
                                      </p:cBhvr>
                                      <p:to>
                                        <p:strVal val="visible"/>
                                      </p:to>
                                    </p:set>
                                    <p:animEffect transition="in" filter="fade">
                                      <p:cBhvr>
                                        <p:cTn id="41" dur="500"/>
                                        <p:tgtEl>
                                          <p:spTgt spid="4">
                                            <p:graphicEl>
                                              <a:dgm id="{030369AB-09D5-4029-AE28-683D5DA57D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and Other Repeals</a:t>
            </a:r>
            <a:endParaRPr lang="en-US" dirty="0"/>
          </a:p>
        </p:txBody>
      </p:sp>
      <p:pic>
        <p:nvPicPr>
          <p:cNvPr id="4" name="Picture 3"/>
          <p:cNvPicPr>
            <a:picLocks noChangeAspect="1"/>
          </p:cNvPicPr>
          <p:nvPr/>
        </p:nvPicPr>
        <p:blipFill>
          <a:blip r:embed="rId2"/>
          <a:stretch>
            <a:fillRect/>
          </a:stretch>
        </p:blipFill>
        <p:spPr>
          <a:xfrm>
            <a:off x="4064794" y="1435894"/>
            <a:ext cx="4998720" cy="2811780"/>
          </a:xfrm>
          <a:prstGeom prst="rect">
            <a:avLst/>
          </a:prstGeom>
        </p:spPr>
      </p:pic>
      <p:sp>
        <p:nvSpPr>
          <p:cNvPr id="5" name="TextBox 4"/>
          <p:cNvSpPr txBox="1"/>
          <p:nvPr/>
        </p:nvSpPr>
        <p:spPr>
          <a:xfrm>
            <a:off x="173393" y="1272123"/>
            <a:ext cx="3732401" cy="3139321"/>
          </a:xfrm>
          <a:prstGeom prst="rect">
            <a:avLst/>
          </a:prstGeom>
          <a:noFill/>
        </p:spPr>
        <p:txBody>
          <a:bodyPr wrap="square" rtlCol="0">
            <a:spAutoFit/>
          </a:bodyPr>
          <a:lstStyle/>
          <a:p>
            <a:pPr>
              <a:spcBef>
                <a:spcPts val="900"/>
              </a:spcBef>
              <a:spcAft>
                <a:spcPts val="900"/>
              </a:spcAft>
            </a:pPr>
            <a:r>
              <a:rPr lang="en-US" sz="1500" dirty="0"/>
              <a:t>Permanent repeal</a:t>
            </a:r>
          </a:p>
          <a:p>
            <a:pPr marL="557213" lvl="1" indent="-214313">
              <a:spcBef>
                <a:spcPts val="450"/>
              </a:spcBef>
              <a:spcAft>
                <a:spcPts val="450"/>
              </a:spcAft>
              <a:buFont typeface="Arial" panose="020B0604020202020204" pitchFamily="34" charset="0"/>
              <a:buChar char="•"/>
            </a:pPr>
            <a:r>
              <a:rPr lang="en-US" sz="1350" dirty="0"/>
              <a:t>HIT tax - H.R. 246</a:t>
            </a:r>
          </a:p>
          <a:p>
            <a:pPr marL="557213" lvl="1" indent="-214313">
              <a:spcBef>
                <a:spcPts val="450"/>
              </a:spcBef>
              <a:spcAft>
                <a:spcPts val="450"/>
              </a:spcAft>
              <a:buFont typeface="Arial" panose="020B0604020202020204" pitchFamily="34" charset="0"/>
              <a:buChar char="•"/>
            </a:pPr>
            <a:r>
              <a:rPr lang="en-US" sz="1350" dirty="0"/>
              <a:t>Excise “Cadillac” tax – S.58 and H.R.173</a:t>
            </a:r>
          </a:p>
          <a:p>
            <a:pPr>
              <a:spcBef>
                <a:spcPts val="900"/>
              </a:spcBef>
              <a:spcAft>
                <a:spcPts val="900"/>
              </a:spcAft>
            </a:pPr>
            <a:r>
              <a:rPr lang="en-US" sz="1500" dirty="0"/>
              <a:t>Change to Medical Loss Ratio</a:t>
            </a:r>
          </a:p>
          <a:p>
            <a:pPr marL="557213" lvl="1" indent="-214313">
              <a:spcBef>
                <a:spcPts val="450"/>
              </a:spcBef>
              <a:spcAft>
                <a:spcPts val="450"/>
              </a:spcAft>
              <a:buFont typeface="Arial" panose="020B0604020202020204" pitchFamily="34" charset="0"/>
              <a:buChar char="•"/>
            </a:pPr>
            <a:r>
              <a:rPr lang="en-US" sz="1350" dirty="0"/>
              <a:t>Remove agent/broker commission from the calculation</a:t>
            </a:r>
          </a:p>
          <a:p>
            <a:pPr marL="557213" lvl="1" indent="-214313">
              <a:spcBef>
                <a:spcPts val="450"/>
              </a:spcBef>
              <a:spcAft>
                <a:spcPts val="450"/>
              </a:spcAft>
              <a:buFont typeface="Arial" panose="020B0604020202020204" pitchFamily="34" charset="0"/>
              <a:buChar char="•"/>
            </a:pPr>
            <a:r>
              <a:rPr lang="en-US" sz="1350" dirty="0"/>
              <a:t>H.R. 4575 and S.2303</a:t>
            </a:r>
          </a:p>
          <a:p>
            <a:pPr marL="557213" lvl="1" indent="-214313">
              <a:spcBef>
                <a:spcPts val="450"/>
              </a:spcBef>
              <a:spcAft>
                <a:spcPts val="450"/>
              </a:spcAft>
              <a:buFont typeface="Arial" panose="020B0604020202020204" pitchFamily="34" charset="0"/>
              <a:buChar char="•"/>
            </a:pPr>
            <a:r>
              <a:rPr lang="en-US" sz="1350" dirty="0"/>
              <a:t>Improves consumer access to professional independent health agents and brokers	</a:t>
            </a:r>
          </a:p>
        </p:txBody>
      </p:sp>
    </p:spTree>
    <p:extLst>
      <p:ext uri="{BB962C8B-B14F-4D97-AF65-F5344CB8AC3E}">
        <p14:creationId xmlns:p14="http://schemas.microsoft.com/office/powerpoint/2010/main" val="147861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Changes</a:t>
            </a:r>
            <a:endParaRPr lang="en-US" dirty="0"/>
          </a:p>
        </p:txBody>
      </p:sp>
      <p:pic>
        <p:nvPicPr>
          <p:cNvPr id="3" name="Picture 2"/>
          <p:cNvPicPr>
            <a:picLocks noChangeAspect="1"/>
          </p:cNvPicPr>
          <p:nvPr/>
        </p:nvPicPr>
        <p:blipFill>
          <a:blip r:embed="rId3"/>
          <a:stretch>
            <a:fillRect/>
          </a:stretch>
        </p:blipFill>
        <p:spPr>
          <a:xfrm>
            <a:off x="176047" y="1063229"/>
            <a:ext cx="4526280" cy="3017520"/>
          </a:xfrm>
          <a:prstGeom prst="rect">
            <a:avLst/>
          </a:prstGeom>
        </p:spPr>
      </p:pic>
      <p:sp>
        <p:nvSpPr>
          <p:cNvPr id="6" name="TextBox 5"/>
          <p:cNvSpPr txBox="1"/>
          <p:nvPr/>
        </p:nvSpPr>
        <p:spPr>
          <a:xfrm>
            <a:off x="4813664" y="984053"/>
            <a:ext cx="4045608" cy="3290644"/>
          </a:xfrm>
          <a:prstGeom prst="rect">
            <a:avLst/>
          </a:prstGeom>
          <a:noFill/>
        </p:spPr>
        <p:txBody>
          <a:bodyPr wrap="square" rtlCol="0">
            <a:spAutoFit/>
          </a:bodyPr>
          <a:lstStyle/>
          <a:p>
            <a:pPr marL="342900" indent="-342900">
              <a:spcBef>
                <a:spcPts val="900"/>
              </a:spcBef>
              <a:spcAft>
                <a:spcPts val="900"/>
              </a:spcAft>
              <a:buFont typeface="+mj-lt"/>
              <a:buAutoNum type="arabicPeriod"/>
            </a:pPr>
            <a:r>
              <a:rPr lang="en-US" sz="1500" dirty="0"/>
              <a:t>Allow COBRA to count as creditable coverage</a:t>
            </a:r>
          </a:p>
          <a:p>
            <a:pPr marL="557213" lvl="1" indent="-214313">
              <a:spcBef>
                <a:spcPts val="450"/>
              </a:spcBef>
              <a:spcAft>
                <a:spcPts val="450"/>
              </a:spcAft>
              <a:buFont typeface="Arial" panose="020B0604020202020204" pitchFamily="34" charset="0"/>
              <a:buChar char="•"/>
            </a:pPr>
            <a:r>
              <a:rPr lang="en-US" sz="1350" dirty="0"/>
              <a:t>Bi-partisan bill introduced 2/27/18</a:t>
            </a:r>
          </a:p>
          <a:p>
            <a:pPr marL="557213" lvl="1" indent="-214313">
              <a:spcBef>
                <a:spcPts val="450"/>
              </a:spcBef>
              <a:spcAft>
                <a:spcPts val="450"/>
              </a:spcAft>
              <a:buFont typeface="Arial" panose="020B0604020202020204" pitchFamily="34" charset="0"/>
              <a:buChar char="•"/>
            </a:pPr>
            <a:r>
              <a:rPr lang="en-US" sz="1350" dirty="0"/>
              <a:t>H.R.5104</a:t>
            </a:r>
          </a:p>
          <a:p>
            <a:pPr marL="342900" indent="-342900">
              <a:spcBef>
                <a:spcPts val="900"/>
              </a:spcBef>
              <a:spcAft>
                <a:spcPts val="900"/>
              </a:spcAft>
              <a:buFont typeface="+mj-lt"/>
              <a:buAutoNum type="arabicPeriod"/>
            </a:pPr>
            <a:r>
              <a:rPr lang="en-US" sz="1500" dirty="0"/>
              <a:t>Medicare Advantage market rules</a:t>
            </a:r>
          </a:p>
          <a:p>
            <a:pPr marL="557213" lvl="1" indent="-214313">
              <a:spcBef>
                <a:spcPts val="450"/>
              </a:spcBef>
              <a:spcAft>
                <a:spcPts val="450"/>
              </a:spcAft>
              <a:buFont typeface="Arial" panose="020B0604020202020204" pitchFamily="34" charset="0"/>
              <a:buChar char="•"/>
            </a:pPr>
            <a:r>
              <a:rPr lang="en-US" sz="1350" dirty="0"/>
              <a:t>Suspend scope of appointment requirements</a:t>
            </a:r>
          </a:p>
          <a:p>
            <a:pPr marL="257175" indent="-257175">
              <a:spcBef>
                <a:spcPts val="450"/>
              </a:spcBef>
              <a:spcAft>
                <a:spcPts val="450"/>
              </a:spcAft>
              <a:buFont typeface="+mj-lt"/>
              <a:buAutoNum type="arabicPeriod"/>
            </a:pPr>
            <a:r>
              <a:rPr lang="en-US" sz="1350" dirty="0"/>
              <a:t>  </a:t>
            </a:r>
            <a:r>
              <a:rPr lang="en-US" sz="1500" dirty="0"/>
              <a:t>Observation and skilled nursing</a:t>
            </a:r>
          </a:p>
          <a:p>
            <a:pPr marL="600075" lvl="1" indent="-257175">
              <a:spcBef>
                <a:spcPts val="450"/>
              </a:spcBef>
              <a:spcAft>
                <a:spcPts val="450"/>
              </a:spcAft>
              <a:buFont typeface="Arial" panose="020B0604020202020204" pitchFamily="34" charset="0"/>
              <a:buChar char="•"/>
            </a:pPr>
            <a:r>
              <a:rPr lang="en-US" sz="1350" dirty="0"/>
              <a:t>Allow observation status to count toward 3-day in-patient requirement for skilled nursing benefits</a:t>
            </a:r>
          </a:p>
          <a:p>
            <a:pPr marL="600075" lvl="1" indent="-257175">
              <a:spcBef>
                <a:spcPts val="450"/>
              </a:spcBef>
              <a:spcAft>
                <a:spcPts val="450"/>
              </a:spcAft>
              <a:buFont typeface="Arial" panose="020B0604020202020204" pitchFamily="34" charset="0"/>
              <a:buChar char="•"/>
            </a:pPr>
            <a:r>
              <a:rPr lang="en-US" sz="1350" dirty="0"/>
              <a:t>H.R.1421 and S.568		</a:t>
            </a:r>
          </a:p>
        </p:txBody>
      </p:sp>
    </p:spTree>
    <p:extLst>
      <p:ext uri="{BB962C8B-B14F-4D97-AF65-F5344CB8AC3E}">
        <p14:creationId xmlns:p14="http://schemas.microsoft.com/office/powerpoint/2010/main" val="207650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ESC Coalition</a:t>
            </a:r>
            <a:endParaRPr lang="en-US" dirty="0"/>
          </a:p>
        </p:txBody>
      </p:sp>
      <p:sp>
        <p:nvSpPr>
          <p:cNvPr id="3" name="Slide Number Placeholder 2"/>
          <p:cNvSpPr>
            <a:spLocks noGrp="1"/>
          </p:cNvSpPr>
          <p:nvPr>
            <p:ph type="sldNum" sz="quarter" idx="12"/>
          </p:nvPr>
        </p:nvSpPr>
        <p:spPr/>
        <p:txBody>
          <a:bodyPr/>
          <a:lstStyle/>
          <a:p>
            <a:fld id="{6A943C20-2B88-A24E-9584-55A0ADCA14C4}" type="slidenum">
              <a:rPr lang="en-US" smtClean="0"/>
              <a:pPr/>
              <a:t>9</a:t>
            </a:fld>
            <a:endParaRPr lang="en-US"/>
          </a:p>
        </p:txBody>
      </p:sp>
      <p:pic>
        <p:nvPicPr>
          <p:cNvPr id="6" name="Picture 5">
            <a:extLst>
              <a:ext uri="{FF2B5EF4-FFF2-40B4-BE49-F238E27FC236}">
                <a16:creationId xmlns:a16="http://schemas.microsoft.com/office/drawing/2014/main" id="{A1975084-6D8F-4B8E-BD55-D6B0E4066C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7874" y="2141095"/>
            <a:ext cx="6739987" cy="1645920"/>
          </a:xfrm>
          <a:prstGeom prst="rect">
            <a:avLst/>
          </a:prstGeom>
          <a:noFill/>
        </p:spPr>
      </p:pic>
    </p:spTree>
    <p:extLst>
      <p:ext uri="{BB962C8B-B14F-4D97-AF65-F5344CB8AC3E}">
        <p14:creationId xmlns:p14="http://schemas.microsoft.com/office/powerpoint/2010/main" val="632040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1236</TotalTime>
  <Words>1888</Words>
  <Application>Microsoft Office PowerPoint</Application>
  <PresentationFormat>On-screen Show (16:9)</PresentationFormat>
  <Paragraphs>219</Paragraphs>
  <Slides>23</Slides>
  <Notes>19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Arial</vt:lpstr>
      <vt:lpstr>Calibri</vt:lpstr>
      <vt:lpstr>Futura Extra Black</vt:lpstr>
      <vt:lpstr>Futura Light</vt:lpstr>
      <vt:lpstr>Futura Medium</vt:lpstr>
      <vt:lpstr>Futura Std Book</vt:lpstr>
      <vt:lpstr>Futura Std Light</vt:lpstr>
      <vt:lpstr>Futura Std Medium</vt:lpstr>
      <vt:lpstr>Gotham Book</vt:lpstr>
      <vt:lpstr>Open Sans Light</vt:lpstr>
      <vt:lpstr>Times New Roman</vt:lpstr>
      <vt:lpstr>Wingdings</vt:lpstr>
      <vt:lpstr>Office Theme</vt:lpstr>
      <vt:lpstr>1_Office Theme</vt:lpstr>
      <vt:lpstr>PowerPoint Presentation</vt:lpstr>
      <vt:lpstr>AGENDA - LEGISLATIVE UPDATE</vt:lpstr>
      <vt:lpstr>Capitol Hill</vt:lpstr>
      <vt:lpstr>View from the Hill</vt:lpstr>
      <vt:lpstr>Advocacy Agenda</vt:lpstr>
      <vt:lpstr>Market Stabilizers</vt:lpstr>
      <vt:lpstr>Taxes and Other Repeals</vt:lpstr>
      <vt:lpstr>Medicare Changes</vt:lpstr>
      <vt:lpstr>ESC Coalition</vt:lpstr>
      <vt:lpstr>The Partnership for Employer-Sponsored Coverage (P4ESC) is an advocacy alliance for employers of all sizes and the millions of hard working Americans and their families who rely on employer-sponsored coverage every day. Employer-sponsored coverage is the backbone of our nation’s health care system, insuring the lives of over 178 million Americans. P4ESC is working to ensure that employer-sponsored coverage is strengthened and remains a viable, affordable option for decades to come.  www.p4esc.org    @P4ESC </vt:lpstr>
      <vt:lpstr>PowerPoint Presentation</vt:lpstr>
      <vt:lpstr>PowerPoint Presentation</vt:lpstr>
      <vt:lpstr>Update on the Executive Order </vt:lpstr>
      <vt:lpstr>Executive Order – October 17, 2017 Departmental Requests</vt:lpstr>
      <vt:lpstr>DOL Proposes New Rule on Association Health Plans (AHPs)</vt:lpstr>
      <vt:lpstr>AHP – Employer Definition</vt:lpstr>
      <vt:lpstr>AHP – Bona Fide Association Definition</vt:lpstr>
      <vt:lpstr>AHP -  Commonality of Interest Definition</vt:lpstr>
      <vt:lpstr>AHP – Nondiscrimination Definition</vt:lpstr>
      <vt:lpstr>AHP – Working Owner Definition</vt:lpstr>
      <vt:lpstr>Proposed Rule on Short-term Policies</vt:lpstr>
      <vt:lpstr>States Sue on Constitutionality of ACA</vt:lpstr>
      <vt:lpstr>PowerPoint Presentation</vt:lpstr>
    </vt:vector>
  </TitlesOfParts>
  <Company>KBC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 Ryan</dc:creator>
  <cp:lastModifiedBy>Annette Bechtold</cp:lastModifiedBy>
  <cp:revision>98</cp:revision>
  <dcterms:created xsi:type="dcterms:W3CDTF">2015-02-05T17:39:28Z</dcterms:created>
  <dcterms:modified xsi:type="dcterms:W3CDTF">2018-03-07T13:01:20Z</dcterms:modified>
</cp:coreProperties>
</file>