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306" r:id="rId2"/>
    <p:sldId id="259" r:id="rId3"/>
    <p:sldId id="260" r:id="rId4"/>
    <p:sldId id="261" r:id="rId5"/>
    <p:sldId id="262" r:id="rId6"/>
    <p:sldId id="263" r:id="rId7"/>
    <p:sldId id="264" r:id="rId8"/>
    <p:sldId id="265" r:id="rId9"/>
    <p:sldId id="266" r:id="rId10"/>
    <p:sldId id="307" r:id="rId11"/>
    <p:sldId id="308" r:id="rId12"/>
    <p:sldId id="309" r:id="rId13"/>
    <p:sldId id="267" r:id="rId14"/>
    <p:sldId id="268" r:id="rId15"/>
    <p:sldId id="269" r:id="rId16"/>
    <p:sldId id="270" r:id="rId17"/>
    <p:sldId id="271" r:id="rId18"/>
    <p:sldId id="272" r:id="rId19"/>
    <p:sldId id="273" r:id="rId20"/>
    <p:sldId id="274" r:id="rId21"/>
    <p:sldId id="276" r:id="rId22"/>
    <p:sldId id="279" r:id="rId23"/>
    <p:sldId id="281" r:id="rId24"/>
    <p:sldId id="282" r:id="rId25"/>
    <p:sldId id="280" r:id="rId26"/>
    <p:sldId id="283" r:id="rId27"/>
    <p:sldId id="284" r:id="rId28"/>
    <p:sldId id="285" r:id="rId29"/>
    <p:sldId id="293" r:id="rId30"/>
    <p:sldId id="303" r:id="rId31"/>
    <p:sldId id="304" r:id="rId32"/>
    <p:sldId id="290" r:id="rId33"/>
    <p:sldId id="291" r:id="rId34"/>
    <p:sldId id="310" r:id="rId3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9000"/>
    <a:srgbClr val="FF9900"/>
    <a:srgbClr val="009CE5"/>
    <a:srgbClr val="0066CC"/>
    <a:srgbClr val="E20033"/>
    <a:srgbClr val="666666"/>
    <a:srgbClr val="8A3399"/>
    <a:srgbClr val="99CC00"/>
    <a:srgbClr val="009900"/>
    <a:srgbClr val="EEF9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2" d="100"/>
          <a:sy n="22" d="100"/>
        </p:scale>
        <p:origin x="984" y="2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view3D>
      <c:rotX val="15"/>
      <c:rotY val="20"/>
      <c:rAngAx val="0"/>
    </c:view3D>
    <c:floor>
      <c:thickness val="0"/>
    </c:floor>
    <c:sideWall>
      <c:thickness val="0"/>
    </c:sideWall>
    <c:backWall>
      <c:thickness val="0"/>
    </c:backWall>
    <c:plotArea>
      <c:layout/>
      <c:area3DChart>
        <c:grouping val="stacked"/>
        <c:varyColors val="0"/>
        <c:dLbls>
          <c:showLegendKey val="0"/>
          <c:showVal val="0"/>
          <c:showCatName val="0"/>
          <c:showSerName val="0"/>
          <c:showPercent val="0"/>
          <c:showBubbleSize val="0"/>
        </c:dLbls>
        <c:axId val="-217695200"/>
        <c:axId val="-217699552"/>
        <c:axId val="0"/>
      </c:area3DChart>
      <c:catAx>
        <c:axId val="-217695200"/>
        <c:scaling>
          <c:orientation val="minMax"/>
        </c:scaling>
        <c:delete val="0"/>
        <c:axPos val="b"/>
        <c:numFmt formatCode="m/d/yyyy" sourceLinked="1"/>
        <c:majorTickMark val="none"/>
        <c:minorTickMark val="none"/>
        <c:tickLblPos val="nextTo"/>
        <c:crossAx val="-217699552"/>
        <c:crosses val="autoZero"/>
        <c:auto val="1"/>
        <c:lblAlgn val="ctr"/>
        <c:lblOffset val="100"/>
        <c:noMultiLvlLbl val="0"/>
      </c:catAx>
      <c:valAx>
        <c:axId val="-217699552"/>
        <c:scaling>
          <c:orientation val="minMax"/>
        </c:scaling>
        <c:delete val="0"/>
        <c:axPos val="l"/>
        <c:majorGridlines/>
        <c:title>
          <c:overlay val="0"/>
        </c:title>
        <c:numFmt formatCode="General" sourceLinked="1"/>
        <c:majorTickMark val="none"/>
        <c:minorTickMark val="none"/>
        <c:tickLblPos val="nextTo"/>
        <c:crossAx val="-217695200"/>
        <c:crosses val="autoZero"/>
        <c:crossBetween val="midCat"/>
      </c:valAx>
    </c:plotArea>
    <c:legend>
      <c:legendPos val="r"/>
      <c:overlay val="0"/>
    </c:legend>
    <c:plotVisOnly val="1"/>
    <c:dispBlanksAs val="zero"/>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B1B8AC-27FA-4101-A129-774835E472D6}" type="doc">
      <dgm:prSet loTypeId="urn:microsoft.com/office/officeart/2005/8/layout/hList7" loCatId="process" qsTypeId="urn:microsoft.com/office/officeart/2005/8/quickstyle/3d2" qsCatId="3D" csTypeId="urn:microsoft.com/office/officeart/2005/8/colors/colorful1" csCatId="colorful" phldr="1"/>
      <dgm:spPr/>
    </dgm:pt>
    <dgm:pt modelId="{D9E86562-0F46-4F7D-B324-F0EDB74DA87E}">
      <dgm:prSet phldrT="[Text]"/>
      <dgm:spPr/>
      <dgm:t>
        <a:bodyPr/>
        <a:lstStyle/>
        <a:p>
          <a:endParaRPr lang="en-US" dirty="0"/>
        </a:p>
      </dgm:t>
    </dgm:pt>
    <dgm:pt modelId="{F95EE5C7-51C2-486F-B9EA-95E176BC89F9}" type="parTrans" cxnId="{66876438-044A-470B-9BB7-E11326735653}">
      <dgm:prSet/>
      <dgm:spPr/>
      <dgm:t>
        <a:bodyPr/>
        <a:lstStyle/>
        <a:p>
          <a:endParaRPr lang="en-US"/>
        </a:p>
      </dgm:t>
    </dgm:pt>
    <dgm:pt modelId="{9898756C-6B86-4055-B227-26CA3D52702E}" type="sibTrans" cxnId="{66876438-044A-470B-9BB7-E11326735653}">
      <dgm:prSet/>
      <dgm:spPr/>
      <dgm:t>
        <a:bodyPr/>
        <a:lstStyle/>
        <a:p>
          <a:endParaRPr lang="en-US"/>
        </a:p>
      </dgm:t>
    </dgm:pt>
    <dgm:pt modelId="{965CF55C-E43A-4577-9D28-DF8BDF44BD21}">
      <dgm:prSet phldrT="[Text]"/>
      <dgm:spPr/>
      <dgm:t>
        <a:bodyPr/>
        <a:lstStyle/>
        <a:p>
          <a:endParaRPr lang="en-US" dirty="0"/>
        </a:p>
      </dgm:t>
    </dgm:pt>
    <dgm:pt modelId="{2EF19D07-51F8-41E3-A47C-228567B28DC9}" type="parTrans" cxnId="{FA0DB4E1-B3C2-452F-9F57-116F953F8975}">
      <dgm:prSet/>
      <dgm:spPr/>
      <dgm:t>
        <a:bodyPr/>
        <a:lstStyle/>
        <a:p>
          <a:endParaRPr lang="en-US"/>
        </a:p>
      </dgm:t>
    </dgm:pt>
    <dgm:pt modelId="{6DF70E8C-5213-48BF-9533-A10BC52727A3}" type="sibTrans" cxnId="{FA0DB4E1-B3C2-452F-9F57-116F953F8975}">
      <dgm:prSet/>
      <dgm:spPr/>
      <dgm:t>
        <a:bodyPr/>
        <a:lstStyle/>
        <a:p>
          <a:endParaRPr lang="en-US"/>
        </a:p>
      </dgm:t>
    </dgm:pt>
    <dgm:pt modelId="{ACEF0E74-A460-446F-9BFE-FC55338EC561}">
      <dgm:prSet phldrT="[Text]"/>
      <dgm:spPr/>
      <dgm:t>
        <a:bodyPr/>
        <a:lstStyle/>
        <a:p>
          <a:endParaRPr lang="en-US" dirty="0"/>
        </a:p>
      </dgm:t>
    </dgm:pt>
    <dgm:pt modelId="{38CDD348-2A38-448E-9E16-AE797DF0C776}" type="parTrans" cxnId="{AEDD4E13-9BD5-42FE-B399-26B07DC7AB8F}">
      <dgm:prSet/>
      <dgm:spPr/>
      <dgm:t>
        <a:bodyPr/>
        <a:lstStyle/>
        <a:p>
          <a:endParaRPr lang="en-US"/>
        </a:p>
      </dgm:t>
    </dgm:pt>
    <dgm:pt modelId="{0288D971-56F3-4A50-8368-43F4A3092F1C}" type="sibTrans" cxnId="{AEDD4E13-9BD5-42FE-B399-26B07DC7AB8F}">
      <dgm:prSet/>
      <dgm:spPr/>
      <dgm:t>
        <a:bodyPr/>
        <a:lstStyle/>
        <a:p>
          <a:endParaRPr lang="en-US"/>
        </a:p>
      </dgm:t>
    </dgm:pt>
    <dgm:pt modelId="{D6803EEB-D84D-4A4B-9134-A17A491A5CD8}">
      <dgm:prSet phldrT="[Text]"/>
      <dgm:spPr/>
      <dgm:t>
        <a:bodyPr/>
        <a:lstStyle/>
        <a:p>
          <a:endParaRPr lang="en-US" dirty="0"/>
        </a:p>
      </dgm:t>
    </dgm:pt>
    <dgm:pt modelId="{674E7CCB-125D-4CC9-A5DE-86CF4EF01A57}" type="parTrans" cxnId="{A7E88759-00AF-4F2D-8859-B8EA8632E9ED}">
      <dgm:prSet/>
      <dgm:spPr/>
      <dgm:t>
        <a:bodyPr/>
        <a:lstStyle/>
        <a:p>
          <a:endParaRPr lang="en-US"/>
        </a:p>
      </dgm:t>
    </dgm:pt>
    <dgm:pt modelId="{C98D160F-D448-4B44-922A-1E6684D99031}" type="sibTrans" cxnId="{A7E88759-00AF-4F2D-8859-B8EA8632E9ED}">
      <dgm:prSet/>
      <dgm:spPr/>
      <dgm:t>
        <a:bodyPr/>
        <a:lstStyle/>
        <a:p>
          <a:endParaRPr lang="en-US"/>
        </a:p>
      </dgm:t>
    </dgm:pt>
    <dgm:pt modelId="{8ABB362A-8F04-45D2-86A6-2868457A4B67}">
      <dgm:prSet phldrT="[Text]"/>
      <dgm:spPr/>
      <dgm:t>
        <a:bodyPr/>
        <a:lstStyle/>
        <a:p>
          <a:endParaRPr lang="en-US" dirty="0"/>
        </a:p>
      </dgm:t>
    </dgm:pt>
    <dgm:pt modelId="{D41D6E3A-3982-444E-9920-4CDAB04CD70E}" type="sibTrans" cxnId="{37A1702D-AB88-4CCB-8922-A00BA1AF9D69}">
      <dgm:prSet/>
      <dgm:spPr/>
      <dgm:t>
        <a:bodyPr/>
        <a:lstStyle/>
        <a:p>
          <a:endParaRPr lang="en-US"/>
        </a:p>
      </dgm:t>
    </dgm:pt>
    <dgm:pt modelId="{C4E951C4-462B-40FF-AD19-8C00418D4673}" type="parTrans" cxnId="{37A1702D-AB88-4CCB-8922-A00BA1AF9D69}">
      <dgm:prSet/>
      <dgm:spPr/>
      <dgm:t>
        <a:bodyPr/>
        <a:lstStyle/>
        <a:p>
          <a:endParaRPr lang="en-US"/>
        </a:p>
      </dgm:t>
    </dgm:pt>
    <dgm:pt modelId="{B2B69337-8E21-4186-B3C5-5E0950BEE835}" type="pres">
      <dgm:prSet presAssocID="{F1B1B8AC-27FA-4101-A129-774835E472D6}" presName="Name0" presStyleCnt="0">
        <dgm:presLayoutVars>
          <dgm:dir/>
          <dgm:resizeHandles val="exact"/>
        </dgm:presLayoutVars>
      </dgm:prSet>
      <dgm:spPr/>
    </dgm:pt>
    <dgm:pt modelId="{8CB8BFCE-4133-420A-B701-E41E7945FEC4}" type="pres">
      <dgm:prSet presAssocID="{F1B1B8AC-27FA-4101-A129-774835E472D6}" presName="fgShape" presStyleLbl="fgShp" presStyleIdx="0" presStyleCnt="1" custScaleX="104620" custScaleY="113333"/>
      <dgm:spPr/>
    </dgm:pt>
    <dgm:pt modelId="{E5FF371B-9057-4E95-BA26-980E22419FA2}" type="pres">
      <dgm:prSet presAssocID="{F1B1B8AC-27FA-4101-A129-774835E472D6}" presName="linComp" presStyleCnt="0"/>
      <dgm:spPr/>
    </dgm:pt>
    <dgm:pt modelId="{438DBFE3-B690-43C4-A4C7-0A62216ADA3F}" type="pres">
      <dgm:prSet presAssocID="{D9E86562-0F46-4F7D-B324-F0EDB74DA87E}" presName="compNode" presStyleCnt="0"/>
      <dgm:spPr/>
    </dgm:pt>
    <dgm:pt modelId="{055C0BE2-DEA1-4972-9751-EC998528AEDA}" type="pres">
      <dgm:prSet presAssocID="{D9E86562-0F46-4F7D-B324-F0EDB74DA87E}" presName="bkgdShape" presStyleLbl="node1" presStyleIdx="0" presStyleCnt="5" custScaleY="100000"/>
      <dgm:spPr/>
    </dgm:pt>
    <dgm:pt modelId="{1A851A10-0ADF-447C-ACE1-690253BBDC3D}" type="pres">
      <dgm:prSet presAssocID="{D9E86562-0F46-4F7D-B324-F0EDB74DA87E}" presName="nodeTx" presStyleLbl="node1" presStyleIdx="0" presStyleCnt="5">
        <dgm:presLayoutVars>
          <dgm:bulletEnabled val="1"/>
        </dgm:presLayoutVars>
      </dgm:prSet>
      <dgm:spPr/>
    </dgm:pt>
    <dgm:pt modelId="{F8FBFE61-EDED-408C-940D-EBEA1A0BDD75}" type="pres">
      <dgm:prSet presAssocID="{D9E86562-0F46-4F7D-B324-F0EDB74DA87E}" presName="invisiNode" presStyleLbl="node1" presStyleIdx="0" presStyleCnt="5"/>
      <dgm:spPr/>
    </dgm:pt>
    <dgm:pt modelId="{42D61964-B3BE-4198-8601-70401BDADD18}" type="pres">
      <dgm:prSet presAssocID="{D9E86562-0F46-4F7D-B324-F0EDB74DA87E}" presName="imagNode" presStyleLbl="fgImgPlace1" presStyleIdx="0" presStyleCnt="5"/>
      <dgm:spPr>
        <a:noFill/>
      </dgm:spPr>
    </dgm:pt>
    <dgm:pt modelId="{9E9682B1-07D2-4479-B350-CFDAE372A7BA}" type="pres">
      <dgm:prSet presAssocID="{9898756C-6B86-4055-B227-26CA3D52702E}" presName="sibTrans" presStyleLbl="sibTrans2D1" presStyleIdx="0" presStyleCnt="0"/>
      <dgm:spPr/>
    </dgm:pt>
    <dgm:pt modelId="{111E93A6-B7B5-496B-9DE8-4AE5ED35C201}" type="pres">
      <dgm:prSet presAssocID="{965CF55C-E43A-4577-9D28-DF8BDF44BD21}" presName="compNode" presStyleCnt="0"/>
      <dgm:spPr/>
    </dgm:pt>
    <dgm:pt modelId="{06E4FCD5-33DF-4D4E-A076-BD2D20DC0BF5}" type="pres">
      <dgm:prSet presAssocID="{965CF55C-E43A-4577-9D28-DF8BDF44BD21}" presName="bkgdShape" presStyleLbl="node1" presStyleIdx="1" presStyleCnt="5"/>
      <dgm:spPr/>
    </dgm:pt>
    <dgm:pt modelId="{AFDA08C2-DFBD-491C-BEE6-8B9B589C305F}" type="pres">
      <dgm:prSet presAssocID="{965CF55C-E43A-4577-9D28-DF8BDF44BD21}" presName="nodeTx" presStyleLbl="node1" presStyleIdx="1" presStyleCnt="5">
        <dgm:presLayoutVars>
          <dgm:bulletEnabled val="1"/>
        </dgm:presLayoutVars>
      </dgm:prSet>
      <dgm:spPr/>
    </dgm:pt>
    <dgm:pt modelId="{04ED7BF6-AC5E-4366-8EB7-E27CF05747B1}" type="pres">
      <dgm:prSet presAssocID="{965CF55C-E43A-4577-9D28-DF8BDF44BD21}" presName="invisiNode" presStyleLbl="node1" presStyleIdx="1" presStyleCnt="5"/>
      <dgm:spPr/>
    </dgm:pt>
    <dgm:pt modelId="{FEB1D35D-1946-4BDA-9752-447B4DAFD41B}" type="pres">
      <dgm:prSet presAssocID="{965CF55C-E43A-4577-9D28-DF8BDF44BD21}" presName="imagNode" presStyleLbl="fgImgPlace1" presStyleIdx="1" presStyleCnt="5"/>
      <dgm:spPr>
        <a:noFill/>
      </dgm:spPr>
    </dgm:pt>
    <dgm:pt modelId="{303955B8-4257-441D-91E0-42C63B753139}" type="pres">
      <dgm:prSet presAssocID="{6DF70E8C-5213-48BF-9533-A10BC52727A3}" presName="sibTrans" presStyleLbl="sibTrans2D1" presStyleIdx="0" presStyleCnt="0"/>
      <dgm:spPr/>
    </dgm:pt>
    <dgm:pt modelId="{5BDEFF91-F382-4057-8B83-14A497FB641C}" type="pres">
      <dgm:prSet presAssocID="{8ABB362A-8F04-45D2-86A6-2868457A4B67}" presName="compNode" presStyleCnt="0"/>
      <dgm:spPr/>
    </dgm:pt>
    <dgm:pt modelId="{9EC11266-F4B4-4B69-B949-292CC5EB90F5}" type="pres">
      <dgm:prSet presAssocID="{8ABB362A-8F04-45D2-86A6-2868457A4B67}" presName="bkgdShape" presStyleLbl="node1" presStyleIdx="2" presStyleCnt="5"/>
      <dgm:spPr/>
    </dgm:pt>
    <dgm:pt modelId="{ADB2C411-87B4-4B06-B641-E08A2E9DFCE9}" type="pres">
      <dgm:prSet presAssocID="{8ABB362A-8F04-45D2-86A6-2868457A4B67}" presName="nodeTx" presStyleLbl="node1" presStyleIdx="2" presStyleCnt="5">
        <dgm:presLayoutVars>
          <dgm:bulletEnabled val="1"/>
        </dgm:presLayoutVars>
      </dgm:prSet>
      <dgm:spPr/>
    </dgm:pt>
    <dgm:pt modelId="{C168D10C-5F06-4A80-8466-AA0269A489F4}" type="pres">
      <dgm:prSet presAssocID="{8ABB362A-8F04-45D2-86A6-2868457A4B67}" presName="invisiNode" presStyleLbl="node1" presStyleIdx="2" presStyleCnt="5"/>
      <dgm:spPr/>
    </dgm:pt>
    <dgm:pt modelId="{FB59685A-7BD9-49FD-A6EC-E3ABB3670C94}" type="pres">
      <dgm:prSet presAssocID="{8ABB362A-8F04-45D2-86A6-2868457A4B67}" presName="imagNode" presStyleLbl="fgImgPlace1" presStyleIdx="2" presStyleCnt="5"/>
      <dgm:spPr>
        <a:noFill/>
      </dgm:spPr>
    </dgm:pt>
    <dgm:pt modelId="{69976A2A-294D-4E43-B847-087160B85D80}" type="pres">
      <dgm:prSet presAssocID="{D41D6E3A-3982-444E-9920-4CDAB04CD70E}" presName="sibTrans" presStyleLbl="sibTrans2D1" presStyleIdx="0" presStyleCnt="0"/>
      <dgm:spPr/>
    </dgm:pt>
    <dgm:pt modelId="{CDD8A262-C2E0-4AAE-818D-26D12859118A}" type="pres">
      <dgm:prSet presAssocID="{D6803EEB-D84D-4A4B-9134-A17A491A5CD8}" presName="compNode" presStyleCnt="0"/>
      <dgm:spPr/>
    </dgm:pt>
    <dgm:pt modelId="{65F439C2-609F-4828-BC66-403CD3AFB632}" type="pres">
      <dgm:prSet presAssocID="{D6803EEB-D84D-4A4B-9134-A17A491A5CD8}" presName="bkgdShape" presStyleLbl="node1" presStyleIdx="3" presStyleCnt="5"/>
      <dgm:spPr/>
    </dgm:pt>
    <dgm:pt modelId="{6AE5CD14-5CF3-4132-9FA4-E0951E741282}" type="pres">
      <dgm:prSet presAssocID="{D6803EEB-D84D-4A4B-9134-A17A491A5CD8}" presName="nodeTx" presStyleLbl="node1" presStyleIdx="3" presStyleCnt="5">
        <dgm:presLayoutVars>
          <dgm:bulletEnabled val="1"/>
        </dgm:presLayoutVars>
      </dgm:prSet>
      <dgm:spPr/>
    </dgm:pt>
    <dgm:pt modelId="{951F1D39-6D5D-46C7-B37D-9443745F3633}" type="pres">
      <dgm:prSet presAssocID="{D6803EEB-D84D-4A4B-9134-A17A491A5CD8}" presName="invisiNode" presStyleLbl="node1" presStyleIdx="3" presStyleCnt="5"/>
      <dgm:spPr/>
    </dgm:pt>
    <dgm:pt modelId="{595838AD-3B43-4296-9C77-232C758964C9}" type="pres">
      <dgm:prSet presAssocID="{D6803EEB-D84D-4A4B-9134-A17A491A5CD8}" presName="imagNode" presStyleLbl="fgImgPlace1" presStyleIdx="3" presStyleCnt="5"/>
      <dgm:spPr>
        <a:noFill/>
      </dgm:spPr>
    </dgm:pt>
    <dgm:pt modelId="{10709E77-5C41-44D3-AD7A-255A049D9964}" type="pres">
      <dgm:prSet presAssocID="{C98D160F-D448-4B44-922A-1E6684D99031}" presName="sibTrans" presStyleLbl="sibTrans2D1" presStyleIdx="0" presStyleCnt="0"/>
      <dgm:spPr/>
    </dgm:pt>
    <dgm:pt modelId="{BD3F86B0-802E-4F75-8587-8948D0D1FA28}" type="pres">
      <dgm:prSet presAssocID="{ACEF0E74-A460-446F-9BFE-FC55338EC561}" presName="compNode" presStyleCnt="0"/>
      <dgm:spPr/>
    </dgm:pt>
    <dgm:pt modelId="{A131360C-C11B-4FEF-906F-97D9E0F394CE}" type="pres">
      <dgm:prSet presAssocID="{ACEF0E74-A460-446F-9BFE-FC55338EC561}" presName="bkgdShape" presStyleLbl="node1" presStyleIdx="4" presStyleCnt="5" custLinFactNeighborX="974"/>
      <dgm:spPr/>
    </dgm:pt>
    <dgm:pt modelId="{F22AC0FB-F3E2-4B11-B22E-6E0FEABDBF75}" type="pres">
      <dgm:prSet presAssocID="{ACEF0E74-A460-446F-9BFE-FC55338EC561}" presName="nodeTx" presStyleLbl="node1" presStyleIdx="4" presStyleCnt="5">
        <dgm:presLayoutVars>
          <dgm:bulletEnabled val="1"/>
        </dgm:presLayoutVars>
      </dgm:prSet>
      <dgm:spPr/>
    </dgm:pt>
    <dgm:pt modelId="{606C0F85-D213-427E-877B-936F4547FC78}" type="pres">
      <dgm:prSet presAssocID="{ACEF0E74-A460-446F-9BFE-FC55338EC561}" presName="invisiNode" presStyleLbl="node1" presStyleIdx="4" presStyleCnt="5"/>
      <dgm:spPr/>
    </dgm:pt>
    <dgm:pt modelId="{70017F95-9125-4AE7-9286-60ED8230026F}" type="pres">
      <dgm:prSet presAssocID="{ACEF0E74-A460-446F-9BFE-FC55338EC561}" presName="imagNode" presStyleLbl="fgImgPlace1" presStyleIdx="4" presStyleCnt="5"/>
      <dgm:spPr>
        <a:noFill/>
      </dgm:spPr>
    </dgm:pt>
  </dgm:ptLst>
  <dgm:cxnLst>
    <dgm:cxn modelId="{AEDD4E13-9BD5-42FE-B399-26B07DC7AB8F}" srcId="{F1B1B8AC-27FA-4101-A129-774835E472D6}" destId="{ACEF0E74-A460-446F-9BFE-FC55338EC561}" srcOrd="4" destOrd="0" parTransId="{38CDD348-2A38-448E-9E16-AE797DF0C776}" sibTransId="{0288D971-56F3-4A50-8368-43F4A3092F1C}"/>
    <dgm:cxn modelId="{8DE45D1A-4307-40D8-87AF-2D3CB8ADA457}" type="presOf" srcId="{8ABB362A-8F04-45D2-86A6-2868457A4B67}" destId="{ADB2C411-87B4-4B06-B641-E08A2E9DFCE9}" srcOrd="1" destOrd="0" presId="urn:microsoft.com/office/officeart/2005/8/layout/hList7"/>
    <dgm:cxn modelId="{56859F1B-7A8F-40FA-8147-BF9CCF56D3C4}" type="presOf" srcId="{965CF55C-E43A-4577-9D28-DF8BDF44BD21}" destId="{06E4FCD5-33DF-4D4E-A076-BD2D20DC0BF5}" srcOrd="0" destOrd="0" presId="urn:microsoft.com/office/officeart/2005/8/layout/hList7"/>
    <dgm:cxn modelId="{37A1702D-AB88-4CCB-8922-A00BA1AF9D69}" srcId="{F1B1B8AC-27FA-4101-A129-774835E472D6}" destId="{8ABB362A-8F04-45D2-86A6-2868457A4B67}" srcOrd="2" destOrd="0" parTransId="{C4E951C4-462B-40FF-AD19-8C00418D4673}" sibTransId="{D41D6E3A-3982-444E-9920-4CDAB04CD70E}"/>
    <dgm:cxn modelId="{1AF65136-FE4D-42B7-8382-514ECF2BD213}" type="presOf" srcId="{D6803EEB-D84D-4A4B-9134-A17A491A5CD8}" destId="{65F439C2-609F-4828-BC66-403CD3AFB632}" srcOrd="0" destOrd="0" presId="urn:microsoft.com/office/officeart/2005/8/layout/hList7"/>
    <dgm:cxn modelId="{66876438-044A-470B-9BB7-E11326735653}" srcId="{F1B1B8AC-27FA-4101-A129-774835E472D6}" destId="{D9E86562-0F46-4F7D-B324-F0EDB74DA87E}" srcOrd="0" destOrd="0" parTransId="{F95EE5C7-51C2-486F-B9EA-95E176BC89F9}" sibTransId="{9898756C-6B86-4055-B227-26CA3D52702E}"/>
    <dgm:cxn modelId="{56CFC05B-494C-43EF-A0E4-A96BC88F615C}" type="presOf" srcId="{D9E86562-0F46-4F7D-B324-F0EDB74DA87E}" destId="{1A851A10-0ADF-447C-ACE1-690253BBDC3D}" srcOrd="1" destOrd="0" presId="urn:microsoft.com/office/officeart/2005/8/layout/hList7"/>
    <dgm:cxn modelId="{88459064-9EC3-4994-BD08-86D07398B275}" type="presOf" srcId="{6DF70E8C-5213-48BF-9533-A10BC52727A3}" destId="{303955B8-4257-441D-91E0-42C63B753139}" srcOrd="0" destOrd="0" presId="urn:microsoft.com/office/officeart/2005/8/layout/hList7"/>
    <dgm:cxn modelId="{78DEA448-5747-4C0A-9695-5924AE584084}" type="presOf" srcId="{D41D6E3A-3982-444E-9920-4CDAB04CD70E}" destId="{69976A2A-294D-4E43-B847-087160B85D80}" srcOrd="0" destOrd="0" presId="urn:microsoft.com/office/officeart/2005/8/layout/hList7"/>
    <dgm:cxn modelId="{EEB2ED78-B5E5-4CA8-ACB7-0F761174A28D}" type="presOf" srcId="{8ABB362A-8F04-45D2-86A6-2868457A4B67}" destId="{9EC11266-F4B4-4B69-B949-292CC5EB90F5}" srcOrd="0" destOrd="0" presId="urn:microsoft.com/office/officeart/2005/8/layout/hList7"/>
    <dgm:cxn modelId="{A7E88759-00AF-4F2D-8859-B8EA8632E9ED}" srcId="{F1B1B8AC-27FA-4101-A129-774835E472D6}" destId="{D6803EEB-D84D-4A4B-9134-A17A491A5CD8}" srcOrd="3" destOrd="0" parTransId="{674E7CCB-125D-4CC9-A5DE-86CF4EF01A57}" sibTransId="{C98D160F-D448-4B44-922A-1E6684D99031}"/>
    <dgm:cxn modelId="{CAD16393-1900-44EA-BFFB-CDD08693DE0F}" type="presOf" srcId="{ACEF0E74-A460-446F-9BFE-FC55338EC561}" destId="{A131360C-C11B-4FEF-906F-97D9E0F394CE}" srcOrd="0" destOrd="0" presId="urn:microsoft.com/office/officeart/2005/8/layout/hList7"/>
    <dgm:cxn modelId="{42B93CA0-80AE-483C-8A83-A434A31D2ED0}" type="presOf" srcId="{D6803EEB-D84D-4A4B-9134-A17A491A5CD8}" destId="{6AE5CD14-5CF3-4132-9FA4-E0951E741282}" srcOrd="1" destOrd="0" presId="urn:microsoft.com/office/officeart/2005/8/layout/hList7"/>
    <dgm:cxn modelId="{5F3DB4AE-182B-488C-B078-E965DBCB3412}" type="presOf" srcId="{965CF55C-E43A-4577-9D28-DF8BDF44BD21}" destId="{AFDA08C2-DFBD-491C-BEE6-8B9B589C305F}" srcOrd="1" destOrd="0" presId="urn:microsoft.com/office/officeart/2005/8/layout/hList7"/>
    <dgm:cxn modelId="{FA0DB4E1-B3C2-452F-9F57-116F953F8975}" srcId="{F1B1B8AC-27FA-4101-A129-774835E472D6}" destId="{965CF55C-E43A-4577-9D28-DF8BDF44BD21}" srcOrd="1" destOrd="0" parTransId="{2EF19D07-51F8-41E3-A47C-228567B28DC9}" sibTransId="{6DF70E8C-5213-48BF-9533-A10BC52727A3}"/>
    <dgm:cxn modelId="{65A23EE2-C3A3-4D54-AC9A-05A491E7BE5C}" type="presOf" srcId="{D9E86562-0F46-4F7D-B324-F0EDB74DA87E}" destId="{055C0BE2-DEA1-4972-9751-EC998528AEDA}" srcOrd="0" destOrd="0" presId="urn:microsoft.com/office/officeart/2005/8/layout/hList7"/>
    <dgm:cxn modelId="{AFB1C0E7-936C-4BBC-9535-D03D023D1ED9}" type="presOf" srcId="{F1B1B8AC-27FA-4101-A129-774835E472D6}" destId="{B2B69337-8E21-4186-B3C5-5E0950BEE835}" srcOrd="0" destOrd="0" presId="urn:microsoft.com/office/officeart/2005/8/layout/hList7"/>
    <dgm:cxn modelId="{072830F2-4BC9-4969-9DC4-7C99A6B72FA7}" type="presOf" srcId="{ACEF0E74-A460-446F-9BFE-FC55338EC561}" destId="{F22AC0FB-F3E2-4B11-B22E-6E0FEABDBF75}" srcOrd="1" destOrd="0" presId="urn:microsoft.com/office/officeart/2005/8/layout/hList7"/>
    <dgm:cxn modelId="{5A9FBBF4-F0A6-4FF2-9197-6750F3B7BDA0}" type="presOf" srcId="{9898756C-6B86-4055-B227-26CA3D52702E}" destId="{9E9682B1-07D2-4479-B350-CFDAE372A7BA}" srcOrd="0" destOrd="0" presId="urn:microsoft.com/office/officeart/2005/8/layout/hList7"/>
    <dgm:cxn modelId="{00E781FB-AFFA-4554-A463-15CCFED9E061}" type="presOf" srcId="{C98D160F-D448-4B44-922A-1E6684D99031}" destId="{10709E77-5C41-44D3-AD7A-255A049D9964}" srcOrd="0" destOrd="0" presId="urn:microsoft.com/office/officeart/2005/8/layout/hList7"/>
    <dgm:cxn modelId="{FC525B1D-39C6-462F-AFE4-C20B04C0C53F}" type="presParOf" srcId="{B2B69337-8E21-4186-B3C5-5E0950BEE835}" destId="{8CB8BFCE-4133-420A-B701-E41E7945FEC4}" srcOrd="0" destOrd="0" presId="urn:microsoft.com/office/officeart/2005/8/layout/hList7"/>
    <dgm:cxn modelId="{95AB5AC1-F296-416A-B257-D70FC2331914}" type="presParOf" srcId="{B2B69337-8E21-4186-B3C5-5E0950BEE835}" destId="{E5FF371B-9057-4E95-BA26-980E22419FA2}" srcOrd="1" destOrd="0" presId="urn:microsoft.com/office/officeart/2005/8/layout/hList7"/>
    <dgm:cxn modelId="{51789F72-D3B2-44FD-90C4-C063F0643681}" type="presParOf" srcId="{E5FF371B-9057-4E95-BA26-980E22419FA2}" destId="{438DBFE3-B690-43C4-A4C7-0A62216ADA3F}" srcOrd="0" destOrd="0" presId="urn:microsoft.com/office/officeart/2005/8/layout/hList7"/>
    <dgm:cxn modelId="{ADEB6922-A764-41C0-831C-92D121271B90}" type="presParOf" srcId="{438DBFE3-B690-43C4-A4C7-0A62216ADA3F}" destId="{055C0BE2-DEA1-4972-9751-EC998528AEDA}" srcOrd="0" destOrd="0" presId="urn:microsoft.com/office/officeart/2005/8/layout/hList7"/>
    <dgm:cxn modelId="{3B67752B-6079-425E-B869-1C7CE9A700C9}" type="presParOf" srcId="{438DBFE3-B690-43C4-A4C7-0A62216ADA3F}" destId="{1A851A10-0ADF-447C-ACE1-690253BBDC3D}" srcOrd="1" destOrd="0" presId="urn:microsoft.com/office/officeart/2005/8/layout/hList7"/>
    <dgm:cxn modelId="{F20AA069-EDD0-4F49-8AEE-9800D56E19A8}" type="presParOf" srcId="{438DBFE3-B690-43C4-A4C7-0A62216ADA3F}" destId="{F8FBFE61-EDED-408C-940D-EBEA1A0BDD75}" srcOrd="2" destOrd="0" presId="urn:microsoft.com/office/officeart/2005/8/layout/hList7"/>
    <dgm:cxn modelId="{BE923F0F-66A8-4155-9C31-1C531EB7A774}" type="presParOf" srcId="{438DBFE3-B690-43C4-A4C7-0A62216ADA3F}" destId="{42D61964-B3BE-4198-8601-70401BDADD18}" srcOrd="3" destOrd="0" presId="urn:microsoft.com/office/officeart/2005/8/layout/hList7"/>
    <dgm:cxn modelId="{59B20D77-939A-4B78-871B-C9086157171C}" type="presParOf" srcId="{E5FF371B-9057-4E95-BA26-980E22419FA2}" destId="{9E9682B1-07D2-4479-B350-CFDAE372A7BA}" srcOrd="1" destOrd="0" presId="urn:microsoft.com/office/officeart/2005/8/layout/hList7"/>
    <dgm:cxn modelId="{A0F06A73-EA43-4942-9852-C8059C0CDBDE}" type="presParOf" srcId="{E5FF371B-9057-4E95-BA26-980E22419FA2}" destId="{111E93A6-B7B5-496B-9DE8-4AE5ED35C201}" srcOrd="2" destOrd="0" presId="urn:microsoft.com/office/officeart/2005/8/layout/hList7"/>
    <dgm:cxn modelId="{CC600291-C8BE-408A-B270-BA20EAFE693C}" type="presParOf" srcId="{111E93A6-B7B5-496B-9DE8-4AE5ED35C201}" destId="{06E4FCD5-33DF-4D4E-A076-BD2D20DC0BF5}" srcOrd="0" destOrd="0" presId="urn:microsoft.com/office/officeart/2005/8/layout/hList7"/>
    <dgm:cxn modelId="{7F5BE85C-C941-4EB4-A6C2-302963FB8E9D}" type="presParOf" srcId="{111E93A6-B7B5-496B-9DE8-4AE5ED35C201}" destId="{AFDA08C2-DFBD-491C-BEE6-8B9B589C305F}" srcOrd="1" destOrd="0" presId="urn:microsoft.com/office/officeart/2005/8/layout/hList7"/>
    <dgm:cxn modelId="{AF9C4C5B-8C0B-4645-B3F7-3829CC7E75D4}" type="presParOf" srcId="{111E93A6-B7B5-496B-9DE8-4AE5ED35C201}" destId="{04ED7BF6-AC5E-4366-8EB7-E27CF05747B1}" srcOrd="2" destOrd="0" presId="urn:microsoft.com/office/officeart/2005/8/layout/hList7"/>
    <dgm:cxn modelId="{8379BEF3-6E93-4486-9A56-E5EA65937710}" type="presParOf" srcId="{111E93A6-B7B5-496B-9DE8-4AE5ED35C201}" destId="{FEB1D35D-1946-4BDA-9752-447B4DAFD41B}" srcOrd="3" destOrd="0" presId="urn:microsoft.com/office/officeart/2005/8/layout/hList7"/>
    <dgm:cxn modelId="{AFF63DAD-1DFE-4F40-BB64-DAE13A425AE9}" type="presParOf" srcId="{E5FF371B-9057-4E95-BA26-980E22419FA2}" destId="{303955B8-4257-441D-91E0-42C63B753139}" srcOrd="3" destOrd="0" presId="urn:microsoft.com/office/officeart/2005/8/layout/hList7"/>
    <dgm:cxn modelId="{ADB88135-4072-41E0-A995-C18D7E2B54D3}" type="presParOf" srcId="{E5FF371B-9057-4E95-BA26-980E22419FA2}" destId="{5BDEFF91-F382-4057-8B83-14A497FB641C}" srcOrd="4" destOrd="0" presId="urn:microsoft.com/office/officeart/2005/8/layout/hList7"/>
    <dgm:cxn modelId="{EB4A6D80-5309-4E21-89ED-1D9443D69A7D}" type="presParOf" srcId="{5BDEFF91-F382-4057-8B83-14A497FB641C}" destId="{9EC11266-F4B4-4B69-B949-292CC5EB90F5}" srcOrd="0" destOrd="0" presId="urn:microsoft.com/office/officeart/2005/8/layout/hList7"/>
    <dgm:cxn modelId="{15B4CEBB-D217-46DD-97E9-76C9EC9A13FE}" type="presParOf" srcId="{5BDEFF91-F382-4057-8B83-14A497FB641C}" destId="{ADB2C411-87B4-4B06-B641-E08A2E9DFCE9}" srcOrd="1" destOrd="0" presId="urn:microsoft.com/office/officeart/2005/8/layout/hList7"/>
    <dgm:cxn modelId="{CBBEE950-12C3-4B8E-A613-9156AE1178EF}" type="presParOf" srcId="{5BDEFF91-F382-4057-8B83-14A497FB641C}" destId="{C168D10C-5F06-4A80-8466-AA0269A489F4}" srcOrd="2" destOrd="0" presId="urn:microsoft.com/office/officeart/2005/8/layout/hList7"/>
    <dgm:cxn modelId="{26AF57C7-B2EA-4EA1-A0CB-ECF6E650D79C}" type="presParOf" srcId="{5BDEFF91-F382-4057-8B83-14A497FB641C}" destId="{FB59685A-7BD9-49FD-A6EC-E3ABB3670C94}" srcOrd="3" destOrd="0" presId="urn:microsoft.com/office/officeart/2005/8/layout/hList7"/>
    <dgm:cxn modelId="{647AA159-8F18-468B-A475-F6AF8453D96A}" type="presParOf" srcId="{E5FF371B-9057-4E95-BA26-980E22419FA2}" destId="{69976A2A-294D-4E43-B847-087160B85D80}" srcOrd="5" destOrd="0" presId="urn:microsoft.com/office/officeart/2005/8/layout/hList7"/>
    <dgm:cxn modelId="{5CD2A993-2198-452C-A15E-0F118F09E50E}" type="presParOf" srcId="{E5FF371B-9057-4E95-BA26-980E22419FA2}" destId="{CDD8A262-C2E0-4AAE-818D-26D12859118A}" srcOrd="6" destOrd="0" presId="urn:microsoft.com/office/officeart/2005/8/layout/hList7"/>
    <dgm:cxn modelId="{3283A6AD-56A9-446C-A039-479675EF2620}" type="presParOf" srcId="{CDD8A262-C2E0-4AAE-818D-26D12859118A}" destId="{65F439C2-609F-4828-BC66-403CD3AFB632}" srcOrd="0" destOrd="0" presId="urn:microsoft.com/office/officeart/2005/8/layout/hList7"/>
    <dgm:cxn modelId="{DE35FAAC-DC87-48E5-8CA7-FA47035E372B}" type="presParOf" srcId="{CDD8A262-C2E0-4AAE-818D-26D12859118A}" destId="{6AE5CD14-5CF3-4132-9FA4-E0951E741282}" srcOrd="1" destOrd="0" presId="urn:microsoft.com/office/officeart/2005/8/layout/hList7"/>
    <dgm:cxn modelId="{D12D3A0E-68AF-4AD1-B429-54082D4D17C2}" type="presParOf" srcId="{CDD8A262-C2E0-4AAE-818D-26D12859118A}" destId="{951F1D39-6D5D-46C7-B37D-9443745F3633}" srcOrd="2" destOrd="0" presId="urn:microsoft.com/office/officeart/2005/8/layout/hList7"/>
    <dgm:cxn modelId="{F12985D9-1E71-43BF-94EB-C2CE34C10E6D}" type="presParOf" srcId="{CDD8A262-C2E0-4AAE-818D-26D12859118A}" destId="{595838AD-3B43-4296-9C77-232C758964C9}" srcOrd="3" destOrd="0" presId="urn:microsoft.com/office/officeart/2005/8/layout/hList7"/>
    <dgm:cxn modelId="{1792E355-66E6-4638-B46E-29F61A420D10}" type="presParOf" srcId="{E5FF371B-9057-4E95-BA26-980E22419FA2}" destId="{10709E77-5C41-44D3-AD7A-255A049D9964}" srcOrd="7" destOrd="0" presId="urn:microsoft.com/office/officeart/2005/8/layout/hList7"/>
    <dgm:cxn modelId="{A89C5A65-7DCF-4D4F-8636-775EB6858CE6}" type="presParOf" srcId="{E5FF371B-9057-4E95-BA26-980E22419FA2}" destId="{BD3F86B0-802E-4F75-8587-8948D0D1FA28}" srcOrd="8" destOrd="0" presId="urn:microsoft.com/office/officeart/2005/8/layout/hList7"/>
    <dgm:cxn modelId="{224261C5-3325-4E9D-92CE-425592EC380B}" type="presParOf" srcId="{BD3F86B0-802E-4F75-8587-8948D0D1FA28}" destId="{A131360C-C11B-4FEF-906F-97D9E0F394CE}" srcOrd="0" destOrd="0" presId="urn:microsoft.com/office/officeart/2005/8/layout/hList7"/>
    <dgm:cxn modelId="{5762B1F9-1DFE-4C42-9E3A-0828E257D605}" type="presParOf" srcId="{BD3F86B0-802E-4F75-8587-8948D0D1FA28}" destId="{F22AC0FB-F3E2-4B11-B22E-6E0FEABDBF75}" srcOrd="1" destOrd="0" presId="urn:microsoft.com/office/officeart/2005/8/layout/hList7"/>
    <dgm:cxn modelId="{61155B33-20D6-4CC9-99D5-26DCA7530D47}" type="presParOf" srcId="{BD3F86B0-802E-4F75-8587-8948D0D1FA28}" destId="{606C0F85-D213-427E-877B-936F4547FC78}" srcOrd="2" destOrd="0" presId="urn:microsoft.com/office/officeart/2005/8/layout/hList7"/>
    <dgm:cxn modelId="{1B9EADCE-85FE-4736-A4D9-31DB0CBD2BFE}" type="presParOf" srcId="{BD3F86B0-802E-4F75-8587-8948D0D1FA28}" destId="{70017F95-9125-4AE7-9286-60ED8230026F}"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81873C-62E9-41EE-AB54-499D1C5E5318}" type="doc">
      <dgm:prSet loTypeId="urn:microsoft.com/office/officeart/2008/layout/VerticalAccentList" loCatId="list" qsTypeId="urn:microsoft.com/office/officeart/2005/8/quickstyle/simple1" qsCatId="simple" csTypeId="urn:microsoft.com/office/officeart/2005/8/colors/colorful2" csCatId="colorful" phldr="1"/>
      <dgm:spPr/>
      <dgm:t>
        <a:bodyPr/>
        <a:lstStyle/>
        <a:p>
          <a:endParaRPr lang="en-US"/>
        </a:p>
      </dgm:t>
    </dgm:pt>
    <dgm:pt modelId="{CB24DAEA-7885-40BE-95E9-FF525316B0F5}">
      <dgm:prSet phldrT="[Text]"/>
      <dgm:spPr/>
      <dgm:t>
        <a:bodyPr/>
        <a:lstStyle/>
        <a:p>
          <a:endParaRPr lang="en-US" dirty="0"/>
        </a:p>
      </dgm:t>
    </dgm:pt>
    <dgm:pt modelId="{57D7A169-01FA-4C02-9696-B2C16B230F09}" type="parTrans" cxnId="{20D095D2-9E4B-4C37-B070-AFD5C710DA7B}">
      <dgm:prSet/>
      <dgm:spPr/>
      <dgm:t>
        <a:bodyPr/>
        <a:lstStyle/>
        <a:p>
          <a:endParaRPr lang="en-US"/>
        </a:p>
      </dgm:t>
    </dgm:pt>
    <dgm:pt modelId="{49D8CFCF-2E34-4A1F-9052-AAA23051F41F}" type="sibTrans" cxnId="{20D095D2-9E4B-4C37-B070-AFD5C710DA7B}">
      <dgm:prSet/>
      <dgm:spPr/>
      <dgm:t>
        <a:bodyPr/>
        <a:lstStyle/>
        <a:p>
          <a:endParaRPr lang="en-US"/>
        </a:p>
      </dgm:t>
    </dgm:pt>
    <dgm:pt modelId="{13ACE753-99E5-4248-857B-BCF2D35C946C}">
      <dgm:prSet phldrT="[Text]" custT="1"/>
      <dgm:spPr/>
      <dgm:t>
        <a:bodyPr/>
        <a:lstStyle/>
        <a:p>
          <a:r>
            <a:rPr lang="en-US" sz="1600" dirty="0">
              <a:latin typeface="Arial" panose="020B0604020202020204" pitchFamily="34" charset="0"/>
              <a:cs typeface="Arial" panose="020B0604020202020204" pitchFamily="34" charset="0"/>
            </a:rPr>
            <a:t>100% Transfer of Risk</a:t>
          </a:r>
        </a:p>
      </dgm:t>
    </dgm:pt>
    <dgm:pt modelId="{D19F9827-659B-4BE6-AC16-F3476135EE5F}" type="sibTrans" cxnId="{9666B11D-712F-45C8-B26B-68A1CA16AEE9}">
      <dgm:prSet/>
      <dgm:spPr/>
      <dgm:t>
        <a:bodyPr/>
        <a:lstStyle/>
        <a:p>
          <a:endParaRPr lang="en-US"/>
        </a:p>
      </dgm:t>
    </dgm:pt>
    <dgm:pt modelId="{2BF579DD-1EE4-4C42-80DF-71074D75C468}" type="parTrans" cxnId="{9666B11D-712F-45C8-B26B-68A1CA16AEE9}">
      <dgm:prSet/>
      <dgm:spPr/>
      <dgm:t>
        <a:bodyPr/>
        <a:lstStyle/>
        <a:p>
          <a:endParaRPr lang="en-US"/>
        </a:p>
      </dgm:t>
    </dgm:pt>
    <dgm:pt modelId="{92900BA3-DDBF-4666-BADD-1F665DC302DA}" type="pres">
      <dgm:prSet presAssocID="{1C81873C-62E9-41EE-AB54-499D1C5E5318}" presName="Name0" presStyleCnt="0">
        <dgm:presLayoutVars>
          <dgm:chMax/>
          <dgm:chPref/>
          <dgm:dir val="rev"/>
        </dgm:presLayoutVars>
      </dgm:prSet>
      <dgm:spPr/>
    </dgm:pt>
    <dgm:pt modelId="{1FF4857B-8A86-4426-9119-CA13F3179B62}" type="pres">
      <dgm:prSet presAssocID="{CB24DAEA-7885-40BE-95E9-FF525316B0F5}" presName="parenttextcomposite" presStyleCnt="0"/>
      <dgm:spPr/>
    </dgm:pt>
    <dgm:pt modelId="{93E99C19-E8D4-4B3F-8B31-CEE41736D140}" type="pres">
      <dgm:prSet presAssocID="{CB24DAEA-7885-40BE-95E9-FF525316B0F5}" presName="parenttext" presStyleLbl="revTx" presStyleIdx="0" presStyleCnt="1">
        <dgm:presLayoutVars>
          <dgm:chMax/>
          <dgm:chPref val="2"/>
          <dgm:bulletEnabled val="1"/>
        </dgm:presLayoutVars>
      </dgm:prSet>
      <dgm:spPr/>
    </dgm:pt>
    <dgm:pt modelId="{50FD26C3-D48A-4DF6-A3D6-0CDC340F796F}" type="pres">
      <dgm:prSet presAssocID="{CB24DAEA-7885-40BE-95E9-FF525316B0F5}" presName="composite" presStyleCnt="0"/>
      <dgm:spPr/>
    </dgm:pt>
    <dgm:pt modelId="{E4CE371E-73CE-408B-BB43-C486190D31B6}" type="pres">
      <dgm:prSet presAssocID="{CB24DAEA-7885-40BE-95E9-FF525316B0F5}" presName="chevron1" presStyleLbl="alignNode1" presStyleIdx="0" presStyleCnt="7"/>
      <dgm:spPr/>
    </dgm:pt>
    <dgm:pt modelId="{5AD96E0E-339D-4ED5-980D-5709905CA2C8}" type="pres">
      <dgm:prSet presAssocID="{CB24DAEA-7885-40BE-95E9-FF525316B0F5}" presName="chevron2" presStyleLbl="alignNode1" presStyleIdx="1" presStyleCnt="7"/>
      <dgm:spPr/>
    </dgm:pt>
    <dgm:pt modelId="{61D4DAEB-BB27-4276-A474-7C748F464044}" type="pres">
      <dgm:prSet presAssocID="{CB24DAEA-7885-40BE-95E9-FF525316B0F5}" presName="chevron3" presStyleLbl="alignNode1" presStyleIdx="2" presStyleCnt="7"/>
      <dgm:spPr/>
    </dgm:pt>
    <dgm:pt modelId="{699297C9-2052-46E8-809B-55298EE81FE6}" type="pres">
      <dgm:prSet presAssocID="{CB24DAEA-7885-40BE-95E9-FF525316B0F5}" presName="chevron4" presStyleLbl="alignNode1" presStyleIdx="3" presStyleCnt="7"/>
      <dgm:spPr/>
    </dgm:pt>
    <dgm:pt modelId="{89FD94E6-744B-4FE4-A50F-35F734626F4A}" type="pres">
      <dgm:prSet presAssocID="{CB24DAEA-7885-40BE-95E9-FF525316B0F5}" presName="chevron5" presStyleLbl="alignNode1" presStyleIdx="4" presStyleCnt="7"/>
      <dgm:spPr/>
    </dgm:pt>
    <dgm:pt modelId="{0E896AB1-E078-4598-9BE7-1DC947486C71}" type="pres">
      <dgm:prSet presAssocID="{CB24DAEA-7885-40BE-95E9-FF525316B0F5}" presName="chevron6" presStyleLbl="alignNode1" presStyleIdx="5" presStyleCnt="7"/>
      <dgm:spPr/>
    </dgm:pt>
    <dgm:pt modelId="{82811011-B136-456B-837F-B3044EB62E03}" type="pres">
      <dgm:prSet presAssocID="{CB24DAEA-7885-40BE-95E9-FF525316B0F5}" presName="chevron7" presStyleLbl="alignNode1" presStyleIdx="6" presStyleCnt="7"/>
      <dgm:spPr/>
    </dgm:pt>
    <dgm:pt modelId="{4D746E5F-18E0-4991-92BD-2F08E4EF6C58}" type="pres">
      <dgm:prSet presAssocID="{CB24DAEA-7885-40BE-95E9-FF525316B0F5}" presName="childtext" presStyleLbl="solidFgAcc1" presStyleIdx="0" presStyleCnt="1">
        <dgm:presLayoutVars>
          <dgm:chMax/>
          <dgm:chPref val="0"/>
          <dgm:bulletEnabled val="1"/>
        </dgm:presLayoutVars>
      </dgm:prSet>
      <dgm:spPr/>
    </dgm:pt>
  </dgm:ptLst>
  <dgm:cxnLst>
    <dgm:cxn modelId="{9666B11D-712F-45C8-B26B-68A1CA16AEE9}" srcId="{CB24DAEA-7885-40BE-95E9-FF525316B0F5}" destId="{13ACE753-99E5-4248-857B-BCF2D35C946C}" srcOrd="0" destOrd="0" parTransId="{2BF579DD-1EE4-4C42-80DF-71074D75C468}" sibTransId="{D19F9827-659B-4BE6-AC16-F3476135EE5F}"/>
    <dgm:cxn modelId="{23B17789-BD82-4F7F-866C-94C3F89E4171}" type="presOf" srcId="{1C81873C-62E9-41EE-AB54-499D1C5E5318}" destId="{92900BA3-DDBF-4666-BADD-1F665DC302DA}" srcOrd="0" destOrd="0" presId="urn:microsoft.com/office/officeart/2008/layout/VerticalAccentList"/>
    <dgm:cxn modelId="{7DF26AAB-10C2-42C7-852A-54B91F12F1F1}" type="presOf" srcId="{13ACE753-99E5-4248-857B-BCF2D35C946C}" destId="{4D746E5F-18E0-4991-92BD-2F08E4EF6C58}" srcOrd="0" destOrd="0" presId="urn:microsoft.com/office/officeart/2008/layout/VerticalAccentList"/>
    <dgm:cxn modelId="{20D095D2-9E4B-4C37-B070-AFD5C710DA7B}" srcId="{1C81873C-62E9-41EE-AB54-499D1C5E5318}" destId="{CB24DAEA-7885-40BE-95E9-FF525316B0F5}" srcOrd="0" destOrd="0" parTransId="{57D7A169-01FA-4C02-9696-B2C16B230F09}" sibTransId="{49D8CFCF-2E34-4A1F-9052-AAA23051F41F}"/>
    <dgm:cxn modelId="{F7EB54EF-0488-46BB-B786-907AA625BD51}" type="presOf" srcId="{CB24DAEA-7885-40BE-95E9-FF525316B0F5}" destId="{93E99C19-E8D4-4B3F-8B31-CEE41736D140}" srcOrd="0" destOrd="0" presId="urn:microsoft.com/office/officeart/2008/layout/VerticalAccentList"/>
    <dgm:cxn modelId="{89EFDBA7-29EA-41FB-A11A-0E5862F0E118}" type="presParOf" srcId="{92900BA3-DDBF-4666-BADD-1F665DC302DA}" destId="{1FF4857B-8A86-4426-9119-CA13F3179B62}" srcOrd="0" destOrd="0" presId="urn:microsoft.com/office/officeart/2008/layout/VerticalAccentList"/>
    <dgm:cxn modelId="{D5D93A8F-313A-49F2-A45F-789B243F9193}" type="presParOf" srcId="{1FF4857B-8A86-4426-9119-CA13F3179B62}" destId="{93E99C19-E8D4-4B3F-8B31-CEE41736D140}" srcOrd="0" destOrd="0" presId="urn:microsoft.com/office/officeart/2008/layout/VerticalAccentList"/>
    <dgm:cxn modelId="{86683B00-A095-4F1A-AD9A-5A421D293E16}" type="presParOf" srcId="{92900BA3-DDBF-4666-BADD-1F665DC302DA}" destId="{50FD26C3-D48A-4DF6-A3D6-0CDC340F796F}" srcOrd="1" destOrd="0" presId="urn:microsoft.com/office/officeart/2008/layout/VerticalAccentList"/>
    <dgm:cxn modelId="{47F89F3A-7583-4A72-9C66-9149A29F5B26}" type="presParOf" srcId="{50FD26C3-D48A-4DF6-A3D6-0CDC340F796F}" destId="{E4CE371E-73CE-408B-BB43-C486190D31B6}" srcOrd="0" destOrd="0" presId="urn:microsoft.com/office/officeart/2008/layout/VerticalAccentList"/>
    <dgm:cxn modelId="{03F1CF1D-A651-4502-A8AA-C0E993104B20}" type="presParOf" srcId="{50FD26C3-D48A-4DF6-A3D6-0CDC340F796F}" destId="{5AD96E0E-339D-4ED5-980D-5709905CA2C8}" srcOrd="1" destOrd="0" presId="urn:microsoft.com/office/officeart/2008/layout/VerticalAccentList"/>
    <dgm:cxn modelId="{875CB59D-901E-4F16-947F-76240A0F7D9E}" type="presParOf" srcId="{50FD26C3-D48A-4DF6-A3D6-0CDC340F796F}" destId="{61D4DAEB-BB27-4276-A474-7C748F464044}" srcOrd="2" destOrd="0" presId="urn:microsoft.com/office/officeart/2008/layout/VerticalAccentList"/>
    <dgm:cxn modelId="{86495ACF-38E1-4F41-96FC-DDA085D29070}" type="presParOf" srcId="{50FD26C3-D48A-4DF6-A3D6-0CDC340F796F}" destId="{699297C9-2052-46E8-809B-55298EE81FE6}" srcOrd="3" destOrd="0" presId="urn:microsoft.com/office/officeart/2008/layout/VerticalAccentList"/>
    <dgm:cxn modelId="{C4993AE3-E05E-4F6A-AFA7-E4C4A10E1641}" type="presParOf" srcId="{50FD26C3-D48A-4DF6-A3D6-0CDC340F796F}" destId="{89FD94E6-744B-4FE4-A50F-35F734626F4A}" srcOrd="4" destOrd="0" presId="urn:microsoft.com/office/officeart/2008/layout/VerticalAccentList"/>
    <dgm:cxn modelId="{22BA7AB7-E339-42C2-90B6-F18197D17C69}" type="presParOf" srcId="{50FD26C3-D48A-4DF6-A3D6-0CDC340F796F}" destId="{0E896AB1-E078-4598-9BE7-1DC947486C71}" srcOrd="5" destOrd="0" presId="urn:microsoft.com/office/officeart/2008/layout/VerticalAccentList"/>
    <dgm:cxn modelId="{6778A68A-BCC0-4316-A848-BDF7A3F39B93}" type="presParOf" srcId="{50FD26C3-D48A-4DF6-A3D6-0CDC340F796F}" destId="{82811011-B136-456B-837F-B3044EB62E03}" srcOrd="6" destOrd="0" presId="urn:microsoft.com/office/officeart/2008/layout/VerticalAccentList"/>
    <dgm:cxn modelId="{D4631EE8-55FF-4F0D-8B85-2AFDA3F449FB}" type="presParOf" srcId="{50FD26C3-D48A-4DF6-A3D6-0CDC340F796F}" destId="{4D746E5F-18E0-4991-92BD-2F08E4EF6C58}" srcOrd="7" destOrd="0" presId="urn:microsoft.com/office/officeart/2008/layout/VerticalAccent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81873C-62E9-41EE-AB54-499D1C5E5318}" type="doc">
      <dgm:prSet loTypeId="urn:microsoft.com/office/officeart/2008/layout/VerticalAccentList" loCatId="list" qsTypeId="urn:microsoft.com/office/officeart/2005/8/quickstyle/simple1" qsCatId="simple" csTypeId="urn:microsoft.com/office/officeart/2005/8/colors/colorful5" csCatId="colorful" phldr="1"/>
      <dgm:spPr/>
      <dgm:t>
        <a:bodyPr/>
        <a:lstStyle/>
        <a:p>
          <a:endParaRPr lang="en-US"/>
        </a:p>
      </dgm:t>
    </dgm:pt>
    <dgm:pt modelId="{13ACE753-99E5-4248-857B-BCF2D35C946C}">
      <dgm:prSet phldrT="[Text]" custT="1"/>
      <dgm:spPr/>
      <dgm:t>
        <a:bodyPr/>
        <a:lstStyle/>
        <a:p>
          <a:pPr algn="r"/>
          <a:r>
            <a:rPr lang="en-US" sz="1600" dirty="0">
              <a:latin typeface="Arial" panose="020B0604020202020204" pitchFamily="34" charset="0"/>
              <a:cs typeface="Arial" panose="020B0604020202020204" pitchFamily="34" charset="0"/>
            </a:rPr>
            <a:t>No Transfer of Risk</a:t>
          </a:r>
        </a:p>
      </dgm:t>
    </dgm:pt>
    <dgm:pt modelId="{D19F9827-659B-4BE6-AC16-F3476135EE5F}" type="sibTrans" cxnId="{9666B11D-712F-45C8-B26B-68A1CA16AEE9}">
      <dgm:prSet/>
      <dgm:spPr/>
      <dgm:t>
        <a:bodyPr/>
        <a:lstStyle/>
        <a:p>
          <a:endParaRPr lang="en-US"/>
        </a:p>
      </dgm:t>
    </dgm:pt>
    <dgm:pt modelId="{2BF579DD-1EE4-4C42-80DF-71074D75C468}" type="parTrans" cxnId="{9666B11D-712F-45C8-B26B-68A1CA16AEE9}">
      <dgm:prSet/>
      <dgm:spPr/>
      <dgm:t>
        <a:bodyPr/>
        <a:lstStyle/>
        <a:p>
          <a:endParaRPr lang="en-US"/>
        </a:p>
      </dgm:t>
    </dgm:pt>
    <dgm:pt modelId="{CB24DAEA-7885-40BE-95E9-FF525316B0F5}">
      <dgm:prSet phldrT="[Text]"/>
      <dgm:spPr/>
      <dgm:t>
        <a:bodyPr/>
        <a:lstStyle/>
        <a:p>
          <a:endParaRPr lang="en-US" dirty="0"/>
        </a:p>
      </dgm:t>
    </dgm:pt>
    <dgm:pt modelId="{49D8CFCF-2E34-4A1F-9052-AAA23051F41F}" type="sibTrans" cxnId="{20D095D2-9E4B-4C37-B070-AFD5C710DA7B}">
      <dgm:prSet/>
      <dgm:spPr/>
      <dgm:t>
        <a:bodyPr/>
        <a:lstStyle/>
        <a:p>
          <a:endParaRPr lang="en-US"/>
        </a:p>
      </dgm:t>
    </dgm:pt>
    <dgm:pt modelId="{57D7A169-01FA-4C02-9696-B2C16B230F09}" type="parTrans" cxnId="{20D095D2-9E4B-4C37-B070-AFD5C710DA7B}">
      <dgm:prSet/>
      <dgm:spPr/>
      <dgm:t>
        <a:bodyPr/>
        <a:lstStyle/>
        <a:p>
          <a:endParaRPr lang="en-US"/>
        </a:p>
      </dgm:t>
    </dgm:pt>
    <dgm:pt modelId="{92900BA3-DDBF-4666-BADD-1F665DC302DA}" type="pres">
      <dgm:prSet presAssocID="{1C81873C-62E9-41EE-AB54-499D1C5E5318}" presName="Name0" presStyleCnt="0">
        <dgm:presLayoutVars>
          <dgm:chMax/>
          <dgm:chPref/>
          <dgm:dir/>
        </dgm:presLayoutVars>
      </dgm:prSet>
      <dgm:spPr/>
    </dgm:pt>
    <dgm:pt modelId="{1FF4857B-8A86-4426-9119-CA13F3179B62}" type="pres">
      <dgm:prSet presAssocID="{CB24DAEA-7885-40BE-95E9-FF525316B0F5}" presName="parenttextcomposite" presStyleCnt="0"/>
      <dgm:spPr/>
    </dgm:pt>
    <dgm:pt modelId="{93E99C19-E8D4-4B3F-8B31-CEE41736D140}" type="pres">
      <dgm:prSet presAssocID="{CB24DAEA-7885-40BE-95E9-FF525316B0F5}" presName="parenttext" presStyleLbl="revTx" presStyleIdx="0" presStyleCnt="1">
        <dgm:presLayoutVars>
          <dgm:chMax/>
          <dgm:chPref val="2"/>
          <dgm:bulletEnabled val="1"/>
        </dgm:presLayoutVars>
      </dgm:prSet>
      <dgm:spPr/>
    </dgm:pt>
    <dgm:pt modelId="{50FD26C3-D48A-4DF6-A3D6-0CDC340F796F}" type="pres">
      <dgm:prSet presAssocID="{CB24DAEA-7885-40BE-95E9-FF525316B0F5}" presName="composite" presStyleCnt="0"/>
      <dgm:spPr/>
    </dgm:pt>
    <dgm:pt modelId="{E4CE371E-73CE-408B-BB43-C486190D31B6}" type="pres">
      <dgm:prSet presAssocID="{CB24DAEA-7885-40BE-95E9-FF525316B0F5}" presName="chevron1" presStyleLbl="alignNode1" presStyleIdx="0" presStyleCnt="7"/>
      <dgm:spPr/>
    </dgm:pt>
    <dgm:pt modelId="{5AD96E0E-339D-4ED5-980D-5709905CA2C8}" type="pres">
      <dgm:prSet presAssocID="{CB24DAEA-7885-40BE-95E9-FF525316B0F5}" presName="chevron2" presStyleLbl="alignNode1" presStyleIdx="1" presStyleCnt="7"/>
      <dgm:spPr/>
    </dgm:pt>
    <dgm:pt modelId="{61D4DAEB-BB27-4276-A474-7C748F464044}" type="pres">
      <dgm:prSet presAssocID="{CB24DAEA-7885-40BE-95E9-FF525316B0F5}" presName="chevron3" presStyleLbl="alignNode1" presStyleIdx="2" presStyleCnt="7"/>
      <dgm:spPr/>
    </dgm:pt>
    <dgm:pt modelId="{699297C9-2052-46E8-809B-55298EE81FE6}" type="pres">
      <dgm:prSet presAssocID="{CB24DAEA-7885-40BE-95E9-FF525316B0F5}" presName="chevron4" presStyleLbl="alignNode1" presStyleIdx="3" presStyleCnt="7"/>
      <dgm:spPr/>
    </dgm:pt>
    <dgm:pt modelId="{89FD94E6-744B-4FE4-A50F-35F734626F4A}" type="pres">
      <dgm:prSet presAssocID="{CB24DAEA-7885-40BE-95E9-FF525316B0F5}" presName="chevron5" presStyleLbl="alignNode1" presStyleIdx="4" presStyleCnt="7"/>
      <dgm:spPr/>
    </dgm:pt>
    <dgm:pt modelId="{0E896AB1-E078-4598-9BE7-1DC947486C71}" type="pres">
      <dgm:prSet presAssocID="{CB24DAEA-7885-40BE-95E9-FF525316B0F5}" presName="chevron6" presStyleLbl="alignNode1" presStyleIdx="5" presStyleCnt="7"/>
      <dgm:spPr/>
    </dgm:pt>
    <dgm:pt modelId="{82811011-B136-456B-837F-B3044EB62E03}" type="pres">
      <dgm:prSet presAssocID="{CB24DAEA-7885-40BE-95E9-FF525316B0F5}" presName="chevron7" presStyleLbl="alignNode1" presStyleIdx="6" presStyleCnt="7"/>
      <dgm:spPr/>
    </dgm:pt>
    <dgm:pt modelId="{4D746E5F-18E0-4991-92BD-2F08E4EF6C58}" type="pres">
      <dgm:prSet presAssocID="{CB24DAEA-7885-40BE-95E9-FF525316B0F5}" presName="childtext" presStyleLbl="solidFgAcc1" presStyleIdx="0" presStyleCnt="1">
        <dgm:presLayoutVars>
          <dgm:chMax/>
          <dgm:chPref val="0"/>
          <dgm:bulletEnabled val="1"/>
        </dgm:presLayoutVars>
      </dgm:prSet>
      <dgm:spPr/>
    </dgm:pt>
  </dgm:ptLst>
  <dgm:cxnLst>
    <dgm:cxn modelId="{A08EB413-8F7C-490A-86E7-1C4AA6D91A3F}" type="presOf" srcId="{CB24DAEA-7885-40BE-95E9-FF525316B0F5}" destId="{93E99C19-E8D4-4B3F-8B31-CEE41736D140}" srcOrd="0" destOrd="0" presId="urn:microsoft.com/office/officeart/2008/layout/VerticalAccentList"/>
    <dgm:cxn modelId="{59542E14-3D4C-4FFC-B7FE-DA2A0DC0163F}" type="presOf" srcId="{1C81873C-62E9-41EE-AB54-499D1C5E5318}" destId="{92900BA3-DDBF-4666-BADD-1F665DC302DA}" srcOrd="0" destOrd="0" presId="urn:microsoft.com/office/officeart/2008/layout/VerticalAccentList"/>
    <dgm:cxn modelId="{9666B11D-712F-45C8-B26B-68A1CA16AEE9}" srcId="{CB24DAEA-7885-40BE-95E9-FF525316B0F5}" destId="{13ACE753-99E5-4248-857B-BCF2D35C946C}" srcOrd="0" destOrd="0" parTransId="{2BF579DD-1EE4-4C42-80DF-71074D75C468}" sibTransId="{D19F9827-659B-4BE6-AC16-F3476135EE5F}"/>
    <dgm:cxn modelId="{1637D43B-8921-42E9-808D-DEDB10E9234A}" type="presOf" srcId="{13ACE753-99E5-4248-857B-BCF2D35C946C}" destId="{4D746E5F-18E0-4991-92BD-2F08E4EF6C58}" srcOrd="0" destOrd="0" presId="urn:microsoft.com/office/officeart/2008/layout/VerticalAccentList"/>
    <dgm:cxn modelId="{20D095D2-9E4B-4C37-B070-AFD5C710DA7B}" srcId="{1C81873C-62E9-41EE-AB54-499D1C5E5318}" destId="{CB24DAEA-7885-40BE-95E9-FF525316B0F5}" srcOrd="0" destOrd="0" parTransId="{57D7A169-01FA-4C02-9696-B2C16B230F09}" sibTransId="{49D8CFCF-2E34-4A1F-9052-AAA23051F41F}"/>
    <dgm:cxn modelId="{1132AE61-9075-4A2E-8094-6537C1CD9892}" type="presParOf" srcId="{92900BA3-DDBF-4666-BADD-1F665DC302DA}" destId="{1FF4857B-8A86-4426-9119-CA13F3179B62}" srcOrd="0" destOrd="0" presId="urn:microsoft.com/office/officeart/2008/layout/VerticalAccentList"/>
    <dgm:cxn modelId="{253F77B2-34FF-4855-A61A-E196D5BCC6F2}" type="presParOf" srcId="{1FF4857B-8A86-4426-9119-CA13F3179B62}" destId="{93E99C19-E8D4-4B3F-8B31-CEE41736D140}" srcOrd="0" destOrd="0" presId="urn:microsoft.com/office/officeart/2008/layout/VerticalAccentList"/>
    <dgm:cxn modelId="{DCAB7201-5E2F-4F22-9933-03102004BC56}" type="presParOf" srcId="{92900BA3-DDBF-4666-BADD-1F665DC302DA}" destId="{50FD26C3-D48A-4DF6-A3D6-0CDC340F796F}" srcOrd="1" destOrd="0" presId="urn:microsoft.com/office/officeart/2008/layout/VerticalAccentList"/>
    <dgm:cxn modelId="{7B640A5A-0F99-4295-9DEC-FDF3E5A2BE5F}" type="presParOf" srcId="{50FD26C3-D48A-4DF6-A3D6-0CDC340F796F}" destId="{E4CE371E-73CE-408B-BB43-C486190D31B6}" srcOrd="0" destOrd="0" presId="urn:microsoft.com/office/officeart/2008/layout/VerticalAccentList"/>
    <dgm:cxn modelId="{9B060F52-9A5A-4E78-BF0F-5ED6ED0B570F}" type="presParOf" srcId="{50FD26C3-D48A-4DF6-A3D6-0CDC340F796F}" destId="{5AD96E0E-339D-4ED5-980D-5709905CA2C8}" srcOrd="1" destOrd="0" presId="urn:microsoft.com/office/officeart/2008/layout/VerticalAccentList"/>
    <dgm:cxn modelId="{33180BE9-633E-4DB4-9F62-10DA9851E52A}" type="presParOf" srcId="{50FD26C3-D48A-4DF6-A3D6-0CDC340F796F}" destId="{61D4DAEB-BB27-4276-A474-7C748F464044}" srcOrd="2" destOrd="0" presId="urn:microsoft.com/office/officeart/2008/layout/VerticalAccentList"/>
    <dgm:cxn modelId="{DC2BD8FB-9F4F-4778-AAF7-8C95E1EA00E8}" type="presParOf" srcId="{50FD26C3-D48A-4DF6-A3D6-0CDC340F796F}" destId="{699297C9-2052-46E8-809B-55298EE81FE6}" srcOrd="3" destOrd="0" presId="urn:microsoft.com/office/officeart/2008/layout/VerticalAccentList"/>
    <dgm:cxn modelId="{A440A712-74A1-4F0A-8B29-139905D75ACC}" type="presParOf" srcId="{50FD26C3-D48A-4DF6-A3D6-0CDC340F796F}" destId="{89FD94E6-744B-4FE4-A50F-35F734626F4A}" srcOrd="4" destOrd="0" presId="urn:microsoft.com/office/officeart/2008/layout/VerticalAccentList"/>
    <dgm:cxn modelId="{9AE4632C-413B-4FBD-AC56-5C4AB598FD30}" type="presParOf" srcId="{50FD26C3-D48A-4DF6-A3D6-0CDC340F796F}" destId="{0E896AB1-E078-4598-9BE7-1DC947486C71}" srcOrd="5" destOrd="0" presId="urn:microsoft.com/office/officeart/2008/layout/VerticalAccentList"/>
    <dgm:cxn modelId="{BA1A426C-C22E-4B26-9750-6E47CA9243A0}" type="presParOf" srcId="{50FD26C3-D48A-4DF6-A3D6-0CDC340F796F}" destId="{82811011-B136-456B-837F-B3044EB62E03}" srcOrd="6" destOrd="0" presId="urn:microsoft.com/office/officeart/2008/layout/VerticalAccentList"/>
    <dgm:cxn modelId="{08BF1C31-6F76-4A79-B836-5D9E63C93146}" type="presParOf" srcId="{50FD26C3-D48A-4DF6-A3D6-0CDC340F796F}" destId="{4D746E5F-18E0-4991-92BD-2F08E4EF6C58}" srcOrd="7" destOrd="0" presId="urn:microsoft.com/office/officeart/2008/layout/VerticalAccentList"/>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A2F96B-B00C-4A52-9F14-E3CA18D4224C}" type="doc">
      <dgm:prSet loTypeId="urn:microsoft.com/office/officeart/2005/8/layout/process5" loCatId="process" qsTypeId="urn:microsoft.com/office/officeart/2005/8/quickstyle/3d2" qsCatId="3D" csTypeId="urn:microsoft.com/office/officeart/2005/8/colors/colorful1" csCatId="colorful" phldr="1"/>
      <dgm:spPr/>
      <dgm:t>
        <a:bodyPr/>
        <a:lstStyle/>
        <a:p>
          <a:endParaRPr lang="en-US"/>
        </a:p>
      </dgm:t>
    </dgm:pt>
    <dgm:pt modelId="{0A8D4DCE-B319-4864-BA39-EA4122A12178}">
      <dgm:prSet phldrT="[Text]" custT="1"/>
      <dgm:spPr/>
      <dgm:t>
        <a:bodyPr/>
        <a:lstStyle/>
        <a:p>
          <a:r>
            <a:rPr lang="en-US" sz="2000" dirty="0"/>
            <a:t>Employee</a:t>
          </a:r>
        </a:p>
      </dgm:t>
    </dgm:pt>
    <dgm:pt modelId="{8749BE2F-3C7D-4313-9014-4609BA109524}" type="parTrans" cxnId="{B1E720C4-000A-4BCE-B512-048694EC876C}">
      <dgm:prSet/>
      <dgm:spPr/>
      <dgm:t>
        <a:bodyPr/>
        <a:lstStyle/>
        <a:p>
          <a:endParaRPr lang="en-US"/>
        </a:p>
      </dgm:t>
    </dgm:pt>
    <dgm:pt modelId="{7176F943-A542-4702-92E3-39B4E0030AFF}" type="sibTrans" cxnId="{B1E720C4-000A-4BCE-B512-048694EC876C}">
      <dgm:prSet/>
      <dgm:spPr>
        <a:noFill/>
        <a:ln w="38100"/>
      </dgm:spPr>
      <dgm:t>
        <a:bodyPr/>
        <a:lstStyle/>
        <a:p>
          <a:r>
            <a:rPr lang="en-US" dirty="0"/>
            <a:t>z</a:t>
          </a:r>
        </a:p>
      </dgm:t>
    </dgm:pt>
    <dgm:pt modelId="{204BEBBF-B4B1-4F7D-A67C-0288B7EDE56B}">
      <dgm:prSet phldrT="[Text]" custT="1"/>
      <dgm:spPr/>
      <dgm:t>
        <a:bodyPr/>
        <a:lstStyle/>
        <a:p>
          <a:r>
            <a:rPr lang="en-US" sz="2000" dirty="0"/>
            <a:t>Insurance Company</a:t>
          </a:r>
        </a:p>
      </dgm:t>
    </dgm:pt>
    <dgm:pt modelId="{90C3814A-7AD3-48D0-B322-5676A3F5FAE1}" type="parTrans" cxnId="{BF36407B-7B5B-422C-B07F-8D481AD92335}">
      <dgm:prSet/>
      <dgm:spPr/>
      <dgm:t>
        <a:bodyPr/>
        <a:lstStyle/>
        <a:p>
          <a:endParaRPr lang="en-US"/>
        </a:p>
      </dgm:t>
    </dgm:pt>
    <dgm:pt modelId="{08AA211D-1B26-4D34-A9C6-9BD8654AC2B3}" type="sibTrans" cxnId="{BF36407B-7B5B-422C-B07F-8D481AD92335}">
      <dgm:prSet/>
      <dgm:spPr>
        <a:noFill/>
        <a:ln w="38100"/>
      </dgm:spPr>
      <dgm:t>
        <a:bodyPr/>
        <a:lstStyle/>
        <a:p>
          <a:endParaRPr lang="en-US"/>
        </a:p>
      </dgm:t>
    </dgm:pt>
    <dgm:pt modelId="{DBF0E895-BA82-46BE-B62C-4A433F2D82FB}">
      <dgm:prSet phldrT="[Text]" custT="1"/>
      <dgm:spPr/>
      <dgm:t>
        <a:bodyPr/>
        <a:lstStyle/>
        <a:p>
          <a:r>
            <a:rPr lang="en-US" sz="2000"/>
            <a:t>Employer</a:t>
          </a:r>
          <a:endParaRPr lang="en-US" sz="2000" dirty="0"/>
        </a:p>
      </dgm:t>
    </dgm:pt>
    <dgm:pt modelId="{28E60E94-F83F-40F0-8834-0B96E69A9481}" type="parTrans" cxnId="{424FBD9F-7053-42AA-AC6E-440077BE0ECE}">
      <dgm:prSet/>
      <dgm:spPr/>
      <dgm:t>
        <a:bodyPr/>
        <a:lstStyle/>
        <a:p>
          <a:endParaRPr lang="en-US"/>
        </a:p>
      </dgm:t>
    </dgm:pt>
    <dgm:pt modelId="{DCF4073B-22E5-463D-9BFD-3103EF3DB058}" type="sibTrans" cxnId="{424FBD9F-7053-42AA-AC6E-440077BE0ECE}">
      <dgm:prSet/>
      <dgm:spPr>
        <a:ln w="38100"/>
      </dgm:spPr>
      <dgm:t>
        <a:bodyPr/>
        <a:lstStyle/>
        <a:p>
          <a:endParaRPr lang="en-US"/>
        </a:p>
      </dgm:t>
    </dgm:pt>
    <dgm:pt modelId="{E8752EB0-0915-44CA-ADC1-223F2B8CC646}" type="pres">
      <dgm:prSet presAssocID="{84A2F96B-B00C-4A52-9F14-E3CA18D4224C}" presName="diagram" presStyleCnt="0">
        <dgm:presLayoutVars>
          <dgm:dir/>
          <dgm:resizeHandles val="exact"/>
        </dgm:presLayoutVars>
      </dgm:prSet>
      <dgm:spPr/>
    </dgm:pt>
    <dgm:pt modelId="{BAAB39C6-4745-448E-9508-D82FF59D0BEA}" type="pres">
      <dgm:prSet presAssocID="{0A8D4DCE-B319-4864-BA39-EA4122A12178}" presName="node" presStyleLbl="node1" presStyleIdx="0" presStyleCnt="3">
        <dgm:presLayoutVars>
          <dgm:bulletEnabled val="1"/>
        </dgm:presLayoutVars>
      </dgm:prSet>
      <dgm:spPr/>
    </dgm:pt>
    <dgm:pt modelId="{468BF7FC-011A-4F37-9732-02D10EEFD4BE}" type="pres">
      <dgm:prSet presAssocID="{7176F943-A542-4702-92E3-39B4E0030AFF}" presName="sibTrans" presStyleLbl="sibTrans2D1" presStyleIdx="0" presStyleCnt="2"/>
      <dgm:spPr/>
    </dgm:pt>
    <dgm:pt modelId="{7DFB66D6-A2A7-4721-BACF-67C4D0E3E89E}" type="pres">
      <dgm:prSet presAssocID="{7176F943-A542-4702-92E3-39B4E0030AFF}" presName="connectorText" presStyleLbl="sibTrans2D1" presStyleIdx="0" presStyleCnt="2"/>
      <dgm:spPr/>
    </dgm:pt>
    <dgm:pt modelId="{F18FBCD4-948B-4713-97DD-901F40ECC7E8}" type="pres">
      <dgm:prSet presAssocID="{204BEBBF-B4B1-4F7D-A67C-0288B7EDE56B}" presName="node" presStyleLbl="node1" presStyleIdx="1" presStyleCnt="3" custLinFactNeighborX="136" custLinFactNeighborY="77048">
        <dgm:presLayoutVars>
          <dgm:bulletEnabled val="1"/>
        </dgm:presLayoutVars>
      </dgm:prSet>
      <dgm:spPr/>
    </dgm:pt>
    <dgm:pt modelId="{663F4D26-AE42-4CBF-85D8-0E0D65DAB8AE}" type="pres">
      <dgm:prSet presAssocID="{08AA211D-1B26-4D34-A9C6-9BD8654AC2B3}" presName="sibTrans" presStyleLbl="sibTrans2D1" presStyleIdx="1" presStyleCnt="2"/>
      <dgm:spPr/>
    </dgm:pt>
    <dgm:pt modelId="{4F58DE56-D262-4799-8067-7DB0851E1BB0}" type="pres">
      <dgm:prSet presAssocID="{08AA211D-1B26-4D34-A9C6-9BD8654AC2B3}" presName="connectorText" presStyleLbl="sibTrans2D1" presStyleIdx="1" presStyleCnt="2"/>
      <dgm:spPr/>
    </dgm:pt>
    <dgm:pt modelId="{7429E9D7-D3EA-4B09-9D9F-DBFE43F08E7E}" type="pres">
      <dgm:prSet presAssocID="{DBF0E895-BA82-46BE-B62C-4A433F2D82FB}" presName="node" presStyleLbl="node1" presStyleIdx="2" presStyleCnt="3" custLinFactX="-40047" custLinFactNeighborX="-100000" custLinFactNeighborY="9482">
        <dgm:presLayoutVars>
          <dgm:bulletEnabled val="1"/>
        </dgm:presLayoutVars>
      </dgm:prSet>
      <dgm:spPr/>
    </dgm:pt>
  </dgm:ptLst>
  <dgm:cxnLst>
    <dgm:cxn modelId="{DCF2E606-1874-4632-B7BD-B27DFD1E88F8}" type="presOf" srcId="{7176F943-A542-4702-92E3-39B4E0030AFF}" destId="{468BF7FC-011A-4F37-9732-02D10EEFD4BE}" srcOrd="0" destOrd="0" presId="urn:microsoft.com/office/officeart/2005/8/layout/process5"/>
    <dgm:cxn modelId="{BEB2D109-46BB-429C-936C-9D047C9AB78D}" type="presOf" srcId="{08AA211D-1B26-4D34-A9C6-9BD8654AC2B3}" destId="{4F58DE56-D262-4799-8067-7DB0851E1BB0}" srcOrd="1" destOrd="0" presId="urn:microsoft.com/office/officeart/2005/8/layout/process5"/>
    <dgm:cxn modelId="{0777C40D-67E2-4EDB-B8F0-CAD5F4AE1A59}" type="presOf" srcId="{7176F943-A542-4702-92E3-39B4E0030AFF}" destId="{7DFB66D6-A2A7-4721-BACF-67C4D0E3E89E}" srcOrd="1" destOrd="0" presId="urn:microsoft.com/office/officeart/2005/8/layout/process5"/>
    <dgm:cxn modelId="{3AB07D34-62AC-4E04-876F-CB21A00951A9}" type="presOf" srcId="{08AA211D-1B26-4D34-A9C6-9BD8654AC2B3}" destId="{663F4D26-AE42-4CBF-85D8-0E0D65DAB8AE}" srcOrd="0" destOrd="0" presId="urn:microsoft.com/office/officeart/2005/8/layout/process5"/>
    <dgm:cxn modelId="{A78B3337-503A-4C47-B979-48BC96A70A3F}" type="presOf" srcId="{204BEBBF-B4B1-4F7D-A67C-0288B7EDE56B}" destId="{F18FBCD4-948B-4713-97DD-901F40ECC7E8}" srcOrd="0" destOrd="0" presId="urn:microsoft.com/office/officeart/2005/8/layout/process5"/>
    <dgm:cxn modelId="{8439E173-2A76-4E2D-BC08-58216D8E59E2}" type="presOf" srcId="{84A2F96B-B00C-4A52-9F14-E3CA18D4224C}" destId="{E8752EB0-0915-44CA-ADC1-223F2B8CC646}" srcOrd="0" destOrd="0" presId="urn:microsoft.com/office/officeart/2005/8/layout/process5"/>
    <dgm:cxn modelId="{BF36407B-7B5B-422C-B07F-8D481AD92335}" srcId="{84A2F96B-B00C-4A52-9F14-E3CA18D4224C}" destId="{204BEBBF-B4B1-4F7D-A67C-0288B7EDE56B}" srcOrd="1" destOrd="0" parTransId="{90C3814A-7AD3-48D0-B322-5676A3F5FAE1}" sibTransId="{08AA211D-1B26-4D34-A9C6-9BD8654AC2B3}"/>
    <dgm:cxn modelId="{DE9B8A93-5E46-41AB-849C-9C70348134AE}" type="presOf" srcId="{0A8D4DCE-B319-4864-BA39-EA4122A12178}" destId="{BAAB39C6-4745-448E-9508-D82FF59D0BEA}" srcOrd="0" destOrd="0" presId="urn:microsoft.com/office/officeart/2005/8/layout/process5"/>
    <dgm:cxn modelId="{424FBD9F-7053-42AA-AC6E-440077BE0ECE}" srcId="{84A2F96B-B00C-4A52-9F14-E3CA18D4224C}" destId="{DBF0E895-BA82-46BE-B62C-4A433F2D82FB}" srcOrd="2" destOrd="0" parTransId="{28E60E94-F83F-40F0-8834-0B96E69A9481}" sibTransId="{DCF4073B-22E5-463D-9BFD-3103EF3DB058}"/>
    <dgm:cxn modelId="{8A9989B3-9048-4F7B-B049-4765291812C4}" type="presOf" srcId="{DBF0E895-BA82-46BE-B62C-4A433F2D82FB}" destId="{7429E9D7-D3EA-4B09-9D9F-DBFE43F08E7E}" srcOrd="0" destOrd="0" presId="urn:microsoft.com/office/officeart/2005/8/layout/process5"/>
    <dgm:cxn modelId="{B1E720C4-000A-4BCE-B512-048694EC876C}" srcId="{84A2F96B-B00C-4A52-9F14-E3CA18D4224C}" destId="{0A8D4DCE-B319-4864-BA39-EA4122A12178}" srcOrd="0" destOrd="0" parTransId="{8749BE2F-3C7D-4313-9014-4609BA109524}" sibTransId="{7176F943-A542-4702-92E3-39B4E0030AFF}"/>
    <dgm:cxn modelId="{C7C86151-0D0F-480C-9738-79AD8FB9F77F}" type="presParOf" srcId="{E8752EB0-0915-44CA-ADC1-223F2B8CC646}" destId="{BAAB39C6-4745-448E-9508-D82FF59D0BEA}" srcOrd="0" destOrd="0" presId="urn:microsoft.com/office/officeart/2005/8/layout/process5"/>
    <dgm:cxn modelId="{0D0F6D21-AD7A-4E02-A013-FAD800076237}" type="presParOf" srcId="{E8752EB0-0915-44CA-ADC1-223F2B8CC646}" destId="{468BF7FC-011A-4F37-9732-02D10EEFD4BE}" srcOrd="1" destOrd="0" presId="urn:microsoft.com/office/officeart/2005/8/layout/process5"/>
    <dgm:cxn modelId="{00DBBD0C-D561-47F8-9E1A-CA20A8578FF9}" type="presParOf" srcId="{468BF7FC-011A-4F37-9732-02D10EEFD4BE}" destId="{7DFB66D6-A2A7-4721-BACF-67C4D0E3E89E}" srcOrd="0" destOrd="0" presId="urn:microsoft.com/office/officeart/2005/8/layout/process5"/>
    <dgm:cxn modelId="{1C54C44E-FEA9-4260-A2D5-546CC30DC0B4}" type="presParOf" srcId="{E8752EB0-0915-44CA-ADC1-223F2B8CC646}" destId="{F18FBCD4-948B-4713-97DD-901F40ECC7E8}" srcOrd="2" destOrd="0" presId="urn:microsoft.com/office/officeart/2005/8/layout/process5"/>
    <dgm:cxn modelId="{C81A3B62-B8C3-4932-9F7E-D5D65E0D1605}" type="presParOf" srcId="{E8752EB0-0915-44CA-ADC1-223F2B8CC646}" destId="{663F4D26-AE42-4CBF-85D8-0E0D65DAB8AE}" srcOrd="3" destOrd="0" presId="urn:microsoft.com/office/officeart/2005/8/layout/process5"/>
    <dgm:cxn modelId="{FCAE648A-5341-478C-9642-1C2BA8D72DF5}" type="presParOf" srcId="{663F4D26-AE42-4CBF-85D8-0E0D65DAB8AE}" destId="{4F58DE56-D262-4799-8067-7DB0851E1BB0}" srcOrd="0" destOrd="0" presId="urn:microsoft.com/office/officeart/2005/8/layout/process5"/>
    <dgm:cxn modelId="{1C391D45-DD2F-475A-9D69-E9465971DCDA}" type="presParOf" srcId="{E8752EB0-0915-44CA-ADC1-223F2B8CC646}" destId="{7429E9D7-D3EA-4B09-9D9F-DBFE43F08E7E}" srcOrd="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4A2F96B-B00C-4A52-9F14-E3CA18D4224C}" type="doc">
      <dgm:prSet loTypeId="urn:microsoft.com/office/officeart/2005/8/layout/bProcess3" loCatId="process" qsTypeId="urn:microsoft.com/office/officeart/2005/8/quickstyle/3d2" qsCatId="3D" csTypeId="urn:microsoft.com/office/officeart/2005/8/colors/colorful1" csCatId="colorful" phldr="1"/>
      <dgm:spPr/>
      <dgm:t>
        <a:bodyPr/>
        <a:lstStyle/>
        <a:p>
          <a:endParaRPr lang="en-US"/>
        </a:p>
      </dgm:t>
    </dgm:pt>
    <dgm:pt modelId="{0A8D4DCE-B319-4864-BA39-EA4122A12178}">
      <dgm:prSet phldrT="[Text]" custT="1"/>
      <dgm:spPr/>
      <dgm:t>
        <a:bodyPr/>
        <a:lstStyle/>
        <a:p>
          <a:r>
            <a:rPr lang="en-US" sz="2000" dirty="0"/>
            <a:t>Employee</a:t>
          </a:r>
        </a:p>
      </dgm:t>
    </dgm:pt>
    <dgm:pt modelId="{8749BE2F-3C7D-4313-9014-4609BA109524}" type="parTrans" cxnId="{B1E720C4-000A-4BCE-B512-048694EC876C}">
      <dgm:prSet/>
      <dgm:spPr/>
      <dgm:t>
        <a:bodyPr/>
        <a:lstStyle/>
        <a:p>
          <a:endParaRPr lang="en-US"/>
        </a:p>
      </dgm:t>
    </dgm:pt>
    <dgm:pt modelId="{7176F943-A542-4702-92E3-39B4E0030AFF}" type="sibTrans" cxnId="{B1E720C4-000A-4BCE-B512-048694EC876C}">
      <dgm:prSet/>
      <dgm:spPr>
        <a:ln w="38100"/>
      </dgm:spPr>
      <dgm:t>
        <a:bodyPr/>
        <a:lstStyle/>
        <a:p>
          <a:endParaRPr lang="en-US"/>
        </a:p>
      </dgm:t>
    </dgm:pt>
    <dgm:pt modelId="{204BEBBF-B4B1-4F7D-A67C-0288B7EDE56B}">
      <dgm:prSet phldrT="[Text]" custT="1"/>
      <dgm:spPr/>
      <dgm:t>
        <a:bodyPr/>
        <a:lstStyle/>
        <a:p>
          <a:r>
            <a:rPr lang="en-US" sz="2000" dirty="0"/>
            <a:t>Self-Funded Plan</a:t>
          </a:r>
        </a:p>
      </dgm:t>
    </dgm:pt>
    <dgm:pt modelId="{90C3814A-7AD3-48D0-B322-5676A3F5FAE1}" type="parTrans" cxnId="{BF36407B-7B5B-422C-B07F-8D481AD92335}">
      <dgm:prSet/>
      <dgm:spPr/>
      <dgm:t>
        <a:bodyPr/>
        <a:lstStyle/>
        <a:p>
          <a:endParaRPr lang="en-US"/>
        </a:p>
      </dgm:t>
    </dgm:pt>
    <dgm:pt modelId="{08AA211D-1B26-4D34-A9C6-9BD8654AC2B3}" type="sibTrans" cxnId="{BF36407B-7B5B-422C-B07F-8D481AD92335}">
      <dgm:prSet/>
      <dgm:spPr>
        <a:ln w="38100"/>
      </dgm:spPr>
      <dgm:t>
        <a:bodyPr/>
        <a:lstStyle/>
        <a:p>
          <a:endParaRPr lang="en-US"/>
        </a:p>
      </dgm:t>
    </dgm:pt>
    <dgm:pt modelId="{DBF0E895-BA82-46BE-B62C-4A433F2D82FB}">
      <dgm:prSet phldrT="[Text]" custT="1"/>
      <dgm:spPr/>
      <dgm:t>
        <a:bodyPr/>
        <a:lstStyle/>
        <a:p>
          <a:r>
            <a:rPr lang="en-US" sz="2000"/>
            <a:t>Employer</a:t>
          </a:r>
          <a:endParaRPr lang="en-US" sz="2000" dirty="0"/>
        </a:p>
      </dgm:t>
    </dgm:pt>
    <dgm:pt modelId="{28E60E94-F83F-40F0-8834-0B96E69A9481}" type="parTrans" cxnId="{424FBD9F-7053-42AA-AC6E-440077BE0ECE}">
      <dgm:prSet/>
      <dgm:spPr/>
      <dgm:t>
        <a:bodyPr/>
        <a:lstStyle/>
        <a:p>
          <a:endParaRPr lang="en-US"/>
        </a:p>
      </dgm:t>
    </dgm:pt>
    <dgm:pt modelId="{DCF4073B-22E5-463D-9BFD-3103EF3DB058}" type="sibTrans" cxnId="{424FBD9F-7053-42AA-AC6E-440077BE0ECE}">
      <dgm:prSet/>
      <dgm:spPr>
        <a:ln w="38100"/>
      </dgm:spPr>
      <dgm:t>
        <a:bodyPr/>
        <a:lstStyle/>
        <a:p>
          <a:endParaRPr lang="en-US"/>
        </a:p>
      </dgm:t>
    </dgm:pt>
    <dgm:pt modelId="{018F91BB-8DF0-4A76-A565-4FC068530479}">
      <dgm:prSet phldrT="[Text]" custT="1"/>
      <dgm:spPr/>
      <dgm:t>
        <a:bodyPr/>
        <a:lstStyle/>
        <a:p>
          <a:r>
            <a:rPr lang="en-US" sz="2000" dirty="0"/>
            <a:t>Stop Loss</a:t>
          </a:r>
        </a:p>
      </dgm:t>
    </dgm:pt>
    <dgm:pt modelId="{5BB3B0F8-59DB-49A4-9521-69BD8BF231C9}" type="parTrans" cxnId="{C8F8E072-233E-4804-95FB-553826E71A32}">
      <dgm:prSet/>
      <dgm:spPr/>
      <dgm:t>
        <a:bodyPr/>
        <a:lstStyle/>
        <a:p>
          <a:endParaRPr lang="en-US"/>
        </a:p>
      </dgm:t>
    </dgm:pt>
    <dgm:pt modelId="{4BAFEED5-8EAD-44D5-9049-1C89ABE74C23}" type="sibTrans" cxnId="{C8F8E072-233E-4804-95FB-553826E71A32}">
      <dgm:prSet/>
      <dgm:spPr/>
      <dgm:t>
        <a:bodyPr/>
        <a:lstStyle/>
        <a:p>
          <a:endParaRPr lang="en-US"/>
        </a:p>
      </dgm:t>
    </dgm:pt>
    <dgm:pt modelId="{598A3A64-5A70-431B-B0A1-0E7212D0039B}" type="pres">
      <dgm:prSet presAssocID="{84A2F96B-B00C-4A52-9F14-E3CA18D4224C}" presName="Name0" presStyleCnt="0">
        <dgm:presLayoutVars>
          <dgm:dir/>
          <dgm:resizeHandles val="exact"/>
        </dgm:presLayoutVars>
      </dgm:prSet>
      <dgm:spPr/>
    </dgm:pt>
    <dgm:pt modelId="{D629B6EB-ED52-4E6D-9E6D-7868409C190B}" type="pres">
      <dgm:prSet presAssocID="{0A8D4DCE-B319-4864-BA39-EA4122A12178}" presName="node" presStyleLbl="node1" presStyleIdx="0" presStyleCnt="4">
        <dgm:presLayoutVars>
          <dgm:bulletEnabled val="1"/>
        </dgm:presLayoutVars>
      </dgm:prSet>
      <dgm:spPr>
        <a:prstGeom prst="roundRect">
          <a:avLst/>
        </a:prstGeom>
      </dgm:spPr>
    </dgm:pt>
    <dgm:pt modelId="{2AAC3552-7261-4D0D-BC5A-8DCAFE472C48}" type="pres">
      <dgm:prSet presAssocID="{7176F943-A542-4702-92E3-39B4E0030AFF}" presName="sibTrans" presStyleLbl="sibTrans1D1" presStyleIdx="0" presStyleCnt="3"/>
      <dgm:spPr/>
    </dgm:pt>
    <dgm:pt modelId="{C9106F56-608C-475D-A99D-0A1270395BB7}" type="pres">
      <dgm:prSet presAssocID="{7176F943-A542-4702-92E3-39B4E0030AFF}" presName="connectorText" presStyleLbl="sibTrans1D1" presStyleIdx="0" presStyleCnt="3"/>
      <dgm:spPr/>
    </dgm:pt>
    <dgm:pt modelId="{8C6584D7-AA5E-4723-9598-FB79CC89C563}" type="pres">
      <dgm:prSet presAssocID="{204BEBBF-B4B1-4F7D-A67C-0288B7EDE56B}" presName="node" presStyleLbl="node1" presStyleIdx="1" presStyleCnt="4">
        <dgm:presLayoutVars>
          <dgm:bulletEnabled val="1"/>
        </dgm:presLayoutVars>
      </dgm:prSet>
      <dgm:spPr>
        <a:prstGeom prst="roundRect">
          <a:avLst/>
        </a:prstGeom>
      </dgm:spPr>
    </dgm:pt>
    <dgm:pt modelId="{5F33685F-24F7-473F-B2F2-9A4E230A879D}" type="pres">
      <dgm:prSet presAssocID="{08AA211D-1B26-4D34-A9C6-9BD8654AC2B3}" presName="sibTrans" presStyleLbl="sibTrans1D1" presStyleIdx="1" presStyleCnt="3"/>
      <dgm:spPr/>
    </dgm:pt>
    <dgm:pt modelId="{4F49613E-46A8-4540-8C51-7F77C97A133A}" type="pres">
      <dgm:prSet presAssocID="{08AA211D-1B26-4D34-A9C6-9BD8654AC2B3}" presName="connectorText" presStyleLbl="sibTrans1D1" presStyleIdx="1" presStyleCnt="3"/>
      <dgm:spPr/>
    </dgm:pt>
    <dgm:pt modelId="{39625DDF-4433-4CE2-8C67-062E26E1CC25}" type="pres">
      <dgm:prSet presAssocID="{DBF0E895-BA82-46BE-B62C-4A433F2D82FB}" presName="node" presStyleLbl="node1" presStyleIdx="2" presStyleCnt="4" custLinFactNeighborY="20476">
        <dgm:presLayoutVars>
          <dgm:bulletEnabled val="1"/>
        </dgm:presLayoutVars>
      </dgm:prSet>
      <dgm:spPr>
        <a:prstGeom prst="roundRect">
          <a:avLst/>
        </a:prstGeom>
      </dgm:spPr>
    </dgm:pt>
    <dgm:pt modelId="{77B13F71-6018-487A-B534-BA73D2A680F6}" type="pres">
      <dgm:prSet presAssocID="{DCF4073B-22E5-463D-9BFD-3103EF3DB058}" presName="sibTrans" presStyleLbl="sibTrans1D1" presStyleIdx="2" presStyleCnt="3"/>
      <dgm:spPr/>
    </dgm:pt>
    <dgm:pt modelId="{248182DC-7276-4B9D-AE4F-016FE71874D3}" type="pres">
      <dgm:prSet presAssocID="{DCF4073B-22E5-463D-9BFD-3103EF3DB058}" presName="connectorText" presStyleLbl="sibTrans1D1" presStyleIdx="2" presStyleCnt="3"/>
      <dgm:spPr/>
    </dgm:pt>
    <dgm:pt modelId="{7801E778-4F90-458D-9877-CCCF495C065D}" type="pres">
      <dgm:prSet presAssocID="{018F91BB-8DF0-4A76-A565-4FC068530479}" presName="node" presStyleLbl="node1" presStyleIdx="3" presStyleCnt="4" custLinFactNeighborY="20476">
        <dgm:presLayoutVars>
          <dgm:bulletEnabled val="1"/>
        </dgm:presLayoutVars>
      </dgm:prSet>
      <dgm:spPr>
        <a:prstGeom prst="roundRect">
          <a:avLst/>
        </a:prstGeom>
      </dgm:spPr>
    </dgm:pt>
  </dgm:ptLst>
  <dgm:cxnLst>
    <dgm:cxn modelId="{0580B10F-3541-4204-911E-8134D1B0F893}" type="presOf" srcId="{08AA211D-1B26-4D34-A9C6-9BD8654AC2B3}" destId="{4F49613E-46A8-4540-8C51-7F77C97A133A}" srcOrd="1" destOrd="0" presId="urn:microsoft.com/office/officeart/2005/8/layout/bProcess3"/>
    <dgm:cxn modelId="{AE50A61B-6BFD-42B7-863F-803A88561045}" type="presOf" srcId="{DBF0E895-BA82-46BE-B62C-4A433F2D82FB}" destId="{39625DDF-4433-4CE2-8C67-062E26E1CC25}" srcOrd="0" destOrd="0" presId="urn:microsoft.com/office/officeart/2005/8/layout/bProcess3"/>
    <dgm:cxn modelId="{482D8634-BB5D-4EB9-BA26-13411C0DC4C7}" type="presOf" srcId="{0A8D4DCE-B319-4864-BA39-EA4122A12178}" destId="{D629B6EB-ED52-4E6D-9E6D-7868409C190B}" srcOrd="0" destOrd="0" presId="urn:microsoft.com/office/officeart/2005/8/layout/bProcess3"/>
    <dgm:cxn modelId="{0077C15E-D21B-4E78-B127-1FB4682CEB3C}" type="presOf" srcId="{84A2F96B-B00C-4A52-9F14-E3CA18D4224C}" destId="{598A3A64-5A70-431B-B0A1-0E7212D0039B}" srcOrd="0" destOrd="0" presId="urn:microsoft.com/office/officeart/2005/8/layout/bProcess3"/>
    <dgm:cxn modelId="{C6762467-B769-4B44-9AE1-221D8DE351AA}" type="presOf" srcId="{DCF4073B-22E5-463D-9BFD-3103EF3DB058}" destId="{77B13F71-6018-487A-B534-BA73D2A680F6}" srcOrd="0" destOrd="0" presId="urn:microsoft.com/office/officeart/2005/8/layout/bProcess3"/>
    <dgm:cxn modelId="{75327C67-64F3-4053-A361-AE7681164800}" type="presOf" srcId="{7176F943-A542-4702-92E3-39B4E0030AFF}" destId="{C9106F56-608C-475D-A99D-0A1270395BB7}" srcOrd="1" destOrd="0" presId="urn:microsoft.com/office/officeart/2005/8/layout/bProcess3"/>
    <dgm:cxn modelId="{7BAB7468-2211-4D3F-A036-DEE25C9268C1}" type="presOf" srcId="{204BEBBF-B4B1-4F7D-A67C-0288B7EDE56B}" destId="{8C6584D7-AA5E-4723-9598-FB79CC89C563}" srcOrd="0" destOrd="0" presId="urn:microsoft.com/office/officeart/2005/8/layout/bProcess3"/>
    <dgm:cxn modelId="{CEA47549-33DB-4250-9DAC-CE3C73317F66}" type="presOf" srcId="{DCF4073B-22E5-463D-9BFD-3103EF3DB058}" destId="{248182DC-7276-4B9D-AE4F-016FE71874D3}" srcOrd="1" destOrd="0" presId="urn:microsoft.com/office/officeart/2005/8/layout/bProcess3"/>
    <dgm:cxn modelId="{8E47344E-E23C-4E03-8BA7-C305136D214B}" type="presOf" srcId="{018F91BB-8DF0-4A76-A565-4FC068530479}" destId="{7801E778-4F90-458D-9877-CCCF495C065D}" srcOrd="0" destOrd="0" presId="urn:microsoft.com/office/officeart/2005/8/layout/bProcess3"/>
    <dgm:cxn modelId="{C8F8E072-233E-4804-95FB-553826E71A32}" srcId="{84A2F96B-B00C-4A52-9F14-E3CA18D4224C}" destId="{018F91BB-8DF0-4A76-A565-4FC068530479}" srcOrd="3" destOrd="0" parTransId="{5BB3B0F8-59DB-49A4-9521-69BD8BF231C9}" sibTransId="{4BAFEED5-8EAD-44D5-9049-1C89ABE74C23}"/>
    <dgm:cxn modelId="{BF36407B-7B5B-422C-B07F-8D481AD92335}" srcId="{84A2F96B-B00C-4A52-9F14-E3CA18D4224C}" destId="{204BEBBF-B4B1-4F7D-A67C-0288B7EDE56B}" srcOrd="1" destOrd="0" parTransId="{90C3814A-7AD3-48D0-B322-5676A3F5FAE1}" sibTransId="{08AA211D-1B26-4D34-A9C6-9BD8654AC2B3}"/>
    <dgm:cxn modelId="{404B2380-3090-4B47-B643-64B8E3691BA6}" type="presOf" srcId="{7176F943-A542-4702-92E3-39B4E0030AFF}" destId="{2AAC3552-7261-4D0D-BC5A-8DCAFE472C48}" srcOrd="0" destOrd="0" presId="urn:microsoft.com/office/officeart/2005/8/layout/bProcess3"/>
    <dgm:cxn modelId="{49C8B787-6023-4F2D-ABA5-9FAF862D07E4}" type="presOf" srcId="{08AA211D-1B26-4D34-A9C6-9BD8654AC2B3}" destId="{5F33685F-24F7-473F-B2F2-9A4E230A879D}" srcOrd="0" destOrd="0" presId="urn:microsoft.com/office/officeart/2005/8/layout/bProcess3"/>
    <dgm:cxn modelId="{424FBD9F-7053-42AA-AC6E-440077BE0ECE}" srcId="{84A2F96B-B00C-4A52-9F14-E3CA18D4224C}" destId="{DBF0E895-BA82-46BE-B62C-4A433F2D82FB}" srcOrd="2" destOrd="0" parTransId="{28E60E94-F83F-40F0-8834-0B96E69A9481}" sibTransId="{DCF4073B-22E5-463D-9BFD-3103EF3DB058}"/>
    <dgm:cxn modelId="{B1E720C4-000A-4BCE-B512-048694EC876C}" srcId="{84A2F96B-B00C-4A52-9F14-E3CA18D4224C}" destId="{0A8D4DCE-B319-4864-BA39-EA4122A12178}" srcOrd="0" destOrd="0" parTransId="{8749BE2F-3C7D-4313-9014-4609BA109524}" sibTransId="{7176F943-A542-4702-92E3-39B4E0030AFF}"/>
    <dgm:cxn modelId="{2EA6C28B-4C6C-4EDF-9855-2FF1364FBC6D}" type="presParOf" srcId="{598A3A64-5A70-431B-B0A1-0E7212D0039B}" destId="{D629B6EB-ED52-4E6D-9E6D-7868409C190B}" srcOrd="0" destOrd="0" presId="urn:microsoft.com/office/officeart/2005/8/layout/bProcess3"/>
    <dgm:cxn modelId="{3E518E85-A958-4133-AA88-71DFDEF98FBA}" type="presParOf" srcId="{598A3A64-5A70-431B-B0A1-0E7212D0039B}" destId="{2AAC3552-7261-4D0D-BC5A-8DCAFE472C48}" srcOrd="1" destOrd="0" presId="urn:microsoft.com/office/officeart/2005/8/layout/bProcess3"/>
    <dgm:cxn modelId="{49B15B3F-BC91-43F1-8A57-2E02E439B9DC}" type="presParOf" srcId="{2AAC3552-7261-4D0D-BC5A-8DCAFE472C48}" destId="{C9106F56-608C-475D-A99D-0A1270395BB7}" srcOrd="0" destOrd="0" presId="urn:microsoft.com/office/officeart/2005/8/layout/bProcess3"/>
    <dgm:cxn modelId="{B0F5D2D5-9E7A-47F7-AE0B-F3DD3737FF98}" type="presParOf" srcId="{598A3A64-5A70-431B-B0A1-0E7212D0039B}" destId="{8C6584D7-AA5E-4723-9598-FB79CC89C563}" srcOrd="2" destOrd="0" presId="urn:microsoft.com/office/officeart/2005/8/layout/bProcess3"/>
    <dgm:cxn modelId="{0C68F7A1-6939-4082-AABE-0081A447E943}" type="presParOf" srcId="{598A3A64-5A70-431B-B0A1-0E7212D0039B}" destId="{5F33685F-24F7-473F-B2F2-9A4E230A879D}" srcOrd="3" destOrd="0" presId="urn:microsoft.com/office/officeart/2005/8/layout/bProcess3"/>
    <dgm:cxn modelId="{7C2B3FDA-2F38-4A63-97EF-48CEF8554C17}" type="presParOf" srcId="{5F33685F-24F7-473F-B2F2-9A4E230A879D}" destId="{4F49613E-46A8-4540-8C51-7F77C97A133A}" srcOrd="0" destOrd="0" presId="urn:microsoft.com/office/officeart/2005/8/layout/bProcess3"/>
    <dgm:cxn modelId="{C59A5B84-472B-4854-A6B7-095C0214B3AF}" type="presParOf" srcId="{598A3A64-5A70-431B-B0A1-0E7212D0039B}" destId="{39625DDF-4433-4CE2-8C67-062E26E1CC25}" srcOrd="4" destOrd="0" presId="urn:microsoft.com/office/officeart/2005/8/layout/bProcess3"/>
    <dgm:cxn modelId="{CFCBD920-C8E7-434F-AF01-72407CE6FE86}" type="presParOf" srcId="{598A3A64-5A70-431B-B0A1-0E7212D0039B}" destId="{77B13F71-6018-487A-B534-BA73D2A680F6}" srcOrd="5" destOrd="0" presId="urn:microsoft.com/office/officeart/2005/8/layout/bProcess3"/>
    <dgm:cxn modelId="{EE459237-C55F-4869-885D-D95FBD947DE2}" type="presParOf" srcId="{77B13F71-6018-487A-B534-BA73D2A680F6}" destId="{248182DC-7276-4B9D-AE4F-016FE71874D3}" srcOrd="0" destOrd="0" presId="urn:microsoft.com/office/officeart/2005/8/layout/bProcess3"/>
    <dgm:cxn modelId="{FABA8C3E-275B-4F3C-852F-A89F59484F73}" type="presParOf" srcId="{598A3A64-5A70-431B-B0A1-0E7212D0039B}" destId="{7801E778-4F90-458D-9877-CCCF495C065D}" srcOrd="6" destOrd="0" presId="urn:microsoft.com/office/officeart/2005/8/layout/b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5C0BE2-DEA1-4972-9751-EC998528AEDA}">
      <dsp:nvSpPr>
        <dsp:cNvPr id="0" name=""/>
        <dsp:cNvSpPr/>
      </dsp:nvSpPr>
      <dsp:spPr>
        <a:xfrm>
          <a:off x="0" y="0"/>
          <a:ext cx="1308137" cy="1270000"/>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0" y="508000"/>
        <a:ext cx="1308137" cy="508000"/>
      </dsp:txXfrm>
    </dsp:sp>
    <dsp:sp modelId="{42D61964-B3BE-4198-8601-70401BDADD18}">
      <dsp:nvSpPr>
        <dsp:cNvPr id="0" name=""/>
        <dsp:cNvSpPr/>
      </dsp:nvSpPr>
      <dsp:spPr>
        <a:xfrm>
          <a:off x="442613" y="76200"/>
          <a:ext cx="422910" cy="422910"/>
        </a:xfrm>
        <a:prstGeom prst="ellipse">
          <a:avLst/>
        </a:prstGeom>
        <a:no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06E4FCD5-33DF-4D4E-A076-BD2D20DC0BF5}">
      <dsp:nvSpPr>
        <dsp:cNvPr id="0" name=""/>
        <dsp:cNvSpPr/>
      </dsp:nvSpPr>
      <dsp:spPr>
        <a:xfrm>
          <a:off x="1347381" y="0"/>
          <a:ext cx="1308137" cy="1270000"/>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1347381" y="508000"/>
        <a:ext cx="1308137" cy="508000"/>
      </dsp:txXfrm>
    </dsp:sp>
    <dsp:sp modelId="{FEB1D35D-1946-4BDA-9752-447B4DAFD41B}">
      <dsp:nvSpPr>
        <dsp:cNvPr id="0" name=""/>
        <dsp:cNvSpPr/>
      </dsp:nvSpPr>
      <dsp:spPr>
        <a:xfrm>
          <a:off x="1789995" y="76200"/>
          <a:ext cx="422910" cy="422910"/>
        </a:xfrm>
        <a:prstGeom prst="ellipse">
          <a:avLst/>
        </a:prstGeom>
        <a:no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9EC11266-F4B4-4B69-B949-292CC5EB90F5}">
      <dsp:nvSpPr>
        <dsp:cNvPr id="0" name=""/>
        <dsp:cNvSpPr/>
      </dsp:nvSpPr>
      <dsp:spPr>
        <a:xfrm>
          <a:off x="2694762" y="0"/>
          <a:ext cx="1308137" cy="1270000"/>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2694762" y="508000"/>
        <a:ext cx="1308137" cy="508000"/>
      </dsp:txXfrm>
    </dsp:sp>
    <dsp:sp modelId="{FB59685A-7BD9-49FD-A6EC-E3ABB3670C94}">
      <dsp:nvSpPr>
        <dsp:cNvPr id="0" name=""/>
        <dsp:cNvSpPr/>
      </dsp:nvSpPr>
      <dsp:spPr>
        <a:xfrm>
          <a:off x="3137376" y="76200"/>
          <a:ext cx="422910" cy="422910"/>
        </a:xfrm>
        <a:prstGeom prst="ellipse">
          <a:avLst/>
        </a:prstGeom>
        <a:no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65F439C2-609F-4828-BC66-403CD3AFB632}">
      <dsp:nvSpPr>
        <dsp:cNvPr id="0" name=""/>
        <dsp:cNvSpPr/>
      </dsp:nvSpPr>
      <dsp:spPr>
        <a:xfrm>
          <a:off x="4042144" y="0"/>
          <a:ext cx="1308137" cy="1270000"/>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4042144" y="508000"/>
        <a:ext cx="1308137" cy="508000"/>
      </dsp:txXfrm>
    </dsp:sp>
    <dsp:sp modelId="{595838AD-3B43-4296-9C77-232C758964C9}">
      <dsp:nvSpPr>
        <dsp:cNvPr id="0" name=""/>
        <dsp:cNvSpPr/>
      </dsp:nvSpPr>
      <dsp:spPr>
        <a:xfrm>
          <a:off x="4484757" y="76200"/>
          <a:ext cx="422910" cy="422910"/>
        </a:xfrm>
        <a:prstGeom prst="ellipse">
          <a:avLst/>
        </a:prstGeom>
        <a:no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A131360C-C11B-4FEF-906F-97D9E0F394CE}">
      <dsp:nvSpPr>
        <dsp:cNvPr id="0" name=""/>
        <dsp:cNvSpPr/>
      </dsp:nvSpPr>
      <dsp:spPr>
        <a:xfrm>
          <a:off x="5389525" y="0"/>
          <a:ext cx="1308137" cy="1270000"/>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5389525" y="508000"/>
        <a:ext cx="1308137" cy="508000"/>
      </dsp:txXfrm>
    </dsp:sp>
    <dsp:sp modelId="{70017F95-9125-4AE7-9286-60ED8230026F}">
      <dsp:nvSpPr>
        <dsp:cNvPr id="0" name=""/>
        <dsp:cNvSpPr/>
      </dsp:nvSpPr>
      <dsp:spPr>
        <a:xfrm>
          <a:off x="5832139" y="76200"/>
          <a:ext cx="422910" cy="422910"/>
        </a:xfrm>
        <a:prstGeom prst="ellipse">
          <a:avLst/>
        </a:prstGeom>
        <a:no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8CB8BFCE-4133-420A-B701-E41E7945FEC4}">
      <dsp:nvSpPr>
        <dsp:cNvPr id="0" name=""/>
        <dsp:cNvSpPr/>
      </dsp:nvSpPr>
      <dsp:spPr>
        <a:xfrm>
          <a:off x="125567" y="1003300"/>
          <a:ext cx="6446527" cy="215899"/>
        </a:xfrm>
        <a:prstGeom prst="leftRightArrow">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E99C19-E8D4-4B3F-8B31-CEE41736D140}">
      <dsp:nvSpPr>
        <dsp:cNvPr id="0" name=""/>
        <dsp:cNvSpPr/>
      </dsp:nvSpPr>
      <dsp:spPr>
        <a:xfrm>
          <a:off x="194555" y="579197"/>
          <a:ext cx="2061210" cy="187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marL="0" lvl="0" indent="0" algn="r" defTabSz="355600">
            <a:lnSpc>
              <a:spcPct val="90000"/>
            </a:lnSpc>
            <a:spcBef>
              <a:spcPct val="0"/>
            </a:spcBef>
            <a:spcAft>
              <a:spcPct val="35000"/>
            </a:spcAft>
            <a:buNone/>
          </a:pPr>
          <a:endParaRPr lang="en-US" sz="800" kern="1200" dirty="0"/>
        </a:p>
      </dsp:txBody>
      <dsp:txXfrm>
        <a:off x="194555" y="579197"/>
        <a:ext cx="2061210" cy="187382"/>
      </dsp:txXfrm>
    </dsp:sp>
    <dsp:sp modelId="{E4CE371E-73CE-408B-BB43-C486190D31B6}">
      <dsp:nvSpPr>
        <dsp:cNvPr id="0" name=""/>
        <dsp:cNvSpPr/>
      </dsp:nvSpPr>
      <dsp:spPr>
        <a:xfrm rot="10800000">
          <a:off x="34468" y="766580"/>
          <a:ext cx="482323" cy="381705"/>
        </a:xfrm>
        <a:prstGeom prst="chevron">
          <a:avLst>
            <a:gd name="adj" fmla="val 7061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D96E0E-339D-4ED5-980D-5709905CA2C8}">
      <dsp:nvSpPr>
        <dsp:cNvPr id="0" name=""/>
        <dsp:cNvSpPr/>
      </dsp:nvSpPr>
      <dsp:spPr>
        <a:xfrm rot="10800000">
          <a:off x="324182" y="766580"/>
          <a:ext cx="482323" cy="381705"/>
        </a:xfrm>
        <a:prstGeom prst="chevron">
          <a:avLst>
            <a:gd name="adj" fmla="val 70610"/>
          </a:avLst>
        </a:prstGeom>
        <a:solidFill>
          <a:schemeClr val="accent2">
            <a:hueOff val="780253"/>
            <a:satOff val="-973"/>
            <a:lumOff val="229"/>
            <a:alphaOff val="0"/>
          </a:schemeClr>
        </a:solidFill>
        <a:ln w="25400" cap="flat" cmpd="sng" algn="ctr">
          <a:solidFill>
            <a:schemeClr val="accent2">
              <a:hueOff val="780253"/>
              <a:satOff val="-973"/>
              <a:lumOff val="22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D4DAEB-BB27-4276-A474-7C748F464044}">
      <dsp:nvSpPr>
        <dsp:cNvPr id="0" name=""/>
        <dsp:cNvSpPr/>
      </dsp:nvSpPr>
      <dsp:spPr>
        <a:xfrm rot="10800000">
          <a:off x="614126" y="766580"/>
          <a:ext cx="482323" cy="381705"/>
        </a:xfrm>
        <a:prstGeom prst="chevron">
          <a:avLst>
            <a:gd name="adj" fmla="val 70610"/>
          </a:avLst>
        </a:prstGeom>
        <a:solidFill>
          <a:schemeClr val="accent2">
            <a:hueOff val="1560506"/>
            <a:satOff val="-1946"/>
            <a:lumOff val="458"/>
            <a:alphaOff val="0"/>
          </a:schemeClr>
        </a:solidFill>
        <a:ln w="25400" cap="flat" cmpd="sng" algn="ctr">
          <a:solidFill>
            <a:schemeClr val="accent2">
              <a:hueOff val="1560506"/>
              <a:satOff val="-1946"/>
              <a:lumOff val="45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9297C9-2052-46E8-809B-55298EE81FE6}">
      <dsp:nvSpPr>
        <dsp:cNvPr id="0" name=""/>
        <dsp:cNvSpPr/>
      </dsp:nvSpPr>
      <dsp:spPr>
        <a:xfrm rot="10800000">
          <a:off x="903840" y="766580"/>
          <a:ext cx="482323" cy="381705"/>
        </a:xfrm>
        <a:prstGeom prst="chevron">
          <a:avLst>
            <a:gd name="adj" fmla="val 70610"/>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FD94E6-744B-4FE4-A50F-35F734626F4A}">
      <dsp:nvSpPr>
        <dsp:cNvPr id="0" name=""/>
        <dsp:cNvSpPr/>
      </dsp:nvSpPr>
      <dsp:spPr>
        <a:xfrm rot="10800000">
          <a:off x="1193784" y="766580"/>
          <a:ext cx="482323" cy="381705"/>
        </a:xfrm>
        <a:prstGeom prst="chevron">
          <a:avLst>
            <a:gd name="adj" fmla="val 70610"/>
          </a:avLst>
        </a:prstGeom>
        <a:solidFill>
          <a:schemeClr val="accent2">
            <a:hueOff val="3121013"/>
            <a:satOff val="-3893"/>
            <a:lumOff val="915"/>
            <a:alphaOff val="0"/>
          </a:schemeClr>
        </a:solidFill>
        <a:ln w="25400" cap="flat" cmpd="sng" algn="ctr">
          <a:solidFill>
            <a:schemeClr val="accent2">
              <a:hueOff val="3121013"/>
              <a:satOff val="-3893"/>
              <a:lumOff val="91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896AB1-E078-4598-9BE7-1DC947486C71}">
      <dsp:nvSpPr>
        <dsp:cNvPr id="0" name=""/>
        <dsp:cNvSpPr/>
      </dsp:nvSpPr>
      <dsp:spPr>
        <a:xfrm rot="10800000">
          <a:off x="1483499" y="766580"/>
          <a:ext cx="482323" cy="381705"/>
        </a:xfrm>
        <a:prstGeom prst="chevron">
          <a:avLst>
            <a:gd name="adj" fmla="val 70610"/>
          </a:avLst>
        </a:prstGeom>
        <a:solidFill>
          <a:schemeClr val="accent2">
            <a:hueOff val="3901266"/>
            <a:satOff val="-4866"/>
            <a:lumOff val="1144"/>
            <a:alphaOff val="0"/>
          </a:schemeClr>
        </a:solidFill>
        <a:ln w="25400" cap="flat" cmpd="sng" algn="ctr">
          <a:solidFill>
            <a:schemeClr val="accent2">
              <a:hueOff val="3901266"/>
              <a:satOff val="-4866"/>
              <a:lumOff val="114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811011-B136-456B-837F-B3044EB62E03}">
      <dsp:nvSpPr>
        <dsp:cNvPr id="0" name=""/>
        <dsp:cNvSpPr/>
      </dsp:nvSpPr>
      <dsp:spPr>
        <a:xfrm rot="10800000">
          <a:off x="1773442" y="766580"/>
          <a:ext cx="482323" cy="381705"/>
        </a:xfrm>
        <a:prstGeom prst="chevron">
          <a:avLst>
            <a:gd name="adj" fmla="val 70610"/>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746E5F-18E0-4991-92BD-2F08E4EF6C58}">
      <dsp:nvSpPr>
        <dsp:cNvPr id="0" name=""/>
        <dsp:cNvSpPr/>
      </dsp:nvSpPr>
      <dsp:spPr>
        <a:xfrm>
          <a:off x="167759" y="804750"/>
          <a:ext cx="2088006" cy="305364"/>
        </a:xfrm>
        <a:prstGeom prst="re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r" defTabSz="711200">
            <a:lnSpc>
              <a:spcPct val="90000"/>
            </a:lnSpc>
            <a:spcBef>
              <a:spcPct val="0"/>
            </a:spcBef>
            <a:spcAft>
              <a:spcPct val="35000"/>
            </a:spcAft>
            <a:buNone/>
          </a:pPr>
          <a:r>
            <a:rPr lang="en-US" sz="1600" kern="1200" dirty="0">
              <a:latin typeface="Arial" panose="020B0604020202020204" pitchFamily="34" charset="0"/>
              <a:cs typeface="Arial" panose="020B0604020202020204" pitchFamily="34" charset="0"/>
            </a:rPr>
            <a:t>100% Transfer of Risk</a:t>
          </a:r>
        </a:p>
      </dsp:txBody>
      <dsp:txXfrm>
        <a:off x="167759" y="804750"/>
        <a:ext cx="2088006" cy="3053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E99C19-E8D4-4B3F-8B31-CEE41736D140}">
      <dsp:nvSpPr>
        <dsp:cNvPr id="0" name=""/>
        <dsp:cNvSpPr/>
      </dsp:nvSpPr>
      <dsp:spPr>
        <a:xfrm>
          <a:off x="33321" y="486922"/>
          <a:ext cx="1992630" cy="181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marL="0" lvl="0" indent="0" algn="l" defTabSz="355600">
            <a:lnSpc>
              <a:spcPct val="90000"/>
            </a:lnSpc>
            <a:spcBef>
              <a:spcPct val="0"/>
            </a:spcBef>
            <a:spcAft>
              <a:spcPct val="35000"/>
            </a:spcAft>
            <a:buNone/>
          </a:pPr>
          <a:endParaRPr lang="en-US" sz="800" kern="1200" dirty="0"/>
        </a:p>
      </dsp:txBody>
      <dsp:txXfrm>
        <a:off x="33321" y="486922"/>
        <a:ext cx="1992630" cy="181148"/>
      </dsp:txXfrm>
    </dsp:sp>
    <dsp:sp modelId="{E4CE371E-73CE-408B-BB43-C486190D31B6}">
      <dsp:nvSpPr>
        <dsp:cNvPr id="0" name=""/>
        <dsp:cNvSpPr/>
      </dsp:nvSpPr>
      <dsp:spPr>
        <a:xfrm>
          <a:off x="33321" y="668070"/>
          <a:ext cx="466275" cy="369005"/>
        </a:xfrm>
        <a:prstGeom prst="chevron">
          <a:avLst>
            <a:gd name="adj" fmla="val 70610"/>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D96E0E-339D-4ED5-980D-5709905CA2C8}">
      <dsp:nvSpPr>
        <dsp:cNvPr id="0" name=""/>
        <dsp:cNvSpPr/>
      </dsp:nvSpPr>
      <dsp:spPr>
        <a:xfrm>
          <a:off x="313396" y="668070"/>
          <a:ext cx="466275" cy="369005"/>
        </a:xfrm>
        <a:prstGeom prst="chevron">
          <a:avLst>
            <a:gd name="adj" fmla="val 70610"/>
          </a:avLst>
        </a:prstGeom>
        <a:solidFill>
          <a:schemeClr val="accent5">
            <a:hueOff val="-1655646"/>
            <a:satOff val="6635"/>
            <a:lumOff val="1438"/>
            <a:alphaOff val="0"/>
          </a:schemeClr>
        </a:solidFill>
        <a:ln w="25400" cap="flat" cmpd="sng" algn="ctr">
          <a:solidFill>
            <a:schemeClr val="accent5">
              <a:hueOff val="-1655646"/>
              <a:satOff val="6635"/>
              <a:lumOff val="143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D4DAEB-BB27-4276-A474-7C748F464044}">
      <dsp:nvSpPr>
        <dsp:cNvPr id="0" name=""/>
        <dsp:cNvSpPr/>
      </dsp:nvSpPr>
      <dsp:spPr>
        <a:xfrm>
          <a:off x="593693" y="668070"/>
          <a:ext cx="466275" cy="369005"/>
        </a:xfrm>
        <a:prstGeom prst="chevron">
          <a:avLst>
            <a:gd name="adj" fmla="val 70610"/>
          </a:avLst>
        </a:prstGeom>
        <a:solidFill>
          <a:schemeClr val="accent5">
            <a:hueOff val="-3311292"/>
            <a:satOff val="13270"/>
            <a:lumOff val="2876"/>
            <a:alphaOff val="0"/>
          </a:schemeClr>
        </a:solidFill>
        <a:ln w="25400" cap="flat" cmpd="sng" algn="ctr">
          <a:solidFill>
            <a:schemeClr val="accent5">
              <a:hueOff val="-3311292"/>
              <a:satOff val="13270"/>
              <a:lumOff val="287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9297C9-2052-46E8-809B-55298EE81FE6}">
      <dsp:nvSpPr>
        <dsp:cNvPr id="0" name=""/>
        <dsp:cNvSpPr/>
      </dsp:nvSpPr>
      <dsp:spPr>
        <a:xfrm>
          <a:off x="873768" y="668070"/>
          <a:ext cx="466275" cy="369005"/>
        </a:xfrm>
        <a:prstGeom prst="chevron">
          <a:avLst>
            <a:gd name="adj" fmla="val 70610"/>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FD94E6-744B-4FE4-A50F-35F734626F4A}">
      <dsp:nvSpPr>
        <dsp:cNvPr id="0" name=""/>
        <dsp:cNvSpPr/>
      </dsp:nvSpPr>
      <dsp:spPr>
        <a:xfrm>
          <a:off x="1154065" y="668070"/>
          <a:ext cx="466275" cy="369005"/>
        </a:xfrm>
        <a:prstGeom prst="chevron">
          <a:avLst>
            <a:gd name="adj" fmla="val 70610"/>
          </a:avLst>
        </a:prstGeom>
        <a:solidFill>
          <a:schemeClr val="accent5">
            <a:hueOff val="-6622584"/>
            <a:satOff val="26541"/>
            <a:lumOff val="5752"/>
            <a:alphaOff val="0"/>
          </a:schemeClr>
        </a:solidFill>
        <a:ln w="25400" cap="flat" cmpd="sng" algn="ctr">
          <a:solidFill>
            <a:schemeClr val="accent5">
              <a:hueOff val="-6622584"/>
              <a:satOff val="26541"/>
              <a:lumOff val="575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896AB1-E078-4598-9BE7-1DC947486C71}">
      <dsp:nvSpPr>
        <dsp:cNvPr id="0" name=""/>
        <dsp:cNvSpPr/>
      </dsp:nvSpPr>
      <dsp:spPr>
        <a:xfrm>
          <a:off x="1434140" y="668070"/>
          <a:ext cx="466275" cy="369005"/>
        </a:xfrm>
        <a:prstGeom prst="chevron">
          <a:avLst>
            <a:gd name="adj" fmla="val 70610"/>
          </a:avLst>
        </a:prstGeom>
        <a:solidFill>
          <a:schemeClr val="accent5">
            <a:hueOff val="-8278230"/>
            <a:satOff val="33176"/>
            <a:lumOff val="7190"/>
            <a:alphaOff val="0"/>
          </a:schemeClr>
        </a:solidFill>
        <a:ln w="25400" cap="flat" cmpd="sng" algn="ctr">
          <a:solidFill>
            <a:schemeClr val="accent5">
              <a:hueOff val="-8278230"/>
              <a:satOff val="33176"/>
              <a:lumOff val="719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811011-B136-456B-837F-B3044EB62E03}">
      <dsp:nvSpPr>
        <dsp:cNvPr id="0" name=""/>
        <dsp:cNvSpPr/>
      </dsp:nvSpPr>
      <dsp:spPr>
        <a:xfrm>
          <a:off x="1714437" y="668070"/>
          <a:ext cx="466275" cy="369005"/>
        </a:xfrm>
        <a:prstGeom prst="chevron">
          <a:avLst>
            <a:gd name="adj" fmla="val 70610"/>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746E5F-18E0-4991-92BD-2F08E4EF6C58}">
      <dsp:nvSpPr>
        <dsp:cNvPr id="0" name=""/>
        <dsp:cNvSpPr/>
      </dsp:nvSpPr>
      <dsp:spPr>
        <a:xfrm>
          <a:off x="33321" y="704971"/>
          <a:ext cx="2018534" cy="295204"/>
        </a:xfrm>
        <a:prstGeom prst="rect">
          <a:avLst/>
        </a:prstGeom>
        <a:solidFill>
          <a:schemeClr val="lt1">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r" defTabSz="711200">
            <a:lnSpc>
              <a:spcPct val="90000"/>
            </a:lnSpc>
            <a:spcBef>
              <a:spcPct val="0"/>
            </a:spcBef>
            <a:spcAft>
              <a:spcPct val="35000"/>
            </a:spcAft>
            <a:buNone/>
          </a:pPr>
          <a:r>
            <a:rPr lang="en-US" sz="1600" kern="1200" dirty="0">
              <a:latin typeface="Arial" panose="020B0604020202020204" pitchFamily="34" charset="0"/>
              <a:cs typeface="Arial" panose="020B0604020202020204" pitchFamily="34" charset="0"/>
            </a:rPr>
            <a:t>No Transfer of Risk</a:t>
          </a:r>
        </a:p>
      </dsp:txBody>
      <dsp:txXfrm>
        <a:off x="33321" y="704971"/>
        <a:ext cx="2018534" cy="2952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AB39C6-4745-448E-9508-D82FF59D0BEA}">
      <dsp:nvSpPr>
        <dsp:cNvPr id="0" name=""/>
        <dsp:cNvSpPr/>
      </dsp:nvSpPr>
      <dsp:spPr>
        <a:xfrm>
          <a:off x="759" y="506832"/>
          <a:ext cx="1618617" cy="971170"/>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Employee</a:t>
          </a:r>
        </a:p>
      </dsp:txBody>
      <dsp:txXfrm>
        <a:off x="29204" y="535277"/>
        <a:ext cx="1561727" cy="914280"/>
      </dsp:txXfrm>
    </dsp:sp>
    <dsp:sp modelId="{468BF7FC-011A-4F37-9732-02D10EEFD4BE}">
      <dsp:nvSpPr>
        <dsp:cNvPr id="0" name=""/>
        <dsp:cNvSpPr/>
      </dsp:nvSpPr>
      <dsp:spPr>
        <a:xfrm rot="1096068">
          <a:off x="1752865" y="1162633"/>
          <a:ext cx="361782" cy="401417"/>
        </a:xfrm>
        <a:prstGeom prst="rightArrow">
          <a:avLst>
            <a:gd name="adj1" fmla="val 60000"/>
            <a:gd name="adj2" fmla="val 50000"/>
          </a:avLst>
        </a:prstGeom>
        <a:noFill/>
        <a:ln w="38100">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en-US" sz="1700" kern="1200" dirty="0"/>
            <a:t>z</a:t>
          </a:r>
        </a:p>
      </dsp:txBody>
      <dsp:txXfrm>
        <a:off x="1755600" y="1225905"/>
        <a:ext cx="253247" cy="240851"/>
      </dsp:txXfrm>
    </dsp:sp>
    <dsp:sp modelId="{F18FBCD4-948B-4713-97DD-901F40ECC7E8}">
      <dsp:nvSpPr>
        <dsp:cNvPr id="0" name=""/>
        <dsp:cNvSpPr/>
      </dsp:nvSpPr>
      <dsp:spPr>
        <a:xfrm>
          <a:off x="2267582" y="1255099"/>
          <a:ext cx="1618617" cy="971170"/>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Insurance Company</a:t>
          </a:r>
        </a:p>
      </dsp:txBody>
      <dsp:txXfrm>
        <a:off x="2296027" y="1283544"/>
        <a:ext cx="1561727" cy="914280"/>
      </dsp:txXfrm>
    </dsp:sp>
    <dsp:sp modelId="{663F4D26-AE42-4CBF-85D8-0E0D65DAB8AE}">
      <dsp:nvSpPr>
        <dsp:cNvPr id="0" name=""/>
        <dsp:cNvSpPr/>
      </dsp:nvSpPr>
      <dsp:spPr>
        <a:xfrm rot="9420122">
          <a:off x="1766009" y="2017063"/>
          <a:ext cx="373649" cy="401417"/>
        </a:xfrm>
        <a:prstGeom prst="rightArrow">
          <a:avLst>
            <a:gd name="adj1" fmla="val 60000"/>
            <a:gd name="adj2" fmla="val 50000"/>
          </a:avLst>
        </a:prstGeom>
        <a:noFill/>
        <a:ln w="38100">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1873649" y="2075448"/>
        <a:ext cx="261554" cy="240851"/>
      </dsp:txXfrm>
    </dsp:sp>
    <dsp:sp modelId="{7429E9D7-D3EA-4B09-9D9F-DBFE43F08E7E}">
      <dsp:nvSpPr>
        <dsp:cNvPr id="0" name=""/>
        <dsp:cNvSpPr/>
      </dsp:nvSpPr>
      <dsp:spPr>
        <a:xfrm>
          <a:off x="0" y="2217536"/>
          <a:ext cx="1618617" cy="971170"/>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Employer</a:t>
          </a:r>
          <a:endParaRPr lang="en-US" sz="2000" kern="1200" dirty="0"/>
        </a:p>
      </dsp:txBody>
      <dsp:txXfrm>
        <a:off x="28445" y="2245981"/>
        <a:ext cx="1561727" cy="9142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C3552-7261-4D0D-BC5A-8DCAFE472C48}">
      <dsp:nvSpPr>
        <dsp:cNvPr id="0" name=""/>
        <dsp:cNvSpPr/>
      </dsp:nvSpPr>
      <dsp:spPr>
        <a:xfrm>
          <a:off x="1740974" y="1658059"/>
          <a:ext cx="370050" cy="91440"/>
        </a:xfrm>
        <a:custGeom>
          <a:avLst/>
          <a:gdLst/>
          <a:ahLst/>
          <a:cxnLst/>
          <a:rect l="0" t="0" r="0" b="0"/>
          <a:pathLst>
            <a:path>
              <a:moveTo>
                <a:pt x="0" y="45720"/>
              </a:moveTo>
              <a:lnTo>
                <a:pt x="370050" y="45720"/>
              </a:lnTo>
            </a:path>
          </a:pathLst>
        </a:custGeom>
        <a:noFill/>
        <a:ln w="38100" cap="flat" cmpd="sng" algn="ctr">
          <a:solidFill>
            <a:scrgbClr r="0" g="0" b="0">
              <a:shade val="95000"/>
              <a:satMod val="105000"/>
            </a:scrgb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915983" y="1701775"/>
        <a:ext cx="20032" cy="4006"/>
      </dsp:txXfrm>
    </dsp:sp>
    <dsp:sp modelId="{D629B6EB-ED52-4E6D-9E6D-7868409C190B}">
      <dsp:nvSpPr>
        <dsp:cNvPr id="0" name=""/>
        <dsp:cNvSpPr/>
      </dsp:nvSpPr>
      <dsp:spPr>
        <a:xfrm>
          <a:off x="815" y="1181191"/>
          <a:ext cx="1741958" cy="1045175"/>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Employee</a:t>
          </a:r>
        </a:p>
      </dsp:txBody>
      <dsp:txXfrm>
        <a:off x="51836" y="1232212"/>
        <a:ext cx="1639916" cy="943133"/>
      </dsp:txXfrm>
    </dsp:sp>
    <dsp:sp modelId="{5F33685F-24F7-473F-B2F2-9A4E230A879D}">
      <dsp:nvSpPr>
        <dsp:cNvPr id="0" name=""/>
        <dsp:cNvSpPr/>
      </dsp:nvSpPr>
      <dsp:spPr>
        <a:xfrm>
          <a:off x="871795" y="2224566"/>
          <a:ext cx="2142609" cy="584060"/>
        </a:xfrm>
        <a:custGeom>
          <a:avLst/>
          <a:gdLst/>
          <a:ahLst/>
          <a:cxnLst/>
          <a:rect l="0" t="0" r="0" b="0"/>
          <a:pathLst>
            <a:path>
              <a:moveTo>
                <a:pt x="2142609" y="0"/>
              </a:moveTo>
              <a:lnTo>
                <a:pt x="2142609" y="309130"/>
              </a:lnTo>
              <a:lnTo>
                <a:pt x="0" y="309130"/>
              </a:lnTo>
              <a:lnTo>
                <a:pt x="0" y="584060"/>
              </a:lnTo>
            </a:path>
          </a:pathLst>
        </a:custGeom>
        <a:noFill/>
        <a:ln w="38100" cap="flat" cmpd="sng" algn="ctr">
          <a:solidFill>
            <a:scrgbClr r="0" g="0" b="0">
              <a:shade val="95000"/>
              <a:satMod val="105000"/>
            </a:scrgb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887374" y="2514593"/>
        <a:ext cx="111451" cy="4006"/>
      </dsp:txXfrm>
    </dsp:sp>
    <dsp:sp modelId="{8C6584D7-AA5E-4723-9598-FB79CC89C563}">
      <dsp:nvSpPr>
        <dsp:cNvPr id="0" name=""/>
        <dsp:cNvSpPr/>
      </dsp:nvSpPr>
      <dsp:spPr>
        <a:xfrm>
          <a:off x="2143425" y="1181191"/>
          <a:ext cx="1741958" cy="104517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Self-Funded Plan</a:t>
          </a:r>
        </a:p>
      </dsp:txBody>
      <dsp:txXfrm>
        <a:off x="2194446" y="1232212"/>
        <a:ext cx="1639916" cy="943133"/>
      </dsp:txXfrm>
    </dsp:sp>
    <dsp:sp modelId="{77B13F71-6018-487A-B534-BA73D2A680F6}">
      <dsp:nvSpPr>
        <dsp:cNvPr id="0" name=""/>
        <dsp:cNvSpPr/>
      </dsp:nvSpPr>
      <dsp:spPr>
        <a:xfrm>
          <a:off x="1740974" y="3317894"/>
          <a:ext cx="370050" cy="91440"/>
        </a:xfrm>
        <a:custGeom>
          <a:avLst/>
          <a:gdLst/>
          <a:ahLst/>
          <a:cxnLst/>
          <a:rect l="0" t="0" r="0" b="0"/>
          <a:pathLst>
            <a:path>
              <a:moveTo>
                <a:pt x="0" y="45720"/>
              </a:moveTo>
              <a:lnTo>
                <a:pt x="370050" y="45720"/>
              </a:lnTo>
            </a:path>
          </a:pathLst>
        </a:custGeom>
        <a:noFill/>
        <a:ln w="38100" cap="flat" cmpd="sng" algn="ctr">
          <a:solidFill>
            <a:scrgbClr r="0" g="0" b="0">
              <a:shade val="95000"/>
              <a:satMod val="105000"/>
            </a:scrgb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915983" y="3361611"/>
        <a:ext cx="20032" cy="4006"/>
      </dsp:txXfrm>
    </dsp:sp>
    <dsp:sp modelId="{39625DDF-4433-4CE2-8C67-062E26E1CC25}">
      <dsp:nvSpPr>
        <dsp:cNvPr id="0" name=""/>
        <dsp:cNvSpPr/>
      </dsp:nvSpPr>
      <dsp:spPr>
        <a:xfrm>
          <a:off x="815" y="2841027"/>
          <a:ext cx="1741958" cy="1045175"/>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t>Employer</a:t>
          </a:r>
          <a:endParaRPr lang="en-US" sz="2000" kern="1200" dirty="0"/>
        </a:p>
      </dsp:txBody>
      <dsp:txXfrm>
        <a:off x="51836" y="2892048"/>
        <a:ext cx="1639916" cy="943133"/>
      </dsp:txXfrm>
    </dsp:sp>
    <dsp:sp modelId="{7801E778-4F90-458D-9877-CCCF495C065D}">
      <dsp:nvSpPr>
        <dsp:cNvPr id="0" name=""/>
        <dsp:cNvSpPr/>
      </dsp:nvSpPr>
      <dsp:spPr>
        <a:xfrm>
          <a:off x="2143425" y="2841027"/>
          <a:ext cx="1741958" cy="1045175"/>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Stop Loss</a:t>
          </a:r>
        </a:p>
      </dsp:txBody>
      <dsp:txXfrm>
        <a:off x="2194446" y="2892048"/>
        <a:ext cx="1639916" cy="943133"/>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C2262B3-42AC-4453-AC3F-B7641FAA962F}" type="datetimeFigureOut">
              <a:rPr lang="en-US" smtClean="0"/>
              <a:t>12/14/2017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5B11DAE-621F-44B4-A318-5A6DEB87FEDE}" type="slidenum">
              <a:rPr lang="en-US" smtClean="0"/>
              <a:t>‹#›</a:t>
            </a:fld>
            <a:endParaRPr lang="en-US"/>
          </a:p>
        </p:txBody>
      </p:sp>
    </p:spTree>
    <p:extLst>
      <p:ext uri="{BB962C8B-B14F-4D97-AF65-F5344CB8AC3E}">
        <p14:creationId xmlns:p14="http://schemas.microsoft.com/office/powerpoint/2010/main" val="680576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5530505"/>
            <a:ext cx="9144001" cy="1327495"/>
          </a:xfrm>
          <a:prstGeom prst="rect">
            <a:avLst/>
          </a:prstGeom>
        </p:spPr>
      </p:pic>
    </p:spTree>
    <p:extLst>
      <p:ext uri="{BB962C8B-B14F-4D97-AF65-F5344CB8AC3E}">
        <p14:creationId xmlns:p14="http://schemas.microsoft.com/office/powerpoint/2010/main" val="41287497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3"/>
          <a:srcRect l="26069" r="47862"/>
          <a:stretch/>
        </p:blipFill>
        <p:spPr>
          <a:xfrm>
            <a:off x="2650" y="1423947"/>
            <a:ext cx="9144001" cy="5205453"/>
          </a:xfrm>
          <a:prstGeom prst="rect">
            <a:avLst/>
          </a:prstGeom>
        </p:spPr>
      </p:pic>
      <p:pic>
        <p:nvPicPr>
          <p:cNvPr id="2" name="Picture 1"/>
          <p:cNvPicPr>
            <a:picLocks noChangeAspect="1"/>
          </p:cNvPicPr>
          <p:nvPr userDrawn="1"/>
        </p:nvPicPr>
        <p:blipFill>
          <a:blip r:embed="rId3"/>
          <a:stretch>
            <a:fillRect/>
          </a:stretch>
        </p:blipFill>
        <p:spPr>
          <a:xfrm>
            <a:off x="0" y="5530505"/>
            <a:ext cx="9144001" cy="1327495"/>
          </a:xfrm>
          <a:prstGeom prst="rect">
            <a:avLst/>
          </a:prstGeom>
        </p:spPr>
      </p:pic>
      <p:sp>
        <p:nvSpPr>
          <p:cNvPr id="5" name="Rectangle 4"/>
          <p:cNvSpPr/>
          <p:nvPr userDrawn="1"/>
        </p:nvSpPr>
        <p:spPr>
          <a:xfrm>
            <a:off x="-1988" y="1303351"/>
            <a:ext cx="9144001" cy="120596"/>
          </a:xfrm>
          <a:prstGeom prst="rect">
            <a:avLst/>
          </a:prstGeom>
          <a:solidFill>
            <a:srgbClr val="C79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2650" y="1219200"/>
            <a:ext cx="9144001" cy="120596"/>
          </a:xfrm>
          <a:prstGeom prst="rect">
            <a:avLst/>
          </a:prstGeom>
          <a:solidFill>
            <a:srgbClr val="009C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2353827"/>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781300" y="3276362"/>
            <a:ext cx="3581400" cy="1477328"/>
          </a:xfrm>
          <a:prstGeom prst="rect">
            <a:avLst/>
          </a:prstGeom>
          <a:noFill/>
        </p:spPr>
        <p:txBody>
          <a:bodyPr wrap="square" rtlCol="0">
            <a:spAutoFit/>
          </a:bodyPr>
          <a:lstStyle/>
          <a:p>
            <a:pPr algn="ctr"/>
            <a:r>
              <a:rPr lang="en-US" altLang="en-US" sz="3600" dirty="0">
                <a:solidFill>
                  <a:srgbClr val="0066CC"/>
                </a:solidFill>
                <a:latin typeface="Arial" panose="020B0604020202020204" pitchFamily="34" charset="0"/>
                <a:cs typeface="Arial" panose="020B0604020202020204" pitchFamily="34" charset="0"/>
              </a:rPr>
              <a:t>Self-Funding &amp; </a:t>
            </a:r>
            <a:br>
              <a:rPr lang="en-US" altLang="en-US" sz="3600" dirty="0">
                <a:solidFill>
                  <a:srgbClr val="0066CC"/>
                </a:solidFill>
                <a:latin typeface="Arial" panose="020B0604020202020204" pitchFamily="34" charset="0"/>
                <a:cs typeface="Arial" panose="020B0604020202020204" pitchFamily="34" charset="0"/>
              </a:rPr>
            </a:br>
            <a:r>
              <a:rPr lang="en-US" altLang="en-US" sz="3600" dirty="0">
                <a:solidFill>
                  <a:srgbClr val="0066CC"/>
                </a:solidFill>
                <a:latin typeface="Arial" panose="020B0604020202020204" pitchFamily="34" charset="0"/>
                <a:cs typeface="Arial" panose="020B0604020202020204" pitchFamily="34" charset="0"/>
              </a:rPr>
              <a:t>Stop Loss 101</a:t>
            </a:r>
          </a:p>
          <a:p>
            <a:endParaRPr lang="en-US" sz="1600" dirty="0"/>
          </a:p>
        </p:txBody>
      </p:sp>
    </p:spTree>
    <p:extLst>
      <p:ext uri="{BB962C8B-B14F-4D97-AF65-F5344CB8AC3E}">
        <p14:creationId xmlns:p14="http://schemas.microsoft.com/office/powerpoint/2010/main" val="3719214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body" idx="4294967295"/>
          </p:nvPr>
        </p:nvSpPr>
        <p:spPr>
          <a:xfrm>
            <a:off x="685800" y="2284413"/>
            <a:ext cx="7772400" cy="3811587"/>
          </a:xfrm>
          <a:prstGeom prst="rect">
            <a:avLst/>
          </a:prstGeom>
        </p:spPr>
        <p:txBody>
          <a:bodyPr/>
          <a:lstStyle/>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The past is an excellent predictor of the future</a:t>
            </a:r>
          </a:p>
          <a:p>
            <a:pPr marL="400050" lvl="2" indent="-171450" eaLnBrk="1" hangingPunct="1">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Risk predictability increases with employer size</a:t>
            </a:r>
          </a:p>
          <a:p>
            <a:pPr marL="400050" lvl="2" indent="-171450" eaLnBrk="1" hangingPunct="1">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Only large claims are unexpected or unpredictable</a:t>
            </a:r>
          </a:p>
          <a:p>
            <a:pPr marL="400050" lvl="2" indent="-171450" eaLnBrk="1" hangingPunct="1">
              <a:buClr>
                <a:srgbClr val="4D4D4D"/>
              </a:buClr>
              <a:buFontTx/>
              <a:buNone/>
            </a:pPr>
            <a:endParaRPr lang="en-US" altLang="en-US" sz="1700" dirty="0">
              <a:solidFill>
                <a:srgbClr val="666666"/>
              </a:solidFill>
              <a:latin typeface="Arial" panose="020B0604020202020204" pitchFamily="34" charset="0"/>
              <a:cs typeface="Arial" panose="020B0604020202020204" pitchFamily="34" charset="0"/>
            </a:endParaRPr>
          </a:p>
        </p:txBody>
      </p:sp>
      <p:sp>
        <p:nvSpPr>
          <p:cNvPr id="13316" name="Rectangle 1037"/>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Predictability of Risk</a:t>
            </a:r>
          </a:p>
        </p:txBody>
      </p:sp>
    </p:spTree>
    <p:extLst>
      <p:ext uri="{BB962C8B-B14F-4D97-AF65-F5344CB8AC3E}">
        <p14:creationId xmlns:p14="http://schemas.microsoft.com/office/powerpoint/2010/main" val="154318011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body" idx="4294967295"/>
          </p:nvPr>
        </p:nvSpPr>
        <p:spPr>
          <a:xfrm>
            <a:off x="685800" y="2284413"/>
            <a:ext cx="7772400" cy="3811587"/>
          </a:xfrm>
          <a:prstGeom prst="rect">
            <a:avLst/>
          </a:prstGeom>
        </p:spPr>
        <p:txBody>
          <a:bodyPr/>
          <a:lstStyle/>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Anticipate how much risk can be tolerated</a:t>
            </a:r>
          </a:p>
          <a:p>
            <a:pPr marL="400050" lvl="2" indent="-171450" eaLnBrk="1" hangingPunct="1">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Analyze and budget for anticipated expenses</a:t>
            </a:r>
          </a:p>
          <a:p>
            <a:pPr marL="400050" lvl="2" indent="-171450" eaLnBrk="1" hangingPunct="1">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Reduce risk by buying stop loss coverage</a:t>
            </a:r>
          </a:p>
          <a:p>
            <a:pPr marL="400050" lvl="2" indent="-171450" eaLnBrk="1" hangingPunct="1">
              <a:buClr>
                <a:srgbClr val="4D4D4D"/>
              </a:buClr>
              <a:buFontTx/>
              <a:buNone/>
            </a:pPr>
            <a:endParaRPr lang="en-US" altLang="en-US" sz="1700" dirty="0">
              <a:solidFill>
                <a:srgbClr val="666666"/>
              </a:solidFill>
              <a:latin typeface="Arial" panose="020B0604020202020204" pitchFamily="34" charset="0"/>
              <a:cs typeface="Arial" panose="020B0604020202020204" pitchFamily="34" charset="0"/>
            </a:endParaRPr>
          </a:p>
        </p:txBody>
      </p:sp>
      <p:sp>
        <p:nvSpPr>
          <p:cNvPr id="13316" name="Rectangle 1037"/>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Managing Risk</a:t>
            </a:r>
          </a:p>
        </p:txBody>
      </p:sp>
    </p:spTree>
    <p:extLst>
      <p:ext uri="{BB962C8B-B14F-4D97-AF65-F5344CB8AC3E}">
        <p14:creationId xmlns:p14="http://schemas.microsoft.com/office/powerpoint/2010/main" val="322772260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body" idx="4294967295"/>
          </p:nvPr>
        </p:nvSpPr>
        <p:spPr>
          <a:xfrm>
            <a:off x="685800" y="2055813"/>
            <a:ext cx="7772400" cy="3811587"/>
          </a:xfrm>
          <a:prstGeom prst="rect">
            <a:avLst/>
          </a:prstGeom>
        </p:spPr>
        <p:txBody>
          <a:bodyPr/>
          <a:lstStyle/>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The amount of Stop Loss coverage purchased may depend on</a:t>
            </a:r>
          </a:p>
          <a:p>
            <a:pPr marL="857250" lvl="3" indent="-171450">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857250" lvl="3" indent="-171450">
              <a:buClr>
                <a:srgbClr val="4D4D4D"/>
              </a:buClr>
            </a:pPr>
            <a:r>
              <a:rPr lang="en-US" altLang="en-US" sz="1700" dirty="0">
                <a:solidFill>
                  <a:srgbClr val="666666"/>
                </a:solidFill>
                <a:latin typeface="Arial" panose="020B0604020202020204" pitchFamily="34" charset="0"/>
                <a:cs typeface="Arial" panose="020B0604020202020204" pitchFamily="34" charset="0"/>
              </a:rPr>
              <a:t>Employer’s risk tolerance</a:t>
            </a:r>
          </a:p>
          <a:p>
            <a:pPr marL="857250" lvl="3" indent="-171450">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857250" lvl="3" indent="-171450">
              <a:buClr>
                <a:srgbClr val="4D4D4D"/>
              </a:buClr>
            </a:pPr>
            <a:r>
              <a:rPr lang="en-US" altLang="en-US" sz="1700" dirty="0">
                <a:solidFill>
                  <a:srgbClr val="666666"/>
                </a:solidFill>
                <a:latin typeface="Arial" panose="020B0604020202020204" pitchFamily="34" charset="0"/>
                <a:cs typeface="Arial" panose="020B0604020202020204" pitchFamily="34" charset="0"/>
              </a:rPr>
              <a:t>Group size</a:t>
            </a:r>
          </a:p>
          <a:p>
            <a:pPr marL="857250" lvl="3" indent="-171450">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857250" lvl="3" indent="-171450">
              <a:buClr>
                <a:srgbClr val="4D4D4D"/>
              </a:buClr>
            </a:pPr>
            <a:r>
              <a:rPr lang="en-US" altLang="en-US" sz="1700" dirty="0">
                <a:solidFill>
                  <a:srgbClr val="666666"/>
                </a:solidFill>
                <a:latin typeface="Arial" panose="020B0604020202020204" pitchFamily="34" charset="0"/>
                <a:cs typeface="Arial" panose="020B0604020202020204" pitchFamily="34" charset="0"/>
              </a:rPr>
              <a:t>Industry</a:t>
            </a:r>
          </a:p>
          <a:p>
            <a:pPr marL="857250" lvl="3" indent="-171450">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857250" lvl="3" indent="-171450">
              <a:buClr>
                <a:srgbClr val="4D4D4D"/>
              </a:buClr>
            </a:pPr>
            <a:r>
              <a:rPr lang="en-US" altLang="en-US" sz="1700" dirty="0">
                <a:solidFill>
                  <a:srgbClr val="666666"/>
                </a:solidFill>
                <a:latin typeface="Arial" panose="020B0604020202020204" pitchFamily="34" charset="0"/>
                <a:cs typeface="Arial" panose="020B0604020202020204" pitchFamily="34" charset="0"/>
              </a:rPr>
              <a:t>Financial strength</a:t>
            </a:r>
          </a:p>
        </p:txBody>
      </p:sp>
      <p:sp>
        <p:nvSpPr>
          <p:cNvPr id="13316" name="Rectangle 1037"/>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How much Stop Loss to Buy?</a:t>
            </a:r>
          </a:p>
        </p:txBody>
      </p:sp>
    </p:spTree>
    <p:extLst>
      <p:ext uri="{BB962C8B-B14F-4D97-AF65-F5344CB8AC3E}">
        <p14:creationId xmlns:p14="http://schemas.microsoft.com/office/powerpoint/2010/main" val="338317237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1034"/>
          <p:cNvSpPr>
            <a:spLocks noChangeArrowheads="1"/>
          </p:cNvSpPr>
          <p:nvPr/>
        </p:nvSpPr>
        <p:spPr bwMode="auto">
          <a:xfrm>
            <a:off x="0" y="0"/>
            <a:ext cx="9144000" cy="1295400"/>
          </a:xfrm>
          <a:prstGeom prst="rect">
            <a:avLst/>
          </a:prstGeom>
          <a:noFill/>
          <a:ln>
            <a:noFill/>
          </a:ln>
          <a:extLst/>
        </p:spPr>
        <p:txBody>
          <a:bodyPr lIns="0" tIns="0" rIns="0" bIns="0" anchor="ct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eaLnBrk="1" hangingPunct="1">
              <a:spcBef>
                <a:spcPct val="0"/>
              </a:spcBef>
              <a:buSzTx/>
              <a:buFontTx/>
              <a:buNone/>
            </a:pPr>
            <a:r>
              <a:rPr lang="en-US" altLang="en-US" dirty="0">
                <a:solidFill>
                  <a:srgbClr val="2899D5"/>
                </a:solidFill>
              </a:rPr>
              <a:t>Two Forms of Stop Loss Coverage</a:t>
            </a:r>
          </a:p>
        </p:txBody>
      </p:sp>
      <p:graphicFrame>
        <p:nvGraphicFramePr>
          <p:cNvPr id="4" name="Chart 3"/>
          <p:cNvGraphicFramePr/>
          <p:nvPr>
            <p:extLst>
              <p:ext uri="{D42A27DB-BD31-4B8C-83A1-F6EECF244321}">
                <p14:modId xmlns:p14="http://schemas.microsoft.com/office/powerpoint/2010/main" val="3610374178"/>
              </p:ext>
            </p:extLst>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985321690"/>
              </p:ext>
            </p:extLst>
          </p:nvPr>
        </p:nvGraphicFramePr>
        <p:xfrm>
          <a:off x="1629833" y="2419350"/>
          <a:ext cx="6235702" cy="3143250"/>
        </p:xfrm>
        <a:graphic>
          <a:graphicData uri="http://schemas.openxmlformats.org/drawingml/2006/table">
            <a:tbl>
              <a:tblPr/>
              <a:tblGrid>
                <a:gridCol w="752092">
                  <a:extLst>
                    <a:ext uri="{9D8B030D-6E8A-4147-A177-3AD203B41FA5}">
                      <a16:colId xmlns:a16="http://schemas.microsoft.com/office/drawing/2014/main" val="20000"/>
                    </a:ext>
                  </a:extLst>
                </a:gridCol>
                <a:gridCol w="609290">
                  <a:extLst>
                    <a:ext uri="{9D8B030D-6E8A-4147-A177-3AD203B41FA5}">
                      <a16:colId xmlns:a16="http://schemas.microsoft.com/office/drawing/2014/main" val="20001"/>
                    </a:ext>
                  </a:extLst>
                </a:gridCol>
                <a:gridCol w="609290">
                  <a:extLst>
                    <a:ext uri="{9D8B030D-6E8A-4147-A177-3AD203B41FA5}">
                      <a16:colId xmlns:a16="http://schemas.microsoft.com/office/drawing/2014/main" val="20002"/>
                    </a:ext>
                  </a:extLst>
                </a:gridCol>
                <a:gridCol w="609290">
                  <a:extLst>
                    <a:ext uri="{9D8B030D-6E8A-4147-A177-3AD203B41FA5}">
                      <a16:colId xmlns:a16="http://schemas.microsoft.com/office/drawing/2014/main" val="20003"/>
                    </a:ext>
                  </a:extLst>
                </a:gridCol>
                <a:gridCol w="609290">
                  <a:extLst>
                    <a:ext uri="{9D8B030D-6E8A-4147-A177-3AD203B41FA5}">
                      <a16:colId xmlns:a16="http://schemas.microsoft.com/office/drawing/2014/main" val="20004"/>
                    </a:ext>
                  </a:extLst>
                </a:gridCol>
                <a:gridCol w="609290">
                  <a:extLst>
                    <a:ext uri="{9D8B030D-6E8A-4147-A177-3AD203B41FA5}">
                      <a16:colId xmlns:a16="http://schemas.microsoft.com/office/drawing/2014/main" val="20005"/>
                    </a:ext>
                  </a:extLst>
                </a:gridCol>
                <a:gridCol w="609290">
                  <a:extLst>
                    <a:ext uri="{9D8B030D-6E8A-4147-A177-3AD203B41FA5}">
                      <a16:colId xmlns:a16="http://schemas.microsoft.com/office/drawing/2014/main" val="20006"/>
                    </a:ext>
                  </a:extLst>
                </a:gridCol>
                <a:gridCol w="609290">
                  <a:extLst>
                    <a:ext uri="{9D8B030D-6E8A-4147-A177-3AD203B41FA5}">
                      <a16:colId xmlns:a16="http://schemas.microsoft.com/office/drawing/2014/main" val="20007"/>
                    </a:ext>
                  </a:extLst>
                </a:gridCol>
                <a:gridCol w="609290">
                  <a:extLst>
                    <a:ext uri="{9D8B030D-6E8A-4147-A177-3AD203B41FA5}">
                      <a16:colId xmlns:a16="http://schemas.microsoft.com/office/drawing/2014/main" val="20008"/>
                    </a:ext>
                  </a:extLst>
                </a:gridCol>
                <a:gridCol w="609290">
                  <a:extLst>
                    <a:ext uri="{9D8B030D-6E8A-4147-A177-3AD203B41FA5}">
                      <a16:colId xmlns:a16="http://schemas.microsoft.com/office/drawing/2014/main" val="20009"/>
                    </a:ext>
                  </a:extLst>
                </a:gridCol>
              </a:tblGrid>
              <a:tr h="285750">
                <a:tc>
                  <a:txBody>
                    <a:bodyPr/>
                    <a:lstStyle/>
                    <a:p>
                      <a:pPr algn="ctr" fontAlgn="ctr"/>
                      <a:r>
                        <a:rPr lang="en-US" sz="1100" b="0" i="0" u="none" strike="noStrike" dirty="0">
                          <a:solidFill>
                            <a:srgbClr val="000000"/>
                          </a:solidFill>
                          <a:effectLst/>
                          <a:latin typeface="Arial"/>
                        </a:rPr>
                        <a:t>$2,000,000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0066E5"/>
                    </a:solidFill>
                  </a:tcPr>
                </a:tc>
                <a:extLst>
                  <a:ext uri="{0D108BD9-81ED-4DB2-BD59-A6C34878D82A}">
                    <a16:rowId xmlns:a16="http://schemas.microsoft.com/office/drawing/2014/main" val="10000"/>
                  </a:ext>
                </a:extLst>
              </a:tr>
              <a:tr h="285750">
                <a:tc>
                  <a:txBody>
                    <a:bodyPr/>
                    <a:lstStyle/>
                    <a:p>
                      <a:pPr algn="ctr" fontAlgn="ctr"/>
                      <a:r>
                        <a:rPr lang="en-US" sz="1100" b="0" i="0" u="none" strike="noStrike" dirty="0">
                          <a:solidFill>
                            <a:srgbClr val="000000"/>
                          </a:solidFill>
                          <a:effectLst/>
                          <a:latin typeface="Arial"/>
                        </a:rPr>
                        <a:t>$450,000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0066E5"/>
                    </a:solidFill>
                  </a:tcPr>
                </a:tc>
                <a:extLst>
                  <a:ext uri="{0D108BD9-81ED-4DB2-BD59-A6C34878D82A}">
                    <a16:rowId xmlns:a16="http://schemas.microsoft.com/office/drawing/2014/main" val="10001"/>
                  </a:ext>
                </a:extLst>
              </a:tr>
              <a:tr h="285750">
                <a:tc>
                  <a:txBody>
                    <a:bodyPr/>
                    <a:lstStyle/>
                    <a:p>
                      <a:pPr algn="ctr" fontAlgn="ctr"/>
                      <a:r>
                        <a:rPr lang="en-US" sz="1100" b="0" i="0" u="none" strike="noStrike" dirty="0">
                          <a:solidFill>
                            <a:srgbClr val="000000"/>
                          </a:solidFill>
                          <a:effectLst/>
                          <a:latin typeface="Arial"/>
                        </a:rPr>
                        <a:t>$400,000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0066E5"/>
                    </a:solidFill>
                  </a:tcPr>
                </a:tc>
                <a:extLst>
                  <a:ext uri="{0D108BD9-81ED-4DB2-BD59-A6C34878D82A}">
                    <a16:rowId xmlns:a16="http://schemas.microsoft.com/office/drawing/2014/main" val="10002"/>
                  </a:ext>
                </a:extLst>
              </a:tr>
              <a:tr h="285750">
                <a:tc>
                  <a:txBody>
                    <a:bodyPr/>
                    <a:lstStyle/>
                    <a:p>
                      <a:pPr algn="ctr" fontAlgn="ctr"/>
                      <a:r>
                        <a:rPr lang="en-US" sz="1100" b="0" i="0" u="none" strike="noStrike" dirty="0">
                          <a:solidFill>
                            <a:srgbClr val="000000"/>
                          </a:solidFill>
                          <a:effectLst/>
                          <a:latin typeface="Arial"/>
                        </a:rPr>
                        <a:t>$350,000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0066E5"/>
                    </a:solidFill>
                  </a:tcPr>
                </a:tc>
                <a:extLst>
                  <a:ext uri="{0D108BD9-81ED-4DB2-BD59-A6C34878D82A}">
                    <a16:rowId xmlns:a16="http://schemas.microsoft.com/office/drawing/2014/main" val="10003"/>
                  </a:ext>
                </a:extLst>
              </a:tr>
              <a:tr h="285750">
                <a:tc>
                  <a:txBody>
                    <a:bodyPr/>
                    <a:lstStyle/>
                    <a:p>
                      <a:pPr algn="ctr" fontAlgn="ctr"/>
                      <a:r>
                        <a:rPr lang="en-US" sz="1100" b="0" i="0" u="none" strike="noStrike" dirty="0">
                          <a:solidFill>
                            <a:srgbClr val="000000"/>
                          </a:solidFill>
                          <a:effectLst/>
                          <a:latin typeface="Arial"/>
                        </a:rPr>
                        <a:t>$300,000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0066E5"/>
                    </a:solidFill>
                  </a:tcPr>
                </a:tc>
                <a:extLst>
                  <a:ext uri="{0D108BD9-81ED-4DB2-BD59-A6C34878D82A}">
                    <a16:rowId xmlns:a16="http://schemas.microsoft.com/office/drawing/2014/main" val="10004"/>
                  </a:ext>
                </a:extLst>
              </a:tr>
              <a:tr h="285750">
                <a:tc>
                  <a:txBody>
                    <a:bodyPr/>
                    <a:lstStyle/>
                    <a:p>
                      <a:pPr algn="ctr" fontAlgn="ctr"/>
                      <a:r>
                        <a:rPr lang="en-US" sz="1100" b="0" i="0" u="none" strike="noStrike" dirty="0">
                          <a:solidFill>
                            <a:srgbClr val="000000"/>
                          </a:solidFill>
                          <a:effectLst/>
                          <a:latin typeface="Arial"/>
                        </a:rPr>
                        <a:t>$250,000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0066E5"/>
                    </a:solidFill>
                  </a:tcPr>
                </a:tc>
                <a:extLst>
                  <a:ext uri="{0D108BD9-81ED-4DB2-BD59-A6C34878D82A}">
                    <a16:rowId xmlns:a16="http://schemas.microsoft.com/office/drawing/2014/main" val="10005"/>
                  </a:ext>
                </a:extLst>
              </a:tr>
              <a:tr h="285750">
                <a:tc>
                  <a:txBody>
                    <a:bodyPr/>
                    <a:lstStyle/>
                    <a:p>
                      <a:pPr algn="ctr" fontAlgn="ctr"/>
                      <a:r>
                        <a:rPr lang="en-US" sz="1100" b="0" i="0" u="none" strike="noStrike" dirty="0">
                          <a:solidFill>
                            <a:srgbClr val="000000"/>
                          </a:solidFill>
                          <a:effectLst/>
                          <a:latin typeface="Arial"/>
                        </a:rPr>
                        <a:t>$200,000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0066E5"/>
                    </a:solidFill>
                  </a:tcPr>
                </a:tc>
                <a:extLst>
                  <a:ext uri="{0D108BD9-81ED-4DB2-BD59-A6C34878D82A}">
                    <a16:rowId xmlns:a16="http://schemas.microsoft.com/office/drawing/2014/main" val="10006"/>
                  </a:ext>
                </a:extLst>
              </a:tr>
              <a:tr h="285750">
                <a:tc>
                  <a:txBody>
                    <a:bodyPr/>
                    <a:lstStyle/>
                    <a:p>
                      <a:pPr algn="ctr" fontAlgn="ctr"/>
                      <a:r>
                        <a:rPr lang="en-US" sz="1100" b="0" i="0" u="none" strike="noStrike" dirty="0">
                          <a:solidFill>
                            <a:srgbClr val="000000"/>
                          </a:solidFill>
                          <a:effectLst/>
                          <a:latin typeface="Arial"/>
                        </a:rPr>
                        <a:t>$150,000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FFCC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FFCC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0066E5"/>
                    </a:solidFill>
                  </a:tcPr>
                </a:tc>
                <a:extLst>
                  <a:ext uri="{0D108BD9-81ED-4DB2-BD59-A6C34878D82A}">
                    <a16:rowId xmlns:a16="http://schemas.microsoft.com/office/drawing/2014/main" val="10007"/>
                  </a:ext>
                </a:extLst>
              </a:tr>
              <a:tr h="285750">
                <a:tc>
                  <a:txBody>
                    <a:bodyPr/>
                    <a:lstStyle/>
                    <a:p>
                      <a:pPr algn="ctr" fontAlgn="ctr"/>
                      <a:r>
                        <a:rPr lang="en-US" sz="1100" b="0" i="0" u="none" strike="noStrike" dirty="0">
                          <a:solidFill>
                            <a:srgbClr val="000000"/>
                          </a:solidFill>
                          <a:effectLst/>
                          <a:latin typeface="Arial"/>
                        </a:rPr>
                        <a:t>$100,000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FFCC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FFCC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0066E5"/>
                    </a:solidFill>
                  </a:tcPr>
                </a:tc>
                <a:extLst>
                  <a:ext uri="{0D108BD9-81ED-4DB2-BD59-A6C34878D82A}">
                    <a16:rowId xmlns:a16="http://schemas.microsoft.com/office/drawing/2014/main" val="10008"/>
                  </a:ext>
                </a:extLst>
              </a:tr>
              <a:tr h="285750">
                <a:tc>
                  <a:txBody>
                    <a:bodyPr/>
                    <a:lstStyle/>
                    <a:p>
                      <a:pPr algn="ctr" fontAlgn="ctr"/>
                      <a:r>
                        <a:rPr lang="en-US" sz="1100" b="0" i="0" u="none" strike="noStrike" dirty="0">
                          <a:solidFill>
                            <a:srgbClr val="000000"/>
                          </a:solidFill>
                          <a:effectLst/>
                          <a:latin typeface="Arial"/>
                        </a:rPr>
                        <a:t>$75,000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FFCC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FFCC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a:noFill/>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solidFill>
                      <a:srgbClr val="0066E5"/>
                    </a:solidFill>
                  </a:tcPr>
                </a:tc>
                <a:extLst>
                  <a:ext uri="{0D108BD9-81ED-4DB2-BD59-A6C34878D82A}">
                    <a16:rowId xmlns:a16="http://schemas.microsoft.com/office/drawing/2014/main" val="10009"/>
                  </a:ext>
                </a:extLst>
              </a:tr>
              <a:tr h="285750">
                <a:tc>
                  <a:txBody>
                    <a:bodyPr/>
                    <a:lstStyle/>
                    <a:p>
                      <a:pPr algn="ctr" fontAlgn="ctr"/>
                      <a:r>
                        <a:rPr lang="en-US" sz="1100" b="0" i="0" u="none" strike="noStrike" dirty="0">
                          <a:solidFill>
                            <a:srgbClr val="000000"/>
                          </a:solidFill>
                          <a:effectLst/>
                          <a:latin typeface="Arial"/>
                        </a:rPr>
                        <a:t>$50,000</a:t>
                      </a:r>
                    </a:p>
                  </a:txBody>
                  <a:tcPr marL="9525" marR="9525" marT="9525" marB="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99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FFCC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CC00"/>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0066E5"/>
                    </a:solidFill>
                  </a:tcPr>
                </a:tc>
                <a:tc>
                  <a:txBody>
                    <a:bodyPr/>
                    <a:lstStyle/>
                    <a:p>
                      <a:pPr algn="l" fontAlgn="b"/>
                      <a:r>
                        <a:rPr lang="en-US" sz="1100" b="0" i="0" u="none" strike="noStrike" dirty="0">
                          <a:solidFill>
                            <a:srgbClr val="000000"/>
                          </a:solidFill>
                          <a:effectLst/>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0066E5"/>
                    </a:solidFill>
                  </a:tcPr>
                </a:tc>
                <a:extLst>
                  <a:ext uri="{0D108BD9-81ED-4DB2-BD59-A6C34878D82A}">
                    <a16:rowId xmlns:a16="http://schemas.microsoft.com/office/drawing/2014/main" val="10010"/>
                  </a:ext>
                </a:extLst>
              </a:tr>
            </a:tbl>
          </a:graphicData>
        </a:graphic>
      </p:graphicFrame>
      <p:sp>
        <p:nvSpPr>
          <p:cNvPr id="14" name="TextBox 13"/>
          <p:cNvSpPr txBox="1"/>
          <p:nvPr/>
        </p:nvSpPr>
        <p:spPr>
          <a:xfrm>
            <a:off x="4055535" y="3266017"/>
            <a:ext cx="2225289" cy="307777"/>
          </a:xfrm>
          <a:prstGeom prst="rect">
            <a:avLst/>
          </a:prstGeom>
          <a:noFill/>
        </p:spPr>
        <p:txBody>
          <a:bodyPr wrap="none" rtlCol="0">
            <a:spAutoFit/>
          </a:bodyPr>
          <a:lstStyle/>
          <a:p>
            <a:r>
              <a:rPr lang="en-US" sz="1400" dirty="0">
                <a:solidFill>
                  <a:schemeClr val="bg1"/>
                </a:solidFill>
                <a:latin typeface="Arial" panose="020B0604020202020204" pitchFamily="34" charset="0"/>
                <a:cs typeface="Arial" panose="020B0604020202020204" pitchFamily="34" charset="0"/>
              </a:rPr>
              <a:t>Stop Loss Carrier Liability</a:t>
            </a:r>
          </a:p>
        </p:txBody>
      </p:sp>
      <p:sp>
        <p:nvSpPr>
          <p:cNvPr id="15" name="TextBox 14"/>
          <p:cNvSpPr txBox="1"/>
          <p:nvPr/>
        </p:nvSpPr>
        <p:spPr>
          <a:xfrm>
            <a:off x="2813770" y="4854773"/>
            <a:ext cx="1588897" cy="307777"/>
          </a:xfrm>
          <a:prstGeom prst="rect">
            <a:avLst/>
          </a:prstGeom>
          <a:noFill/>
        </p:spPr>
        <p:txBody>
          <a:bodyPr wrap="none" rtlCol="0">
            <a:spAutoFit/>
          </a:bodyPr>
          <a:lstStyle/>
          <a:p>
            <a:r>
              <a:rPr lang="en-US" sz="1400" dirty="0">
                <a:solidFill>
                  <a:schemeClr val="bg1"/>
                </a:solidFill>
                <a:latin typeface="Arial" panose="020B0604020202020204" pitchFamily="34" charset="0"/>
                <a:cs typeface="Arial" panose="020B0604020202020204" pitchFamily="34" charset="0"/>
              </a:rPr>
              <a:t>Employer Liability</a:t>
            </a:r>
          </a:p>
        </p:txBody>
      </p:sp>
      <p:sp>
        <p:nvSpPr>
          <p:cNvPr id="16" name="TextBox 15"/>
          <p:cNvSpPr txBox="1"/>
          <p:nvPr/>
        </p:nvSpPr>
        <p:spPr>
          <a:xfrm>
            <a:off x="4927603" y="4854773"/>
            <a:ext cx="949299" cy="307777"/>
          </a:xfrm>
          <a:prstGeom prst="rect">
            <a:avLst/>
          </a:prstGeom>
          <a:noFill/>
        </p:spPr>
        <p:txBody>
          <a:bodyPr wrap="none" rtlCol="0">
            <a:spAutoFit/>
          </a:bodyPr>
          <a:lstStyle/>
          <a:p>
            <a:r>
              <a:rPr lang="en-US" sz="1400" dirty="0">
                <a:solidFill>
                  <a:schemeClr val="bg1"/>
                </a:solidFill>
                <a:latin typeface="Arial" panose="020B0604020202020204" pitchFamily="34" charset="0"/>
                <a:cs typeface="Arial" panose="020B0604020202020204" pitchFamily="34" charset="0"/>
              </a:rPr>
              <a:t>(Corridor)</a:t>
            </a:r>
          </a:p>
        </p:txBody>
      </p:sp>
      <p:sp>
        <p:nvSpPr>
          <p:cNvPr id="18" name="TextBox 17"/>
          <p:cNvSpPr txBox="1"/>
          <p:nvPr/>
        </p:nvSpPr>
        <p:spPr>
          <a:xfrm>
            <a:off x="448735" y="3220819"/>
            <a:ext cx="1016000" cy="646331"/>
          </a:xfrm>
          <a:prstGeom prst="rect">
            <a:avLst/>
          </a:prstGeom>
          <a:noFill/>
        </p:spPr>
        <p:txBody>
          <a:bodyPr wrap="square" rtlCol="0">
            <a:spAutoFit/>
          </a:bodyPr>
          <a:lstStyle/>
          <a:p>
            <a:pPr algn="ctr"/>
            <a:r>
              <a:rPr lang="en-US" sz="1200" dirty="0">
                <a:solidFill>
                  <a:srgbClr val="666666"/>
                </a:solidFill>
                <a:latin typeface="Arial" panose="020B0604020202020204" pitchFamily="34" charset="0"/>
                <a:cs typeface="Arial" panose="020B0604020202020204" pitchFamily="34" charset="0"/>
              </a:rPr>
              <a:t>Specific (Individual) Stop Loss</a:t>
            </a:r>
          </a:p>
        </p:txBody>
      </p:sp>
      <p:sp>
        <p:nvSpPr>
          <p:cNvPr id="19" name="TextBox 18"/>
          <p:cNvSpPr txBox="1"/>
          <p:nvPr/>
        </p:nvSpPr>
        <p:spPr>
          <a:xfrm>
            <a:off x="304800" y="3943350"/>
            <a:ext cx="1337733" cy="261610"/>
          </a:xfrm>
          <a:prstGeom prst="rect">
            <a:avLst/>
          </a:prstGeom>
          <a:noFill/>
        </p:spPr>
        <p:txBody>
          <a:bodyPr wrap="square" rtlCol="0">
            <a:spAutoFit/>
          </a:bodyPr>
          <a:lstStyle/>
          <a:p>
            <a:pPr algn="ctr"/>
            <a:r>
              <a:rPr lang="en-US" sz="1100" dirty="0">
                <a:solidFill>
                  <a:srgbClr val="666666"/>
                </a:solidFill>
                <a:latin typeface="Arial" panose="020B0604020202020204" pitchFamily="34" charset="0"/>
                <a:cs typeface="Arial" panose="020B0604020202020204" pitchFamily="34" charset="0"/>
              </a:rPr>
              <a:t>($ per Person)</a:t>
            </a:r>
          </a:p>
        </p:txBody>
      </p:sp>
      <p:sp>
        <p:nvSpPr>
          <p:cNvPr id="20" name="Rectangle 31"/>
          <p:cNvSpPr>
            <a:spLocks noChangeArrowheads="1"/>
          </p:cNvSpPr>
          <p:nvPr/>
        </p:nvSpPr>
        <p:spPr bwMode="auto">
          <a:xfrm>
            <a:off x="1219200" y="1676400"/>
            <a:ext cx="7086600" cy="5334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nchor="ctr" anchorCtr="1"/>
          <a:lstStyle/>
          <a:p>
            <a:pPr algn="ctr" eaLnBrk="0" hangingPunct="0">
              <a:defRPr/>
            </a:pPr>
            <a:r>
              <a:rPr lang="en-US" sz="2100" b="1" i="1" dirty="0">
                <a:solidFill>
                  <a:schemeClr val="bg1"/>
                </a:solidFill>
                <a:latin typeface="Arial" pitchFamily="34" charset="0"/>
                <a:ea typeface="+mn-ea"/>
              </a:rPr>
              <a:t>Claim Liability – Employer  vs. Stop Loss Carrier</a:t>
            </a:r>
          </a:p>
        </p:txBody>
      </p:sp>
    </p:spTree>
    <p:extLst>
      <p:ext uri="{BB962C8B-B14F-4D97-AF65-F5344CB8AC3E}">
        <p14:creationId xmlns:p14="http://schemas.microsoft.com/office/powerpoint/2010/main" val="415089482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body" idx="4294967295"/>
          </p:nvPr>
        </p:nvSpPr>
        <p:spPr>
          <a:xfrm>
            <a:off x="685800" y="1979613"/>
            <a:ext cx="7772400" cy="3811587"/>
          </a:xfrm>
          <a:prstGeom prst="rect">
            <a:avLst/>
          </a:prstGeom>
        </p:spPr>
        <p:txBody>
          <a:bodyPr/>
          <a:lstStyle/>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Reduces the employer’s exposure to high-cost individuals</a:t>
            </a:r>
          </a:p>
          <a:p>
            <a:pPr marL="400050" lvl="2" indent="-171450" eaLnBrk="1" hangingPunct="1">
              <a:buClr>
                <a:srgbClr val="4D4D4D"/>
              </a:buClr>
              <a:buFontTx/>
              <a:buNone/>
            </a:pPr>
            <a:endParaRPr lang="en-US" altLang="en-US" sz="1700" dirty="0">
              <a:solidFill>
                <a:srgbClr val="666666"/>
              </a:solidFill>
              <a:latin typeface="Arial" panose="020B0604020202020204" pitchFamily="34" charset="0"/>
              <a:cs typeface="Arial" panose="020B0604020202020204" pitchFamily="34" charset="0"/>
            </a:endParaRPr>
          </a:p>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Employer pays all claims for each individual</a:t>
            </a:r>
          </a:p>
          <a:p>
            <a:pPr marL="400050" lvl="2" indent="-171450" eaLnBrk="1" hangingPunct="1">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Stop loss carrier reimburses the employer for claims on individuals whose annual eligible expense has exceeded the specific deductible</a:t>
            </a:r>
          </a:p>
          <a:p>
            <a:pPr marL="400050" lvl="2" indent="-171450" eaLnBrk="1" hangingPunct="1">
              <a:buClr>
                <a:srgbClr val="4D4D4D"/>
              </a:buClr>
              <a:buFontTx/>
              <a:buNone/>
            </a:pPr>
            <a:r>
              <a:rPr lang="en-US" altLang="en-US" sz="1700" dirty="0">
                <a:solidFill>
                  <a:srgbClr val="666666"/>
                </a:solidFill>
                <a:latin typeface="Arial" panose="020B0604020202020204" pitchFamily="34" charset="0"/>
                <a:cs typeface="Arial" panose="020B0604020202020204" pitchFamily="34" charset="0"/>
              </a:rPr>
              <a:t>  </a:t>
            </a:r>
          </a:p>
          <a:p>
            <a:pPr marL="400050" lvl="2" indent="-171450" eaLnBrk="1" hangingPunct="1">
              <a:buClr>
                <a:srgbClr val="4D4D4D"/>
              </a:buClr>
            </a:pPr>
            <a:r>
              <a:rPr lang="en-US" altLang="en-US" sz="1700" dirty="0">
                <a:solidFill>
                  <a:srgbClr val="666666"/>
                </a:solidFill>
                <a:latin typeface="Arial" panose="020B0604020202020204" pitchFamily="34" charset="0"/>
                <a:cs typeface="Arial" panose="020B0604020202020204" pitchFamily="34" charset="0"/>
              </a:rPr>
              <a:t>At each contract renewal, each individual will be subject to a new specific deductible</a:t>
            </a:r>
          </a:p>
          <a:p>
            <a:pPr marL="114300" lvl="1" indent="0" eaLnBrk="1" hangingPunct="1">
              <a:buClr>
                <a:srgbClr val="4D4D4D"/>
              </a:buClr>
              <a:buFont typeface="Monotype Sorts" pitchFamily="2" charset="2"/>
              <a:buChar char="."/>
            </a:pPr>
            <a:endParaRPr lang="en-US" altLang="en-US" sz="1700" dirty="0">
              <a:solidFill>
                <a:srgbClr val="666666"/>
              </a:solidFill>
            </a:endParaRPr>
          </a:p>
        </p:txBody>
      </p:sp>
      <p:sp>
        <p:nvSpPr>
          <p:cNvPr id="13316" name="Rectangle 1037"/>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Specific (Individual Coverage)</a:t>
            </a:r>
          </a:p>
        </p:txBody>
      </p:sp>
    </p:spTree>
    <p:extLst>
      <p:ext uri="{BB962C8B-B14F-4D97-AF65-F5344CB8AC3E}">
        <p14:creationId xmlns:p14="http://schemas.microsoft.com/office/powerpoint/2010/main" val="122928357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26"/>
          <p:cNvSpPr>
            <a:spLocks noGrp="1" noChangeArrowheads="1"/>
          </p:cNvSpPr>
          <p:nvPr>
            <p:ph type="body" idx="4294967295"/>
          </p:nvPr>
        </p:nvSpPr>
        <p:spPr>
          <a:xfrm>
            <a:off x="685800" y="1828800"/>
            <a:ext cx="7772400" cy="4343400"/>
          </a:xfrm>
          <a:prstGeom prst="rect">
            <a:avLst/>
          </a:prstGeom>
        </p:spPr>
        <p:txBody>
          <a:bodyPr/>
          <a:lstStyle/>
          <a:p>
            <a:pPr eaLnBrk="1" hangingPunct="1">
              <a:buFontTx/>
              <a:buNone/>
            </a:pPr>
            <a:r>
              <a:rPr lang="en-US" altLang="en-US" sz="1700" dirty="0">
                <a:solidFill>
                  <a:srgbClr val="666666"/>
                </a:solidFill>
                <a:latin typeface="Arial" panose="020B0604020202020204" pitchFamily="34" charset="0"/>
                <a:cs typeface="Arial" panose="020B0604020202020204" pitchFamily="34" charset="0"/>
              </a:rPr>
              <a:t>Example</a:t>
            </a:r>
          </a:p>
          <a:p>
            <a:pPr eaLnBrk="1" hangingPunct="1"/>
            <a:endParaRPr lang="en-US" altLang="en-US" sz="1700" b="1" dirty="0">
              <a:solidFill>
                <a:srgbClr val="666666"/>
              </a:solidFill>
              <a:latin typeface="Arial" panose="020B0604020202020204" pitchFamily="34" charset="0"/>
              <a:cs typeface="Arial" panose="020B0604020202020204" pitchFamily="34" charset="0"/>
            </a:endParaRPr>
          </a:p>
          <a:p>
            <a:pPr lvl="1" eaLnBrk="1" hangingPunct="1">
              <a:buFontTx/>
              <a:buChar char="•"/>
            </a:pPr>
            <a:r>
              <a:rPr lang="en-US" altLang="en-US" sz="1700" dirty="0">
                <a:solidFill>
                  <a:srgbClr val="666666"/>
                </a:solidFill>
                <a:latin typeface="Arial" panose="020B0604020202020204" pitchFamily="34" charset="0"/>
                <a:cs typeface="Arial" panose="020B0604020202020204" pitchFamily="34" charset="0"/>
              </a:rPr>
              <a:t>Jane Smith suffers from renal failure and undergoes kidney dialysis.  </a:t>
            </a:r>
            <a:br>
              <a:rPr lang="en-US" altLang="en-US" sz="1700" dirty="0">
                <a:solidFill>
                  <a:srgbClr val="666666"/>
                </a:solidFill>
                <a:latin typeface="Arial" panose="020B0604020202020204" pitchFamily="34" charset="0"/>
                <a:cs typeface="Arial" panose="020B0604020202020204" pitchFamily="34" charset="0"/>
              </a:rPr>
            </a:br>
            <a:r>
              <a:rPr lang="en-US" altLang="en-US" sz="1700" dirty="0">
                <a:solidFill>
                  <a:srgbClr val="666666"/>
                </a:solidFill>
                <a:latin typeface="Arial" panose="020B0604020202020204" pitchFamily="34" charset="0"/>
                <a:cs typeface="Arial" panose="020B0604020202020204" pitchFamily="34" charset="0"/>
              </a:rPr>
              <a:t>Her claims total $300,000.  Jane’s employer is self-funded, but has purchased specific stop loss with a $75,000 deductible.</a:t>
            </a:r>
          </a:p>
          <a:p>
            <a:pPr lvl="1" eaLnBrk="1" hangingPunct="1">
              <a:buFontTx/>
              <a:buChar char="•"/>
            </a:pPr>
            <a:endParaRPr lang="en-US" altLang="en-US" sz="1700" b="1" dirty="0">
              <a:solidFill>
                <a:srgbClr val="666666"/>
              </a:solidFill>
              <a:latin typeface="Arial" panose="020B0604020202020204" pitchFamily="34" charset="0"/>
              <a:cs typeface="Arial" panose="020B0604020202020204" pitchFamily="34" charset="0"/>
            </a:endParaRPr>
          </a:p>
          <a:p>
            <a:pPr lvl="1" eaLnBrk="1" hangingPunct="1">
              <a:buFontTx/>
              <a:buChar char="•"/>
            </a:pPr>
            <a:r>
              <a:rPr lang="en-US" altLang="en-US" sz="1700" dirty="0">
                <a:solidFill>
                  <a:srgbClr val="666666"/>
                </a:solidFill>
                <a:latin typeface="Arial" panose="020B0604020202020204" pitchFamily="34" charset="0"/>
                <a:cs typeface="Arial" panose="020B0604020202020204" pitchFamily="34" charset="0"/>
              </a:rPr>
              <a:t>Total Claim:					$300,000</a:t>
            </a:r>
          </a:p>
          <a:p>
            <a:pPr lvl="1" eaLnBrk="1" hangingPunct="1">
              <a:buFontTx/>
              <a:buChar char="•"/>
            </a:pPr>
            <a:r>
              <a:rPr lang="en-US" altLang="en-US" sz="1700" dirty="0">
                <a:solidFill>
                  <a:srgbClr val="666666"/>
                </a:solidFill>
                <a:latin typeface="Arial" panose="020B0604020202020204" pitchFamily="34" charset="0"/>
                <a:cs typeface="Arial" panose="020B0604020202020204" pitchFamily="34" charset="0"/>
              </a:rPr>
              <a:t>Employer Deductible:				$  75,000</a:t>
            </a:r>
          </a:p>
          <a:p>
            <a:pPr lvl="1" eaLnBrk="1" hangingPunct="1">
              <a:buFontTx/>
              <a:buChar char="•"/>
            </a:pPr>
            <a:endParaRPr lang="en-US" altLang="en-US" sz="1700" dirty="0">
              <a:solidFill>
                <a:srgbClr val="666666"/>
              </a:solidFill>
              <a:latin typeface="Arial" panose="020B0604020202020204" pitchFamily="34" charset="0"/>
              <a:cs typeface="Arial" panose="020B0604020202020204" pitchFamily="34" charset="0"/>
            </a:endParaRPr>
          </a:p>
          <a:p>
            <a:pPr lvl="1" eaLnBrk="1" hangingPunct="1">
              <a:buFontTx/>
              <a:buChar char="•"/>
            </a:pPr>
            <a:r>
              <a:rPr lang="en-US" altLang="en-US" sz="1700" b="1" dirty="0">
                <a:solidFill>
                  <a:srgbClr val="666666"/>
                </a:solidFill>
                <a:latin typeface="Arial" panose="020B0604020202020204" pitchFamily="34" charset="0"/>
                <a:cs typeface="Arial" panose="020B0604020202020204" pitchFamily="34" charset="0"/>
              </a:rPr>
              <a:t>Amount reimbursed by Stop Loss Carrier:		</a:t>
            </a:r>
            <a:r>
              <a:rPr lang="en-US" altLang="en-US" sz="1700" b="1" u="sng" dirty="0">
                <a:solidFill>
                  <a:srgbClr val="666666"/>
                </a:solidFill>
                <a:latin typeface="Arial" panose="020B0604020202020204" pitchFamily="34" charset="0"/>
                <a:cs typeface="Arial" panose="020B0604020202020204" pitchFamily="34" charset="0"/>
              </a:rPr>
              <a:t>$225,000</a:t>
            </a:r>
            <a:endParaRPr lang="en-US" altLang="en-US" sz="1700" b="1" dirty="0">
              <a:solidFill>
                <a:srgbClr val="666666"/>
              </a:solidFill>
              <a:latin typeface="Arial" panose="020B0604020202020204" pitchFamily="34" charset="0"/>
              <a:cs typeface="Arial" panose="020B0604020202020204" pitchFamily="34" charset="0"/>
            </a:endParaRPr>
          </a:p>
          <a:p>
            <a:pPr lvl="1" eaLnBrk="1" hangingPunct="1">
              <a:buFont typeface="Monotype Sorts" pitchFamily="2" charset="2"/>
              <a:buChar char="."/>
            </a:pPr>
            <a:endParaRPr lang="en-US" altLang="en-US" sz="1700" dirty="0">
              <a:solidFill>
                <a:srgbClr val="666666"/>
              </a:solidFill>
            </a:endParaRPr>
          </a:p>
        </p:txBody>
      </p:sp>
      <p:sp>
        <p:nvSpPr>
          <p:cNvPr id="14339" name="Rectangle 1033"/>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Specific (Individual) Coverage</a:t>
            </a:r>
          </a:p>
        </p:txBody>
      </p:sp>
    </p:spTree>
    <p:extLst>
      <p:ext uri="{BB962C8B-B14F-4D97-AF65-F5344CB8AC3E}">
        <p14:creationId xmlns:p14="http://schemas.microsoft.com/office/powerpoint/2010/main" val="348753334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4294967295"/>
          </p:nvPr>
        </p:nvSpPr>
        <p:spPr>
          <a:xfrm>
            <a:off x="685800" y="1995488"/>
            <a:ext cx="7772400" cy="3795712"/>
          </a:xfrm>
          <a:prstGeom prst="rect">
            <a:avLst/>
          </a:prstGeom>
        </p:spPr>
        <p:txBody>
          <a:bodyPr>
            <a:noAutofit/>
          </a:bodyPr>
          <a:lstStyle/>
          <a:p>
            <a:pPr marL="228600" indent="-228600" eaLnBrk="1" hangingPunct="1">
              <a:lnSpc>
                <a:spcPct val="90000"/>
              </a:lnSpc>
              <a:buFontTx/>
              <a:buNone/>
              <a:tabLst>
                <a:tab pos="169863" algn="l"/>
              </a:tabLst>
            </a:pPr>
            <a:r>
              <a:rPr lang="en-US" altLang="en-US" sz="1700" b="1" dirty="0">
                <a:solidFill>
                  <a:srgbClr val="666666"/>
                </a:solidFill>
                <a:latin typeface="Arial" panose="020B0604020202020204" pitchFamily="34" charset="0"/>
                <a:cs typeface="Arial" panose="020B0604020202020204" pitchFamily="34" charset="0"/>
              </a:rPr>
              <a:t>Appropriate Specific Deductible</a:t>
            </a:r>
          </a:p>
          <a:p>
            <a:pPr marL="228600" indent="-228600" eaLnBrk="1" hangingPunct="1">
              <a:lnSpc>
                <a:spcPct val="90000"/>
              </a:lnSpc>
              <a:tabLst>
                <a:tab pos="169863" algn="l"/>
              </a:tabLst>
            </a:pPr>
            <a:endParaRPr lang="en-US" altLang="en-US" sz="1700" b="1" dirty="0">
              <a:solidFill>
                <a:srgbClr val="666666"/>
              </a:solidFill>
              <a:latin typeface="Arial" panose="020B0604020202020204" pitchFamily="34" charset="0"/>
              <a:cs typeface="Arial" panose="020B0604020202020204" pitchFamily="34" charset="0"/>
            </a:endParaRPr>
          </a:p>
          <a:p>
            <a:pPr marL="228600" indent="-228600" eaLnBrk="1" hangingPunct="1">
              <a:lnSpc>
                <a:spcPct val="90000"/>
              </a:lnSpc>
              <a:buClr>
                <a:srgbClr val="4D4D4D"/>
              </a:buClr>
              <a:tabLst>
                <a:tab pos="169863" algn="l"/>
              </a:tabLst>
            </a:pPr>
            <a:r>
              <a:rPr lang="en-US" altLang="en-US" sz="1700" dirty="0">
                <a:solidFill>
                  <a:srgbClr val="666666"/>
                </a:solidFill>
                <a:latin typeface="Arial" panose="020B0604020202020204" pitchFamily="34" charset="0"/>
                <a:cs typeface="Arial" panose="020B0604020202020204" pitchFamily="34" charset="0"/>
              </a:rPr>
              <a:t>Risk factor is the relationship between the specific amount and expected paid claims. </a:t>
            </a:r>
          </a:p>
          <a:p>
            <a:pPr marL="228600" indent="-228600" eaLnBrk="1" hangingPunct="1">
              <a:lnSpc>
                <a:spcPct val="90000"/>
              </a:lnSpc>
              <a:buClr>
                <a:srgbClr val="4D4D4D"/>
              </a:buClr>
              <a:tabLst>
                <a:tab pos="169863" algn="l"/>
              </a:tabLst>
            </a:pPr>
            <a:endParaRPr lang="en-US" altLang="en-US" sz="1700" dirty="0">
              <a:solidFill>
                <a:srgbClr val="666666"/>
              </a:solidFill>
              <a:latin typeface="Arial" panose="020B0604020202020204" pitchFamily="34" charset="0"/>
              <a:cs typeface="Arial" panose="020B0604020202020204" pitchFamily="34" charset="0"/>
            </a:endParaRPr>
          </a:p>
          <a:p>
            <a:pPr marL="228600" indent="-228600">
              <a:lnSpc>
                <a:spcPct val="90000"/>
              </a:lnSpc>
              <a:buClr>
                <a:srgbClr val="4D4D4D"/>
              </a:buClr>
              <a:tabLst>
                <a:tab pos="169863" algn="l"/>
              </a:tabLst>
            </a:pPr>
            <a:r>
              <a:rPr lang="en-US" altLang="en-US" sz="1700" dirty="0">
                <a:solidFill>
                  <a:srgbClr val="666666"/>
                </a:solidFill>
                <a:latin typeface="Arial" panose="020B0604020202020204" pitchFamily="34" charset="0"/>
                <a:cs typeface="Arial" panose="020B0604020202020204" pitchFamily="34" charset="0"/>
              </a:rPr>
              <a:t>Employer tolerance for risk</a:t>
            </a:r>
          </a:p>
          <a:p>
            <a:pPr marL="228600" indent="-228600">
              <a:lnSpc>
                <a:spcPct val="90000"/>
              </a:lnSpc>
              <a:buClr>
                <a:srgbClr val="4D4D4D"/>
              </a:buClr>
              <a:tabLst>
                <a:tab pos="169863" algn="l"/>
              </a:tabLst>
            </a:pPr>
            <a:endParaRPr lang="en-US" altLang="en-US" sz="1700" dirty="0">
              <a:solidFill>
                <a:srgbClr val="666666"/>
              </a:solidFill>
              <a:latin typeface="Arial" panose="020B0604020202020204" pitchFamily="34" charset="0"/>
              <a:cs typeface="Arial" panose="020B0604020202020204" pitchFamily="34" charset="0"/>
            </a:endParaRPr>
          </a:p>
          <a:p>
            <a:pPr marL="228600" indent="-228600">
              <a:lnSpc>
                <a:spcPct val="90000"/>
              </a:lnSpc>
              <a:buClr>
                <a:srgbClr val="4D4D4D"/>
              </a:buClr>
              <a:tabLst>
                <a:tab pos="169863" algn="l"/>
              </a:tabLst>
            </a:pPr>
            <a:r>
              <a:rPr lang="en-US" altLang="en-US" sz="1700" dirty="0">
                <a:solidFill>
                  <a:srgbClr val="666666"/>
                </a:solidFill>
                <a:latin typeface="Arial" panose="020B0604020202020204" pitchFamily="34" charset="0"/>
                <a:cs typeface="Arial" panose="020B0604020202020204" pitchFamily="34" charset="0"/>
              </a:rPr>
              <a:t>Group size</a:t>
            </a:r>
          </a:p>
          <a:p>
            <a:pPr marL="228600" indent="-228600">
              <a:lnSpc>
                <a:spcPct val="90000"/>
              </a:lnSpc>
              <a:buClr>
                <a:srgbClr val="4D4D4D"/>
              </a:buClr>
              <a:tabLst>
                <a:tab pos="169863" algn="l"/>
              </a:tabLst>
            </a:pPr>
            <a:endParaRPr lang="en-US" altLang="en-US" sz="1700" dirty="0">
              <a:solidFill>
                <a:srgbClr val="666666"/>
              </a:solidFill>
              <a:latin typeface="Arial" panose="020B0604020202020204" pitchFamily="34" charset="0"/>
              <a:cs typeface="Arial" panose="020B0604020202020204" pitchFamily="34" charset="0"/>
            </a:endParaRPr>
          </a:p>
          <a:p>
            <a:pPr marL="228600" indent="-228600" eaLnBrk="1" hangingPunct="1">
              <a:lnSpc>
                <a:spcPct val="90000"/>
              </a:lnSpc>
              <a:buClr>
                <a:srgbClr val="4D4D4D"/>
              </a:buClr>
              <a:tabLst>
                <a:tab pos="169863" algn="l"/>
              </a:tabLst>
            </a:pPr>
            <a:r>
              <a:rPr lang="en-US" altLang="en-US" sz="1700" dirty="0">
                <a:solidFill>
                  <a:srgbClr val="666666"/>
                </a:solidFill>
                <a:latin typeface="Arial" panose="020B0604020202020204" pitchFamily="34" charset="0"/>
                <a:cs typeface="Arial" panose="020B0604020202020204" pitchFamily="34" charset="0"/>
              </a:rPr>
              <a:t>5% to 15% of expected paid claims is a popular benchmark</a:t>
            </a:r>
          </a:p>
          <a:p>
            <a:pPr marL="228600" indent="-228600" eaLnBrk="1" hangingPunct="1">
              <a:lnSpc>
                <a:spcPct val="90000"/>
              </a:lnSpc>
              <a:buClr>
                <a:srgbClr val="4D4D4D"/>
              </a:buClr>
              <a:tabLst>
                <a:tab pos="169863" algn="l"/>
              </a:tabLst>
            </a:pPr>
            <a:endParaRPr lang="en-US" altLang="en-US" sz="1700" dirty="0">
              <a:solidFill>
                <a:srgbClr val="666666"/>
              </a:solidFill>
              <a:latin typeface="Arial" panose="020B0604020202020204" pitchFamily="34" charset="0"/>
              <a:cs typeface="Arial" panose="020B0604020202020204" pitchFamily="34" charset="0"/>
            </a:endParaRPr>
          </a:p>
        </p:txBody>
      </p:sp>
      <p:sp>
        <p:nvSpPr>
          <p:cNvPr id="15368" name="Rectangle 17"/>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Specific Stop Loss Guidelines</a:t>
            </a:r>
          </a:p>
        </p:txBody>
      </p:sp>
      <p:sp>
        <p:nvSpPr>
          <p:cNvPr id="15363" name="Rectangle 6"/>
          <p:cNvSpPr>
            <a:spLocks noChangeArrowheads="1"/>
          </p:cNvSpPr>
          <p:nvPr/>
        </p:nvSpPr>
        <p:spPr bwMode="auto">
          <a:xfrm>
            <a:off x="5181600" y="3790950"/>
            <a:ext cx="396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endParaRPr lang="en-US" altLang="en-US" sz="1600" dirty="0">
              <a:solidFill>
                <a:schemeClr val="tx1"/>
              </a:solidFill>
              <a:latin typeface="Times New Roman" pitchFamily="18" charset="0"/>
            </a:endParaRPr>
          </a:p>
        </p:txBody>
      </p:sp>
      <p:sp>
        <p:nvSpPr>
          <p:cNvPr id="15364" name="Rectangle 7"/>
          <p:cNvSpPr>
            <a:spLocks noChangeArrowheads="1"/>
          </p:cNvSpPr>
          <p:nvPr/>
        </p:nvSpPr>
        <p:spPr bwMode="auto">
          <a:xfrm>
            <a:off x="1371600" y="3767138"/>
            <a:ext cx="2971800"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14300" eaLnBrk="0" hangingPunct="0">
              <a:spcBef>
                <a:spcPct val="40000"/>
              </a:spcBef>
              <a:buSzPct val="90000"/>
              <a:buChar char="•"/>
              <a:tabLst>
                <a:tab pos="347663" algn="l"/>
                <a:tab pos="914400" algn="l"/>
                <a:tab pos="1595438" algn="l"/>
              </a:tabLst>
              <a:defRPr sz="3000">
                <a:solidFill>
                  <a:srgbClr val="595959"/>
                </a:solidFill>
                <a:latin typeface="Arial" charset="0"/>
                <a:ea typeface="ＭＳ Ｐゴシック" charset="-128"/>
              </a:defRPr>
            </a:lvl1pPr>
            <a:lvl2pPr marL="742950" indent="-285750" defTabSz="114300" eaLnBrk="0" hangingPunct="0">
              <a:spcBef>
                <a:spcPct val="40000"/>
              </a:spcBef>
              <a:buSzPct val="90000"/>
              <a:buFont typeface="Arial" charset="0"/>
              <a:buChar char="–"/>
              <a:tabLst>
                <a:tab pos="347663" algn="l"/>
                <a:tab pos="914400" algn="l"/>
                <a:tab pos="1595438" algn="l"/>
              </a:tabLst>
              <a:defRPr sz="2600">
                <a:solidFill>
                  <a:srgbClr val="595959"/>
                </a:solidFill>
                <a:latin typeface="Arial" charset="0"/>
                <a:ea typeface="ＭＳ Ｐゴシック" charset="-128"/>
              </a:defRPr>
            </a:lvl2pPr>
            <a:lvl3pPr marL="1143000" indent="-228600" defTabSz="114300" eaLnBrk="0" hangingPunct="0">
              <a:spcBef>
                <a:spcPct val="40000"/>
              </a:spcBef>
              <a:buSzPct val="90000"/>
              <a:buChar char="•"/>
              <a:tabLst>
                <a:tab pos="347663" algn="l"/>
                <a:tab pos="914400" algn="l"/>
                <a:tab pos="1595438" algn="l"/>
              </a:tabLst>
              <a:defRPr sz="2200">
                <a:solidFill>
                  <a:srgbClr val="595959"/>
                </a:solidFill>
                <a:latin typeface="Arial" charset="0"/>
                <a:ea typeface="ＭＳ Ｐゴシック" charset="-128"/>
              </a:defRPr>
            </a:lvl3pPr>
            <a:lvl4pPr marL="1600200" indent="-228600" defTabSz="114300" eaLnBrk="0" hangingPunct="0">
              <a:spcBef>
                <a:spcPct val="40000"/>
              </a:spcBef>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4pPr>
            <a:lvl5pPr marL="2057400" indent="-228600" defTabSz="114300" eaLnBrk="0" hangingPunct="0">
              <a:spcBef>
                <a:spcPct val="40000"/>
              </a:spcBef>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5pPr>
            <a:lvl6pPr marL="25146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6pPr>
            <a:lvl7pPr marL="29718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7pPr>
            <a:lvl8pPr marL="34290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8pPr>
            <a:lvl9pPr marL="38862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9pPr>
          </a:lstStyle>
          <a:p>
            <a:pPr algn="ctr">
              <a:spcBef>
                <a:spcPct val="0"/>
              </a:spcBef>
              <a:buSzTx/>
              <a:buFontTx/>
              <a:buNone/>
            </a:pPr>
            <a:endParaRPr lang="en-US" altLang="en-US" sz="1600" b="1" dirty="0">
              <a:solidFill>
                <a:schemeClr val="tx1"/>
              </a:solidFill>
              <a:latin typeface="Times New Roman" pitchFamily="18" charset="0"/>
            </a:endParaRPr>
          </a:p>
        </p:txBody>
      </p:sp>
      <p:sp>
        <p:nvSpPr>
          <p:cNvPr id="15365" name="Text Box 8"/>
          <p:cNvSpPr txBox="1">
            <a:spLocks noChangeArrowheads="1"/>
          </p:cNvSpPr>
          <p:nvPr/>
        </p:nvSpPr>
        <p:spPr bwMode="auto">
          <a:xfrm>
            <a:off x="609600" y="6045200"/>
            <a:ext cx="7848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r">
              <a:spcBef>
                <a:spcPct val="0"/>
              </a:spcBef>
              <a:buSzTx/>
              <a:buFont typeface="Monotype Sorts" pitchFamily="2" charset="2"/>
              <a:buNone/>
            </a:pPr>
            <a:r>
              <a:rPr lang="en-US" altLang="en-US" sz="1400" i="1" dirty="0">
                <a:solidFill>
                  <a:schemeClr val="accent2"/>
                </a:solidFill>
              </a:rPr>
              <a:t> </a:t>
            </a:r>
            <a:endParaRPr lang="en-US" altLang="en-US" sz="1400" i="1" dirty="0">
              <a:solidFill>
                <a:schemeClr val="tx1"/>
              </a:solidFill>
            </a:endParaRPr>
          </a:p>
        </p:txBody>
      </p:sp>
      <p:sp>
        <p:nvSpPr>
          <p:cNvPr id="15366" name="Rectangle 9"/>
          <p:cNvSpPr>
            <a:spLocks noChangeArrowheads="1"/>
          </p:cNvSpPr>
          <p:nvPr/>
        </p:nvSpPr>
        <p:spPr bwMode="auto">
          <a:xfrm>
            <a:off x="2667000" y="4146550"/>
            <a:ext cx="14478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14300" eaLnBrk="0" hangingPunct="0">
              <a:spcBef>
                <a:spcPct val="40000"/>
              </a:spcBef>
              <a:buSzPct val="90000"/>
              <a:buChar char="•"/>
              <a:tabLst>
                <a:tab pos="347663" algn="l"/>
                <a:tab pos="914400" algn="l"/>
                <a:tab pos="1595438" algn="l"/>
              </a:tabLst>
              <a:defRPr sz="3000">
                <a:solidFill>
                  <a:srgbClr val="595959"/>
                </a:solidFill>
                <a:latin typeface="Arial" charset="0"/>
                <a:ea typeface="ＭＳ Ｐゴシック" charset="-128"/>
              </a:defRPr>
            </a:lvl1pPr>
            <a:lvl2pPr marL="742950" indent="-285750" defTabSz="114300" eaLnBrk="0" hangingPunct="0">
              <a:spcBef>
                <a:spcPct val="40000"/>
              </a:spcBef>
              <a:buSzPct val="90000"/>
              <a:buFont typeface="Arial" charset="0"/>
              <a:buChar char="–"/>
              <a:tabLst>
                <a:tab pos="347663" algn="l"/>
                <a:tab pos="914400" algn="l"/>
                <a:tab pos="1595438" algn="l"/>
              </a:tabLst>
              <a:defRPr sz="2600">
                <a:solidFill>
                  <a:srgbClr val="595959"/>
                </a:solidFill>
                <a:latin typeface="Arial" charset="0"/>
                <a:ea typeface="ＭＳ Ｐゴシック" charset="-128"/>
              </a:defRPr>
            </a:lvl2pPr>
            <a:lvl3pPr marL="1143000" indent="-228600" defTabSz="114300" eaLnBrk="0" hangingPunct="0">
              <a:spcBef>
                <a:spcPct val="40000"/>
              </a:spcBef>
              <a:buSzPct val="90000"/>
              <a:buChar char="•"/>
              <a:tabLst>
                <a:tab pos="347663" algn="l"/>
                <a:tab pos="914400" algn="l"/>
                <a:tab pos="1595438" algn="l"/>
              </a:tabLst>
              <a:defRPr sz="2200">
                <a:solidFill>
                  <a:srgbClr val="595959"/>
                </a:solidFill>
                <a:latin typeface="Arial" charset="0"/>
                <a:ea typeface="ＭＳ Ｐゴシック" charset="-128"/>
              </a:defRPr>
            </a:lvl3pPr>
            <a:lvl4pPr marL="1600200" indent="-228600" defTabSz="114300" eaLnBrk="0" hangingPunct="0">
              <a:spcBef>
                <a:spcPct val="40000"/>
              </a:spcBef>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4pPr>
            <a:lvl5pPr marL="2057400" indent="-228600" defTabSz="114300" eaLnBrk="0" hangingPunct="0">
              <a:spcBef>
                <a:spcPct val="40000"/>
              </a:spcBef>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5pPr>
            <a:lvl6pPr marL="25146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6pPr>
            <a:lvl7pPr marL="29718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7pPr>
            <a:lvl8pPr marL="34290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8pPr>
            <a:lvl9pPr marL="38862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9pPr>
          </a:lstStyle>
          <a:p>
            <a:pPr algn="r">
              <a:spcBef>
                <a:spcPct val="0"/>
              </a:spcBef>
              <a:buSzTx/>
              <a:buFontTx/>
              <a:buNone/>
            </a:pPr>
            <a:endParaRPr lang="en-US" altLang="en-US" sz="1600" b="1" dirty="0">
              <a:solidFill>
                <a:schemeClr val="tx1"/>
              </a:solidFill>
              <a:latin typeface="Times New Roman" pitchFamily="18" charset="0"/>
            </a:endParaRPr>
          </a:p>
        </p:txBody>
      </p:sp>
      <p:sp>
        <p:nvSpPr>
          <p:cNvPr id="15367" name="Rectangle 10"/>
          <p:cNvSpPr>
            <a:spLocks noChangeArrowheads="1"/>
          </p:cNvSpPr>
          <p:nvPr/>
        </p:nvSpPr>
        <p:spPr bwMode="auto">
          <a:xfrm>
            <a:off x="4495800" y="4146550"/>
            <a:ext cx="2667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endParaRPr lang="en-US" altLang="en-US" sz="1600" b="1" dirty="0">
              <a:solidFill>
                <a:schemeClr val="tx1"/>
              </a:solidFill>
              <a:latin typeface="Times New Roman" pitchFamily="18" charset="0"/>
            </a:endParaRPr>
          </a:p>
        </p:txBody>
      </p:sp>
    </p:spTree>
    <p:extLst>
      <p:ext uri="{BB962C8B-B14F-4D97-AF65-F5344CB8AC3E}">
        <p14:creationId xmlns:p14="http://schemas.microsoft.com/office/powerpoint/2010/main" val="322377525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026"/>
          <p:cNvSpPr>
            <a:spLocks noChangeArrowheads="1"/>
          </p:cNvSpPr>
          <p:nvPr/>
        </p:nvSpPr>
        <p:spPr bwMode="auto">
          <a:xfrm>
            <a:off x="1371600" y="3581400"/>
            <a:ext cx="67818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eaLnBrk="1" hangingPunct="1">
              <a:spcBef>
                <a:spcPct val="0"/>
              </a:spcBef>
              <a:buSzTx/>
              <a:buFontTx/>
              <a:buNone/>
            </a:pPr>
            <a:endParaRPr lang="en-US" altLang="en-US" sz="2400" dirty="0">
              <a:solidFill>
                <a:schemeClr val="tx1"/>
              </a:solidFill>
            </a:endParaRPr>
          </a:p>
        </p:txBody>
      </p:sp>
      <p:sp>
        <p:nvSpPr>
          <p:cNvPr id="16388" name="Rectangle 1029"/>
          <p:cNvSpPr>
            <a:spLocks noChangeArrowheads="1"/>
          </p:cNvSpPr>
          <p:nvPr/>
        </p:nvSpPr>
        <p:spPr bwMode="auto">
          <a:xfrm>
            <a:off x="4419600" y="3733800"/>
            <a:ext cx="396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endParaRPr lang="en-US" altLang="en-US" sz="1600" dirty="0">
              <a:solidFill>
                <a:schemeClr val="tx1"/>
              </a:solidFill>
              <a:latin typeface="Times New Roman" pitchFamily="18" charset="0"/>
            </a:endParaRPr>
          </a:p>
        </p:txBody>
      </p:sp>
      <p:sp>
        <p:nvSpPr>
          <p:cNvPr id="16389" name="Rectangle 1032"/>
          <p:cNvSpPr>
            <a:spLocks noChangeArrowheads="1"/>
          </p:cNvSpPr>
          <p:nvPr/>
        </p:nvSpPr>
        <p:spPr bwMode="auto">
          <a:xfrm>
            <a:off x="2667000" y="4114800"/>
            <a:ext cx="14478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14300" eaLnBrk="0" hangingPunct="0">
              <a:spcBef>
                <a:spcPct val="40000"/>
              </a:spcBef>
              <a:buSzPct val="90000"/>
              <a:buChar char="•"/>
              <a:tabLst>
                <a:tab pos="347663" algn="l"/>
                <a:tab pos="914400" algn="l"/>
                <a:tab pos="1595438" algn="l"/>
              </a:tabLst>
              <a:defRPr sz="3000">
                <a:solidFill>
                  <a:srgbClr val="595959"/>
                </a:solidFill>
                <a:latin typeface="Arial" charset="0"/>
                <a:ea typeface="ＭＳ Ｐゴシック" charset="-128"/>
              </a:defRPr>
            </a:lvl1pPr>
            <a:lvl2pPr marL="742950" indent="-285750" defTabSz="114300" eaLnBrk="0" hangingPunct="0">
              <a:spcBef>
                <a:spcPct val="40000"/>
              </a:spcBef>
              <a:buSzPct val="90000"/>
              <a:buFont typeface="Arial" charset="0"/>
              <a:buChar char="–"/>
              <a:tabLst>
                <a:tab pos="347663" algn="l"/>
                <a:tab pos="914400" algn="l"/>
                <a:tab pos="1595438" algn="l"/>
              </a:tabLst>
              <a:defRPr sz="2600">
                <a:solidFill>
                  <a:srgbClr val="595959"/>
                </a:solidFill>
                <a:latin typeface="Arial" charset="0"/>
                <a:ea typeface="ＭＳ Ｐゴシック" charset="-128"/>
              </a:defRPr>
            </a:lvl2pPr>
            <a:lvl3pPr marL="1143000" indent="-228600" defTabSz="114300" eaLnBrk="0" hangingPunct="0">
              <a:spcBef>
                <a:spcPct val="40000"/>
              </a:spcBef>
              <a:buSzPct val="90000"/>
              <a:buChar char="•"/>
              <a:tabLst>
                <a:tab pos="347663" algn="l"/>
                <a:tab pos="914400" algn="l"/>
                <a:tab pos="1595438" algn="l"/>
              </a:tabLst>
              <a:defRPr sz="2200">
                <a:solidFill>
                  <a:srgbClr val="595959"/>
                </a:solidFill>
                <a:latin typeface="Arial" charset="0"/>
                <a:ea typeface="ＭＳ Ｐゴシック" charset="-128"/>
              </a:defRPr>
            </a:lvl3pPr>
            <a:lvl4pPr marL="1600200" indent="-228600" defTabSz="114300" eaLnBrk="0" hangingPunct="0">
              <a:spcBef>
                <a:spcPct val="40000"/>
              </a:spcBef>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4pPr>
            <a:lvl5pPr marL="2057400" indent="-228600" defTabSz="114300" eaLnBrk="0" hangingPunct="0">
              <a:spcBef>
                <a:spcPct val="40000"/>
              </a:spcBef>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5pPr>
            <a:lvl6pPr marL="25146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6pPr>
            <a:lvl7pPr marL="29718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7pPr>
            <a:lvl8pPr marL="34290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8pPr>
            <a:lvl9pPr marL="3886200" indent="-228600" defTabSz="114300" eaLnBrk="0" fontAlgn="base" hangingPunct="0">
              <a:spcBef>
                <a:spcPct val="40000"/>
              </a:spcBef>
              <a:spcAft>
                <a:spcPct val="0"/>
              </a:spcAft>
              <a:buSzPct val="90000"/>
              <a:buFont typeface="Arial" charset="0"/>
              <a:buChar char="»"/>
              <a:tabLst>
                <a:tab pos="347663" algn="l"/>
                <a:tab pos="914400" algn="l"/>
                <a:tab pos="1595438" algn="l"/>
              </a:tabLst>
              <a:defRPr>
                <a:solidFill>
                  <a:srgbClr val="595959"/>
                </a:solidFill>
                <a:latin typeface="Arial" charset="0"/>
                <a:ea typeface="ＭＳ Ｐゴシック" charset="-128"/>
              </a:defRPr>
            </a:lvl9pPr>
          </a:lstStyle>
          <a:p>
            <a:pPr algn="r">
              <a:spcBef>
                <a:spcPct val="0"/>
              </a:spcBef>
              <a:buSzTx/>
              <a:buFontTx/>
              <a:buNone/>
            </a:pPr>
            <a:endParaRPr lang="en-US" altLang="en-US" sz="1600" b="1" dirty="0">
              <a:solidFill>
                <a:schemeClr val="tx1"/>
              </a:solidFill>
              <a:latin typeface="Times New Roman" pitchFamily="18" charset="0"/>
            </a:endParaRPr>
          </a:p>
        </p:txBody>
      </p:sp>
      <p:sp>
        <p:nvSpPr>
          <p:cNvPr id="16390" name="Rectangle 1033"/>
          <p:cNvSpPr>
            <a:spLocks noChangeArrowheads="1"/>
          </p:cNvSpPr>
          <p:nvPr/>
        </p:nvSpPr>
        <p:spPr bwMode="auto">
          <a:xfrm>
            <a:off x="4495800" y="4114800"/>
            <a:ext cx="2667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endParaRPr lang="en-US" altLang="en-US" sz="1600" b="1" dirty="0">
              <a:solidFill>
                <a:schemeClr val="tx1"/>
              </a:solidFill>
              <a:latin typeface="Times New Roman" pitchFamily="18" charset="0"/>
            </a:endParaRPr>
          </a:p>
        </p:txBody>
      </p:sp>
      <p:sp>
        <p:nvSpPr>
          <p:cNvPr id="16391" name="Rectangle 1037"/>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Specific Rate Calculation</a:t>
            </a:r>
          </a:p>
        </p:txBody>
      </p:sp>
      <p:sp>
        <p:nvSpPr>
          <p:cNvPr id="16387" name="Rectangle 1027"/>
          <p:cNvSpPr>
            <a:spLocks noGrp="1" noChangeArrowheads="1"/>
          </p:cNvSpPr>
          <p:nvPr>
            <p:ph type="body" idx="4294967295"/>
          </p:nvPr>
        </p:nvSpPr>
        <p:spPr>
          <a:xfrm>
            <a:off x="685800" y="1600200"/>
            <a:ext cx="7772400" cy="4724400"/>
          </a:xfrm>
          <a:prstGeom prst="rect">
            <a:avLst/>
          </a:prstGeom>
        </p:spPr>
        <p:txBody>
          <a:bodyPr/>
          <a:lstStyle/>
          <a:p>
            <a:pPr marL="0" indent="0" eaLnBrk="1" hangingPunct="1">
              <a:buClr>
                <a:srgbClr val="4D4D4D"/>
              </a:buClr>
              <a:buFontTx/>
              <a:buNone/>
              <a:tabLst>
                <a:tab pos="228600" algn="l"/>
              </a:tabLst>
            </a:pPr>
            <a:r>
              <a:rPr lang="en-US" altLang="en-US" sz="1700" dirty="0">
                <a:solidFill>
                  <a:srgbClr val="666666"/>
                </a:solidFill>
                <a:latin typeface="Arial" panose="020B0604020202020204" pitchFamily="34" charset="0"/>
                <a:cs typeface="Arial" panose="020B0604020202020204" pitchFamily="34" charset="0"/>
              </a:rPr>
              <a:t>Specific Rates are based on actuarial data and the individual group characteristics listed below.  This rate is commonly referred to as the “manual rate.” </a:t>
            </a:r>
          </a:p>
          <a:p>
            <a:pPr marL="457200" lvl="1" indent="0" eaLnBrk="1" hangingPunct="1">
              <a:buClr>
                <a:srgbClr val="4D4D4D"/>
              </a:buClr>
              <a:buFontTx/>
              <a:buChar char="•"/>
              <a:tabLst>
                <a:tab pos="228600" algn="l"/>
              </a:tabLst>
            </a:pPr>
            <a:r>
              <a:rPr lang="en-US" altLang="en-US" sz="1700" dirty="0">
                <a:solidFill>
                  <a:srgbClr val="666666"/>
                </a:solidFill>
                <a:latin typeface="Arial" panose="020B0604020202020204" pitchFamily="34" charset="0"/>
                <a:cs typeface="Arial" panose="020B0604020202020204" pitchFamily="34" charset="0"/>
              </a:rPr>
              <a:t>  Geographic location</a:t>
            </a:r>
          </a:p>
          <a:p>
            <a:pPr marL="457200" lvl="1" indent="0" eaLnBrk="1" hangingPunct="1">
              <a:buClr>
                <a:srgbClr val="4D4D4D"/>
              </a:buClr>
              <a:buFontTx/>
              <a:buChar char="•"/>
              <a:tabLst>
                <a:tab pos="228600" algn="l"/>
              </a:tabLst>
            </a:pPr>
            <a:r>
              <a:rPr lang="en-US" altLang="en-US" sz="1700" dirty="0">
                <a:solidFill>
                  <a:srgbClr val="666666"/>
                </a:solidFill>
                <a:latin typeface="Arial" panose="020B0604020202020204" pitchFamily="34" charset="0"/>
                <a:cs typeface="Arial" panose="020B0604020202020204" pitchFamily="34" charset="0"/>
              </a:rPr>
              <a:t>  Industry</a:t>
            </a:r>
          </a:p>
          <a:p>
            <a:pPr marL="457200" lvl="1" indent="0" eaLnBrk="1" hangingPunct="1">
              <a:buClr>
                <a:srgbClr val="4D4D4D"/>
              </a:buClr>
              <a:buFontTx/>
              <a:buChar char="•"/>
              <a:tabLst>
                <a:tab pos="228600" algn="l"/>
              </a:tabLst>
            </a:pPr>
            <a:r>
              <a:rPr lang="en-US" altLang="en-US" sz="1700" dirty="0">
                <a:solidFill>
                  <a:srgbClr val="666666"/>
                </a:solidFill>
                <a:latin typeface="Arial" panose="020B0604020202020204" pitchFamily="34" charset="0"/>
                <a:cs typeface="Arial" panose="020B0604020202020204" pitchFamily="34" charset="0"/>
              </a:rPr>
              <a:t>  Demographic (age / gender) make up</a:t>
            </a:r>
          </a:p>
          <a:p>
            <a:pPr marL="457200" lvl="1" indent="0" eaLnBrk="1" hangingPunct="1">
              <a:buClr>
                <a:srgbClr val="4D4D4D"/>
              </a:buClr>
              <a:buFontTx/>
              <a:buChar char="•"/>
              <a:tabLst>
                <a:tab pos="228600" algn="l"/>
              </a:tabLst>
            </a:pPr>
            <a:r>
              <a:rPr lang="en-US" altLang="en-US" sz="1700" dirty="0">
                <a:solidFill>
                  <a:srgbClr val="666666"/>
                </a:solidFill>
                <a:latin typeface="Arial" panose="020B0604020202020204" pitchFamily="34" charset="0"/>
                <a:cs typeface="Arial" panose="020B0604020202020204" pitchFamily="34" charset="0"/>
              </a:rPr>
              <a:t>  Deductible level</a:t>
            </a:r>
          </a:p>
          <a:p>
            <a:pPr marL="457200" lvl="1" indent="0" eaLnBrk="1" hangingPunct="1">
              <a:buClr>
                <a:srgbClr val="4D4D4D"/>
              </a:buClr>
              <a:buFontTx/>
              <a:buChar char="•"/>
              <a:tabLst>
                <a:tab pos="228600" algn="l"/>
              </a:tabLst>
            </a:pPr>
            <a:r>
              <a:rPr lang="en-US" altLang="en-US" sz="1700" dirty="0">
                <a:solidFill>
                  <a:srgbClr val="666666"/>
                </a:solidFill>
                <a:latin typeface="Arial" panose="020B0604020202020204" pitchFamily="34" charset="0"/>
                <a:cs typeface="Arial" panose="020B0604020202020204" pitchFamily="34" charset="0"/>
              </a:rPr>
              <a:t>  Managed care network being utilized</a:t>
            </a:r>
          </a:p>
          <a:p>
            <a:pPr marL="0" indent="0" eaLnBrk="1" hangingPunct="1">
              <a:buClr>
                <a:srgbClr val="4D4D4D"/>
              </a:buClr>
              <a:buFontTx/>
              <a:buNone/>
              <a:tabLst>
                <a:tab pos="228600" algn="l"/>
              </a:tabLst>
            </a:pPr>
            <a:endParaRPr lang="en-US" altLang="en-US" sz="1700" b="1" dirty="0">
              <a:solidFill>
                <a:srgbClr val="666666"/>
              </a:solidFill>
              <a:latin typeface="Arial" panose="020B0604020202020204" pitchFamily="34" charset="0"/>
              <a:cs typeface="Arial" panose="020B0604020202020204" pitchFamily="34" charset="0"/>
            </a:endParaRPr>
          </a:p>
          <a:p>
            <a:pPr marL="0" indent="0" eaLnBrk="1" hangingPunct="1">
              <a:buClr>
                <a:srgbClr val="4D4D4D"/>
              </a:buClr>
              <a:buFontTx/>
              <a:buNone/>
              <a:tabLst>
                <a:tab pos="228600" algn="l"/>
              </a:tabLst>
            </a:pPr>
            <a:r>
              <a:rPr lang="en-US" altLang="en-US" sz="1700" dirty="0">
                <a:solidFill>
                  <a:srgbClr val="666666"/>
                </a:solidFill>
                <a:latin typeface="Arial" panose="020B0604020202020204" pitchFamily="34" charset="0"/>
                <a:cs typeface="Arial" panose="020B0604020202020204" pitchFamily="34" charset="0"/>
              </a:rPr>
              <a:t>The underwriter takes the “manual rates” and loads or discounts the rates based on:</a:t>
            </a:r>
          </a:p>
          <a:p>
            <a:pPr marL="457200" lvl="1" indent="0" eaLnBrk="1" hangingPunct="1">
              <a:buClr>
                <a:srgbClr val="4D4D4D"/>
              </a:buClr>
              <a:buFontTx/>
              <a:buChar char="•"/>
              <a:tabLst>
                <a:tab pos="228600" algn="l"/>
              </a:tabLst>
            </a:pPr>
            <a:r>
              <a:rPr lang="en-US" altLang="en-US" sz="1700" dirty="0">
                <a:solidFill>
                  <a:srgbClr val="666666"/>
                </a:solidFill>
                <a:latin typeface="Arial" panose="020B0604020202020204" pitchFamily="34" charset="0"/>
                <a:cs typeface="Arial" panose="020B0604020202020204" pitchFamily="34" charset="0"/>
              </a:rPr>
              <a:t>  Claim history</a:t>
            </a:r>
          </a:p>
          <a:p>
            <a:pPr marL="457200" lvl="1" indent="0" eaLnBrk="1" hangingPunct="1">
              <a:buClr>
                <a:srgbClr val="4D4D4D"/>
              </a:buClr>
              <a:buFontTx/>
              <a:buChar char="•"/>
              <a:tabLst>
                <a:tab pos="228600" algn="l"/>
              </a:tabLst>
            </a:pPr>
            <a:r>
              <a:rPr lang="en-US" altLang="en-US" sz="1700" dirty="0">
                <a:solidFill>
                  <a:srgbClr val="666666"/>
                </a:solidFill>
                <a:latin typeface="Arial" panose="020B0604020202020204" pitchFamily="34" charset="0"/>
                <a:cs typeface="Arial" panose="020B0604020202020204" pitchFamily="34" charset="0"/>
              </a:rPr>
              <a:t>  Projected large claims</a:t>
            </a:r>
          </a:p>
          <a:p>
            <a:pPr marL="457200" lvl="1" indent="0" eaLnBrk="1" hangingPunct="1">
              <a:buClr>
                <a:srgbClr val="4D4D4D"/>
              </a:buClr>
              <a:buFontTx/>
              <a:buChar char="•"/>
              <a:tabLst>
                <a:tab pos="228600" algn="l"/>
              </a:tabLst>
            </a:pPr>
            <a:r>
              <a:rPr lang="en-US" altLang="en-US" sz="1700" dirty="0">
                <a:solidFill>
                  <a:srgbClr val="666666"/>
                </a:solidFill>
                <a:latin typeface="Arial" panose="020B0604020202020204" pitchFamily="34" charset="0"/>
                <a:cs typeface="Arial" panose="020B0604020202020204" pitchFamily="34" charset="0"/>
              </a:rPr>
              <a:t>  Changes to the plan</a:t>
            </a:r>
          </a:p>
          <a:p>
            <a:pPr marL="457200" lvl="1" indent="0" eaLnBrk="1" hangingPunct="1">
              <a:buClr>
                <a:srgbClr val="4D4D4D"/>
              </a:buClr>
              <a:tabLst>
                <a:tab pos="228600" algn="l"/>
              </a:tabLst>
            </a:pPr>
            <a:endParaRPr lang="en-US" altLang="en-US" sz="1700" dirty="0">
              <a:solidFill>
                <a:srgbClr val="666666"/>
              </a:solidFill>
              <a:latin typeface="Arial" panose="020B0604020202020204" pitchFamily="34" charset="0"/>
              <a:cs typeface="Arial" panose="020B0604020202020204" pitchFamily="34" charset="0"/>
            </a:endParaRPr>
          </a:p>
          <a:p>
            <a:pPr marL="457200" lvl="1" indent="0" eaLnBrk="1" hangingPunct="1">
              <a:buClr>
                <a:srgbClr val="4D4D4D"/>
              </a:buClr>
              <a:tabLst>
                <a:tab pos="228600" algn="l"/>
              </a:tabLst>
            </a:pPr>
            <a:endParaRPr lang="en-US" altLang="en-US" sz="1700" b="1" dirty="0">
              <a:solidFill>
                <a:srgbClr val="666666"/>
              </a:solidFill>
              <a:latin typeface="Arial" panose="020B0604020202020204" pitchFamily="34" charset="0"/>
              <a:cs typeface="Arial" panose="020B0604020202020204" pitchFamily="34" charset="0"/>
            </a:endParaRPr>
          </a:p>
          <a:p>
            <a:pPr marL="457200" lvl="1" indent="0" eaLnBrk="1" hangingPunct="1">
              <a:buClr>
                <a:srgbClr val="4D4D4D"/>
              </a:buClr>
              <a:buFontTx/>
              <a:buChar char="•"/>
              <a:tabLst>
                <a:tab pos="228600" algn="l"/>
              </a:tabLst>
            </a:pPr>
            <a:endParaRPr lang="en-US" altLang="en-US" sz="1700" b="1" dirty="0">
              <a:solidFill>
                <a:srgbClr val="666666"/>
              </a:solidFill>
              <a:latin typeface="Arial" panose="020B0604020202020204" pitchFamily="34" charset="0"/>
              <a:cs typeface="Arial" panose="020B0604020202020204" pitchFamily="34" charset="0"/>
            </a:endParaRPr>
          </a:p>
          <a:p>
            <a:pPr marL="0" indent="0" eaLnBrk="1" hangingPunct="1">
              <a:buClr>
                <a:srgbClr val="4D4D4D"/>
              </a:buClr>
              <a:tabLst>
                <a:tab pos="228600" algn="l"/>
              </a:tabLst>
            </a:pPr>
            <a:endParaRPr lang="en-US" altLang="en-US" sz="1700" b="1" dirty="0">
              <a:solidFill>
                <a:srgbClr val="666666"/>
              </a:solidFill>
              <a:latin typeface="Arial" panose="020B0604020202020204" pitchFamily="34" charset="0"/>
              <a:cs typeface="Arial" panose="020B0604020202020204" pitchFamily="34" charset="0"/>
            </a:endParaRPr>
          </a:p>
          <a:p>
            <a:pPr marL="0" indent="0" eaLnBrk="1" hangingPunct="1">
              <a:buClr>
                <a:srgbClr val="4D4D4D"/>
              </a:buClr>
              <a:tabLst>
                <a:tab pos="228600" algn="l"/>
              </a:tabLst>
            </a:pPr>
            <a:endParaRPr lang="en-US" altLang="en-US" sz="1700" b="1" dirty="0">
              <a:solidFill>
                <a:srgbClr val="666666"/>
              </a:solidFill>
              <a:latin typeface="Arial" panose="020B0604020202020204" pitchFamily="34" charset="0"/>
              <a:cs typeface="Arial" panose="020B0604020202020204" pitchFamily="34" charset="0"/>
            </a:endParaRPr>
          </a:p>
          <a:p>
            <a:pPr marL="0" indent="0" eaLnBrk="1" hangingPunct="1">
              <a:buClr>
                <a:srgbClr val="4D4D4D"/>
              </a:buClr>
              <a:tabLst>
                <a:tab pos="228600" algn="l"/>
              </a:tabLst>
            </a:pPr>
            <a:endParaRPr lang="en-US" altLang="en-US" sz="1700" b="1" dirty="0">
              <a:solidFill>
                <a:srgbClr val="666666"/>
              </a:solidFill>
              <a:latin typeface="Arial" panose="020B0604020202020204" pitchFamily="34" charset="0"/>
              <a:cs typeface="Arial" panose="020B0604020202020204" pitchFamily="34" charset="0"/>
            </a:endParaRPr>
          </a:p>
          <a:p>
            <a:pPr marL="0" indent="0" eaLnBrk="1" hangingPunct="1">
              <a:buClr>
                <a:srgbClr val="4D4D4D"/>
              </a:buClr>
              <a:tabLst>
                <a:tab pos="228600" algn="l"/>
              </a:tabLst>
            </a:pPr>
            <a:endParaRPr lang="en-US" altLang="en-US" sz="1700" b="1" dirty="0">
              <a:solidFill>
                <a:srgbClr val="66666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392884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098"/>
          <p:cNvSpPr>
            <a:spLocks noGrp="1" noChangeArrowheads="1"/>
          </p:cNvSpPr>
          <p:nvPr>
            <p:ph type="body" idx="4294967295"/>
          </p:nvPr>
        </p:nvSpPr>
        <p:spPr>
          <a:xfrm>
            <a:off x="685800" y="1828800"/>
            <a:ext cx="7772400" cy="4648200"/>
          </a:xfrm>
          <a:prstGeom prst="rect">
            <a:avLst/>
          </a:prstGeom>
        </p:spPr>
        <p:txBody>
          <a:bodyPr/>
          <a:lstStyle/>
          <a:p>
            <a:pPr marL="0" indent="0" eaLnBrk="1" hangingPunct="1">
              <a:buFontTx/>
              <a:buNone/>
            </a:pPr>
            <a:r>
              <a:rPr lang="en-US" altLang="en-US" sz="1700" dirty="0">
                <a:solidFill>
                  <a:srgbClr val="666666"/>
                </a:solidFill>
                <a:latin typeface="Arial" panose="020B0604020202020204" pitchFamily="34" charset="0"/>
                <a:cs typeface="Arial" panose="020B0604020202020204" pitchFamily="34" charset="0"/>
              </a:rPr>
              <a:t>Reduces the employer’s exposure to high levels of claim utilization on the group as a whole, rather than specific individuals.</a:t>
            </a:r>
          </a:p>
          <a:p>
            <a:pPr marL="0" indent="0" eaLnBrk="1" hangingPunct="1"/>
            <a:endParaRPr lang="en-US" altLang="en-US" sz="1700" dirty="0">
              <a:solidFill>
                <a:srgbClr val="666666"/>
              </a:solidFill>
              <a:latin typeface="Arial" panose="020B0604020202020204" pitchFamily="34" charset="0"/>
              <a:cs typeface="Arial" panose="020B0604020202020204" pitchFamily="34" charset="0"/>
            </a:endParaRPr>
          </a:p>
          <a:p>
            <a:pPr marL="800100" lvl="2" eaLnBrk="1" hangingPunct="1"/>
            <a:r>
              <a:rPr lang="en-US" altLang="en-US" sz="1700" dirty="0">
                <a:solidFill>
                  <a:srgbClr val="666666"/>
                </a:solidFill>
                <a:latin typeface="Arial" panose="020B0604020202020204" pitchFamily="34" charset="0"/>
                <a:cs typeface="Arial" panose="020B0604020202020204" pitchFamily="34" charset="0"/>
              </a:rPr>
              <a:t>The stop loss carrier reimburses the self-funded employer for all eligible claims that exceed the aggregate deductible.</a:t>
            </a:r>
          </a:p>
          <a:p>
            <a:pPr marL="457200" lvl="1" indent="0" eaLnBrk="1" hangingPunct="1"/>
            <a:endParaRPr lang="en-US" altLang="en-US" sz="1700" dirty="0">
              <a:solidFill>
                <a:srgbClr val="666666"/>
              </a:solidFill>
              <a:latin typeface="Arial" panose="020B0604020202020204" pitchFamily="34" charset="0"/>
              <a:cs typeface="Arial" panose="020B0604020202020204" pitchFamily="34" charset="0"/>
            </a:endParaRPr>
          </a:p>
          <a:p>
            <a:pPr marL="800100" lvl="2" eaLnBrk="1" hangingPunct="1"/>
            <a:r>
              <a:rPr lang="en-US" altLang="en-US" sz="1700" dirty="0">
                <a:solidFill>
                  <a:srgbClr val="666666"/>
                </a:solidFill>
                <a:latin typeface="Arial" panose="020B0604020202020204" pitchFamily="34" charset="0"/>
                <a:cs typeface="Arial" panose="020B0604020202020204" pitchFamily="34" charset="0"/>
              </a:rPr>
              <a:t>Claims in excess of the specific deductible are removed from the claims that apply toward the aggregate deductible. </a:t>
            </a:r>
            <a:r>
              <a:rPr lang="en-US" altLang="en-US" sz="1700" i="1" dirty="0">
                <a:solidFill>
                  <a:srgbClr val="666666"/>
                </a:solidFill>
                <a:latin typeface="Arial" panose="020B0604020202020204" pitchFamily="34" charset="0"/>
                <a:cs typeface="Arial" panose="020B0604020202020204" pitchFamily="34" charset="0"/>
              </a:rPr>
              <a:t> </a:t>
            </a:r>
          </a:p>
          <a:p>
            <a:pPr marL="800100" lvl="2" eaLnBrk="1" hangingPunct="1"/>
            <a:endParaRPr lang="en-US" altLang="en-US" sz="1700" i="1" dirty="0">
              <a:solidFill>
                <a:srgbClr val="666666"/>
              </a:solidFill>
              <a:latin typeface="Arial" panose="020B0604020202020204" pitchFamily="34" charset="0"/>
              <a:cs typeface="Arial" panose="020B0604020202020204" pitchFamily="34" charset="0"/>
            </a:endParaRPr>
          </a:p>
          <a:p>
            <a:pPr marL="800100" lvl="2" eaLnBrk="1" hangingPunct="1"/>
            <a:r>
              <a:rPr lang="en-US" altLang="en-US" sz="1700" dirty="0">
                <a:solidFill>
                  <a:srgbClr val="666666"/>
                </a:solidFill>
                <a:latin typeface="Arial" panose="020B0604020202020204" pitchFamily="34" charset="0"/>
                <a:cs typeface="Arial" panose="020B0604020202020204" pitchFamily="34" charset="0"/>
              </a:rPr>
              <a:t>At each contract renewal, claims accumulations will be subject to a new aggregate deductible.</a:t>
            </a:r>
          </a:p>
        </p:txBody>
      </p:sp>
      <p:sp>
        <p:nvSpPr>
          <p:cNvPr id="17411" name="Rectangle 4105"/>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Aggregate Coverage</a:t>
            </a:r>
          </a:p>
        </p:txBody>
      </p:sp>
    </p:spTree>
    <p:extLst>
      <p:ext uri="{BB962C8B-B14F-4D97-AF65-F5344CB8AC3E}">
        <p14:creationId xmlns:p14="http://schemas.microsoft.com/office/powerpoint/2010/main" val="51978199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4294967295"/>
          </p:nvPr>
        </p:nvSpPr>
        <p:spPr>
          <a:xfrm>
            <a:off x="685800" y="1905000"/>
            <a:ext cx="7772400" cy="4648200"/>
          </a:xfrm>
          <a:prstGeom prst="rect">
            <a:avLst/>
          </a:prstGeom>
        </p:spPr>
        <p:txBody>
          <a:bodyPr/>
          <a:lstStyle/>
          <a:p>
            <a:pPr eaLnBrk="1" hangingPunct="1">
              <a:buClr>
                <a:srgbClr val="4D4D4D"/>
              </a:buClr>
              <a:buSzTx/>
            </a:pPr>
            <a:r>
              <a:rPr lang="en-US" altLang="en-US" sz="1700" dirty="0">
                <a:solidFill>
                  <a:srgbClr val="666666"/>
                </a:solidFill>
                <a:latin typeface="Arial" panose="020B0604020202020204" pitchFamily="34" charset="0"/>
                <a:cs typeface="Arial" panose="020B0604020202020204" pitchFamily="34" charset="0"/>
              </a:rPr>
              <a:t>Aggregate coverage is offered at 125% of the expected claims</a:t>
            </a:r>
          </a:p>
          <a:p>
            <a:pPr eaLnBrk="1" hangingPunct="1">
              <a:buClr>
                <a:srgbClr val="4D4D4D"/>
              </a:buClr>
              <a:buSzTx/>
              <a:buFontTx/>
              <a:buNone/>
            </a:pPr>
            <a:endParaRPr lang="en-US" altLang="en-US" sz="1700" dirty="0">
              <a:solidFill>
                <a:srgbClr val="666666"/>
              </a:solidFill>
              <a:latin typeface="Arial" panose="020B0604020202020204" pitchFamily="34" charset="0"/>
              <a:cs typeface="Arial" panose="020B0604020202020204" pitchFamily="34" charset="0"/>
            </a:endParaRPr>
          </a:p>
          <a:p>
            <a:pPr eaLnBrk="1" hangingPunct="1">
              <a:buClr>
                <a:srgbClr val="4D4D4D"/>
              </a:buClr>
              <a:buSzTx/>
            </a:pPr>
            <a:r>
              <a:rPr lang="en-US" altLang="en-US" sz="1700" dirty="0">
                <a:solidFill>
                  <a:srgbClr val="666666"/>
                </a:solidFill>
                <a:latin typeface="Arial" panose="020B0604020202020204" pitchFamily="34" charset="0"/>
                <a:cs typeface="Arial" panose="020B0604020202020204" pitchFamily="34" charset="0"/>
              </a:rPr>
              <a:t>Aggregate coverage can also cover Rx, Dental and Vision claims</a:t>
            </a:r>
          </a:p>
          <a:p>
            <a:pPr eaLnBrk="1" hangingPunct="1">
              <a:buClr>
                <a:srgbClr val="4D4D4D"/>
              </a:buClr>
              <a:buSzTx/>
              <a:buFontTx/>
              <a:buNone/>
            </a:pPr>
            <a:endParaRPr lang="en-US" altLang="en-US" sz="1700" dirty="0">
              <a:solidFill>
                <a:srgbClr val="666666"/>
              </a:solidFill>
              <a:latin typeface="Arial" panose="020B0604020202020204" pitchFamily="34" charset="0"/>
              <a:cs typeface="Arial" panose="020B0604020202020204" pitchFamily="34" charset="0"/>
            </a:endParaRPr>
          </a:p>
          <a:p>
            <a:pPr eaLnBrk="1" hangingPunct="1">
              <a:buClr>
                <a:srgbClr val="4D4D4D"/>
              </a:buClr>
              <a:buSzTx/>
            </a:pPr>
            <a:r>
              <a:rPr lang="en-US" altLang="en-US" sz="1700" dirty="0">
                <a:solidFill>
                  <a:srgbClr val="666666"/>
                </a:solidFill>
                <a:latin typeface="Arial" panose="020B0604020202020204" pitchFamily="34" charset="0"/>
                <a:cs typeface="Arial" panose="020B0604020202020204" pitchFamily="34" charset="0"/>
              </a:rPr>
              <a:t>Aggregate coverage will not be sold alone</a:t>
            </a:r>
          </a:p>
          <a:p>
            <a:pPr eaLnBrk="1" hangingPunct="1">
              <a:buClr>
                <a:srgbClr val="4D4D4D"/>
              </a:buClr>
              <a:buSzTx/>
              <a:buFontTx/>
              <a:buNone/>
            </a:pPr>
            <a:endParaRPr lang="en-US" altLang="en-US" sz="1700" dirty="0">
              <a:solidFill>
                <a:srgbClr val="666666"/>
              </a:solidFill>
              <a:latin typeface="Arial" panose="020B0604020202020204" pitchFamily="34" charset="0"/>
              <a:cs typeface="Arial" panose="020B0604020202020204" pitchFamily="34" charset="0"/>
            </a:endParaRPr>
          </a:p>
          <a:p>
            <a:pPr lvl="1" eaLnBrk="1" hangingPunct="1">
              <a:buClr>
                <a:srgbClr val="4D4D4D"/>
              </a:buClr>
              <a:buSzTx/>
            </a:pPr>
            <a:r>
              <a:rPr lang="en-US" altLang="en-US" sz="1700" dirty="0">
                <a:solidFill>
                  <a:srgbClr val="666666"/>
                </a:solidFill>
                <a:latin typeface="Arial" panose="020B0604020202020204" pitchFamily="34" charset="0"/>
                <a:cs typeface="Arial" panose="020B0604020202020204" pitchFamily="34" charset="0"/>
              </a:rPr>
              <a:t>Aggregate coverage does not provide “catastrophic” coverage</a:t>
            </a:r>
          </a:p>
          <a:p>
            <a:pPr lvl="1" eaLnBrk="1" hangingPunct="1">
              <a:buClr>
                <a:srgbClr val="4D4D4D"/>
              </a:buClr>
              <a:buSzTx/>
            </a:pPr>
            <a:r>
              <a:rPr lang="en-US" altLang="en-US" sz="1700" dirty="0">
                <a:solidFill>
                  <a:srgbClr val="666666"/>
                </a:solidFill>
                <a:latin typeface="Arial" panose="020B0604020202020204" pitchFamily="34" charset="0"/>
                <a:cs typeface="Arial" panose="020B0604020202020204" pitchFamily="34" charset="0"/>
              </a:rPr>
              <a:t>Specific “protects” the Aggregate</a:t>
            </a:r>
          </a:p>
          <a:p>
            <a:pPr lvl="3" eaLnBrk="1" hangingPunct="1">
              <a:buClr>
                <a:srgbClr val="4D4D4D"/>
              </a:buClr>
              <a:buSzTx/>
              <a:buFontTx/>
              <a:buNone/>
            </a:pPr>
            <a:endParaRPr lang="en-US" altLang="en-US" sz="1700" dirty="0">
              <a:solidFill>
                <a:srgbClr val="666666"/>
              </a:solidFill>
              <a:latin typeface="Arial" panose="020B0604020202020204" pitchFamily="34" charset="0"/>
              <a:cs typeface="Arial" panose="020B0604020202020204" pitchFamily="34" charset="0"/>
            </a:endParaRPr>
          </a:p>
          <a:p>
            <a:pPr lvl="1" eaLnBrk="1" hangingPunct="1">
              <a:buClr>
                <a:srgbClr val="4D4D4D"/>
              </a:buClr>
              <a:buSzTx/>
              <a:buFontTx/>
              <a:buChar char="•"/>
            </a:pPr>
            <a:endParaRPr lang="en-US" altLang="en-US" sz="1700" dirty="0">
              <a:solidFill>
                <a:srgbClr val="666666"/>
              </a:solidFill>
              <a:latin typeface="Arial" panose="020B0604020202020204" pitchFamily="34" charset="0"/>
              <a:cs typeface="Arial" panose="020B0604020202020204" pitchFamily="34" charset="0"/>
            </a:endParaRPr>
          </a:p>
        </p:txBody>
      </p:sp>
      <p:sp>
        <p:nvSpPr>
          <p:cNvPr id="18435" name="Rectangle 11"/>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Aggregate Coverage</a:t>
            </a:r>
          </a:p>
        </p:txBody>
      </p:sp>
    </p:spTree>
    <p:extLst>
      <p:ext uri="{BB962C8B-B14F-4D97-AF65-F5344CB8AC3E}">
        <p14:creationId xmlns:p14="http://schemas.microsoft.com/office/powerpoint/2010/main" val="226313074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5"/>
          <p:cNvSpPr>
            <a:spLocks noGrp="1" noChangeArrowheads="1"/>
          </p:cNvSpPr>
          <p:nvPr>
            <p:ph type="title" idx="4294967295"/>
          </p:nvPr>
        </p:nvSpPr>
        <p:spPr>
          <a:xfrm>
            <a:off x="0" y="152400"/>
            <a:ext cx="9144000" cy="990600"/>
          </a:xfrm>
          <a:prstGeom prst="rect">
            <a:avLst/>
          </a:prstGeom>
          <a:solidFill>
            <a:schemeClr val="bg1"/>
          </a:solidFill>
        </p:spPr>
        <p:txBody>
          <a:bodyPr anchor="ctr">
            <a:normAutofit/>
          </a:bodyPr>
          <a:lstStyle/>
          <a:p>
            <a:pPr eaLnBrk="1" hangingPunct="1"/>
            <a:r>
              <a:rPr lang="en-US" altLang="en-US" sz="3000" dirty="0">
                <a:solidFill>
                  <a:srgbClr val="009CE5"/>
                </a:solidFill>
                <a:latin typeface="Arial" panose="020B0604020202020204" pitchFamily="34" charset="0"/>
                <a:cs typeface="Arial" panose="020B0604020202020204" pitchFamily="34" charset="0"/>
              </a:rPr>
              <a:t>Objectives</a:t>
            </a:r>
          </a:p>
        </p:txBody>
      </p:sp>
      <p:sp>
        <p:nvSpPr>
          <p:cNvPr id="4098" name="Rectangle 2"/>
          <p:cNvSpPr>
            <a:spLocks noGrp="1" noChangeArrowheads="1"/>
          </p:cNvSpPr>
          <p:nvPr>
            <p:ph type="body" idx="4294967295"/>
          </p:nvPr>
        </p:nvSpPr>
        <p:spPr>
          <a:xfrm>
            <a:off x="685800" y="1924050"/>
            <a:ext cx="7772400" cy="3962400"/>
          </a:xfrm>
          <a:prstGeom prst="rect">
            <a:avLst/>
          </a:prstGeom>
          <a:noFill/>
        </p:spPr>
        <p:txBody>
          <a:bodyPr/>
          <a:lstStyle/>
          <a:p>
            <a:pPr eaLnBrk="1" hangingPunct="1"/>
            <a:r>
              <a:rPr lang="en-US" altLang="en-US" sz="1700" dirty="0">
                <a:solidFill>
                  <a:srgbClr val="666666"/>
                </a:solidFill>
                <a:latin typeface="Arial" panose="020B0604020202020204" pitchFamily="34" charset="0"/>
                <a:cs typeface="Arial" panose="020B0604020202020204" pitchFamily="34" charset="0"/>
              </a:rPr>
              <a:t>Explain the history and evolution of self-funding</a:t>
            </a:r>
          </a:p>
          <a:p>
            <a:pPr eaLnBrk="1" hangingPunct="1"/>
            <a:endParaRPr lang="en-US" altLang="en-US" sz="1700" dirty="0">
              <a:solidFill>
                <a:srgbClr val="666666"/>
              </a:solidFill>
              <a:latin typeface="Arial" panose="020B0604020202020204" pitchFamily="34" charset="0"/>
              <a:cs typeface="Arial" panose="020B0604020202020204" pitchFamily="34" charset="0"/>
            </a:endParaRPr>
          </a:p>
          <a:p>
            <a:pPr eaLnBrk="1" hangingPunct="1"/>
            <a:r>
              <a:rPr lang="en-US" altLang="en-US" sz="1700" dirty="0">
                <a:solidFill>
                  <a:srgbClr val="666666"/>
                </a:solidFill>
                <a:latin typeface="Arial" panose="020B0604020202020204" pitchFamily="34" charset="0"/>
                <a:cs typeface="Arial" panose="020B0604020202020204" pitchFamily="34" charset="0"/>
              </a:rPr>
              <a:t>Describe the advantages and items an employer should consider when self-funding</a:t>
            </a:r>
          </a:p>
          <a:p>
            <a:pPr eaLnBrk="1" hangingPunct="1"/>
            <a:endParaRPr lang="en-US" altLang="en-US" sz="1700" dirty="0">
              <a:solidFill>
                <a:srgbClr val="666666"/>
              </a:solidFill>
              <a:latin typeface="Arial" panose="020B0604020202020204" pitchFamily="34" charset="0"/>
              <a:cs typeface="Arial" panose="020B0604020202020204" pitchFamily="34" charset="0"/>
            </a:endParaRPr>
          </a:p>
          <a:p>
            <a:pPr eaLnBrk="1" hangingPunct="1"/>
            <a:r>
              <a:rPr lang="en-US" altLang="en-US" sz="1700" dirty="0">
                <a:solidFill>
                  <a:srgbClr val="666666"/>
                </a:solidFill>
                <a:latin typeface="Arial" panose="020B0604020202020204" pitchFamily="34" charset="0"/>
                <a:cs typeface="Arial" panose="020B0604020202020204" pitchFamily="34" charset="0"/>
              </a:rPr>
              <a:t>Identify the basic concepts of stop loss, including specific and aggregate coverage, maximums, contract types, leveraged trend and carrier selection</a:t>
            </a:r>
          </a:p>
        </p:txBody>
      </p:sp>
      <p:sp>
        <p:nvSpPr>
          <p:cNvPr id="4099" name="Line 4"/>
          <p:cNvSpPr>
            <a:spLocks noChangeShapeType="1"/>
          </p:cNvSpPr>
          <p:nvPr/>
        </p:nvSpPr>
        <p:spPr bwMode="auto">
          <a:xfrm>
            <a:off x="609600" y="1628775"/>
            <a:ext cx="0" cy="455295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Tree>
    <p:extLst>
      <p:ext uri="{BB962C8B-B14F-4D97-AF65-F5344CB8AC3E}">
        <p14:creationId xmlns:p14="http://schemas.microsoft.com/office/powerpoint/2010/main" val="296286071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4294967295"/>
          </p:nvPr>
        </p:nvSpPr>
        <p:spPr>
          <a:xfrm>
            <a:off x="685800" y="1524000"/>
            <a:ext cx="7772400" cy="4648200"/>
          </a:xfrm>
          <a:prstGeom prst="rect">
            <a:avLst/>
          </a:prstGeom>
        </p:spPr>
        <p:txBody>
          <a:bodyPr/>
          <a:lstStyle/>
          <a:p>
            <a:pPr marL="228600" indent="-228600" eaLnBrk="1" hangingPunct="1">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228600" indent="-228600" eaLnBrk="1" hangingPunct="1">
              <a:lnSpc>
                <a:spcPct val="85000"/>
              </a:lnSpc>
              <a:buClr>
                <a:srgbClr val="4D4D4D"/>
              </a:buClr>
            </a:pPr>
            <a:r>
              <a:rPr lang="en-US" altLang="en-US" sz="1700" dirty="0">
                <a:solidFill>
                  <a:srgbClr val="666666"/>
                </a:solidFill>
                <a:latin typeface="Arial" panose="020B0604020202020204" pitchFamily="34" charset="0"/>
                <a:cs typeface="Arial" panose="020B0604020202020204" pitchFamily="34" charset="0"/>
              </a:rPr>
              <a:t>Group’s actual claim experience and manual ratings are “blended,” depending on the amount of credible experience available.</a:t>
            </a:r>
          </a:p>
          <a:p>
            <a:pPr marL="228600" indent="-228600" eaLnBrk="1" hangingPunct="1">
              <a:lnSpc>
                <a:spcPct val="85000"/>
              </a:lnSpc>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228600" indent="-228600" eaLnBrk="1" hangingPunct="1">
              <a:lnSpc>
                <a:spcPct val="85000"/>
              </a:lnSpc>
              <a:buClr>
                <a:srgbClr val="4D4D4D"/>
              </a:buClr>
            </a:pPr>
            <a:r>
              <a:rPr lang="en-US" altLang="en-US" sz="1700" dirty="0">
                <a:solidFill>
                  <a:srgbClr val="666666"/>
                </a:solidFill>
                <a:latin typeface="Arial" panose="020B0604020202020204" pitchFamily="34" charset="0"/>
                <a:cs typeface="Arial" panose="020B0604020202020204" pitchFamily="34" charset="0"/>
              </a:rPr>
              <a:t>This figure is considered “expected claims.”</a:t>
            </a:r>
          </a:p>
          <a:p>
            <a:pPr marL="228600" indent="-228600" eaLnBrk="1" hangingPunct="1">
              <a:lnSpc>
                <a:spcPct val="85000"/>
              </a:lnSpc>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228600" indent="-228600" eaLnBrk="1" hangingPunct="1">
              <a:lnSpc>
                <a:spcPct val="85000"/>
              </a:lnSpc>
              <a:buClr>
                <a:srgbClr val="4D4D4D"/>
              </a:buClr>
            </a:pPr>
            <a:r>
              <a:rPr lang="en-US" altLang="en-US" sz="1700" dirty="0">
                <a:solidFill>
                  <a:srgbClr val="666666"/>
                </a:solidFill>
                <a:latin typeface="Arial" panose="020B0604020202020204" pitchFamily="34" charset="0"/>
                <a:cs typeface="Arial" panose="020B0604020202020204" pitchFamily="34" charset="0"/>
              </a:rPr>
              <a:t>A “corridor” is added, creating the annual aggregate deductible.</a:t>
            </a:r>
          </a:p>
          <a:p>
            <a:pPr marL="228600" indent="-228600" eaLnBrk="1" hangingPunct="1">
              <a:lnSpc>
                <a:spcPct val="85000"/>
              </a:lnSpc>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228600" indent="-228600" eaLnBrk="1" hangingPunct="1">
              <a:lnSpc>
                <a:spcPct val="85000"/>
              </a:lnSpc>
              <a:buClr>
                <a:srgbClr val="4D4D4D"/>
              </a:buClr>
            </a:pPr>
            <a:r>
              <a:rPr lang="en-US" altLang="en-US" sz="1700" dirty="0">
                <a:solidFill>
                  <a:srgbClr val="666666"/>
                </a:solidFill>
                <a:latin typeface="Arial" panose="020B0604020202020204" pitchFamily="34" charset="0"/>
                <a:cs typeface="Arial" panose="020B0604020202020204" pitchFamily="34" charset="0"/>
              </a:rPr>
              <a:t>The corridor is the margin or cushion the underwriter includes to limit the frequency and severity of aggregate claims.</a:t>
            </a:r>
          </a:p>
          <a:p>
            <a:pPr marL="228600" indent="-228600" eaLnBrk="1" hangingPunct="1">
              <a:lnSpc>
                <a:spcPct val="85000"/>
              </a:lnSpc>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228600" indent="-228600" eaLnBrk="1" hangingPunct="1">
              <a:lnSpc>
                <a:spcPct val="85000"/>
              </a:lnSpc>
              <a:buClr>
                <a:srgbClr val="4D4D4D"/>
              </a:buClr>
            </a:pPr>
            <a:r>
              <a:rPr lang="en-US" altLang="en-US" sz="1700" dirty="0">
                <a:solidFill>
                  <a:srgbClr val="666666"/>
                </a:solidFill>
                <a:latin typeface="Arial" panose="020B0604020202020204" pitchFamily="34" charset="0"/>
                <a:cs typeface="Arial" panose="020B0604020202020204" pitchFamily="34" charset="0"/>
              </a:rPr>
              <a:t>The industry standard for the aggregate corridor is 125%.</a:t>
            </a:r>
          </a:p>
          <a:p>
            <a:pPr marL="228600" indent="-228600" eaLnBrk="1" hangingPunct="1">
              <a:lnSpc>
                <a:spcPct val="85000"/>
              </a:lnSpc>
              <a:buClr>
                <a:srgbClr val="4D4D4D"/>
              </a:buClr>
            </a:pPr>
            <a:endParaRPr lang="en-US" altLang="en-US" sz="1700" dirty="0">
              <a:solidFill>
                <a:srgbClr val="666666"/>
              </a:solidFill>
              <a:latin typeface="Arial" panose="020B0604020202020204" pitchFamily="34" charset="0"/>
              <a:cs typeface="Arial" panose="020B0604020202020204" pitchFamily="34" charset="0"/>
            </a:endParaRPr>
          </a:p>
          <a:p>
            <a:pPr marL="228600" indent="-228600" eaLnBrk="1" hangingPunct="1">
              <a:lnSpc>
                <a:spcPct val="85000"/>
              </a:lnSpc>
              <a:buClr>
                <a:srgbClr val="4D4D4D"/>
              </a:buClr>
            </a:pPr>
            <a:r>
              <a:rPr lang="en-US" altLang="en-US" sz="1700" dirty="0">
                <a:solidFill>
                  <a:srgbClr val="666666"/>
                </a:solidFill>
                <a:latin typeface="Arial" panose="020B0604020202020204" pitchFamily="34" charset="0"/>
                <a:cs typeface="Arial" panose="020B0604020202020204" pitchFamily="34" charset="0"/>
              </a:rPr>
              <a:t>By design, groups should not have aggregate claims, except in years of extreme changes in payment patterns or large changes in utilization.</a:t>
            </a:r>
          </a:p>
        </p:txBody>
      </p:sp>
      <p:sp>
        <p:nvSpPr>
          <p:cNvPr id="19459" name="Rectangle 8"/>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Aggregate Experience and Credibility</a:t>
            </a:r>
          </a:p>
        </p:txBody>
      </p:sp>
    </p:spTree>
    <p:extLst>
      <p:ext uri="{BB962C8B-B14F-4D97-AF65-F5344CB8AC3E}">
        <p14:creationId xmlns:p14="http://schemas.microsoft.com/office/powerpoint/2010/main" val="166427605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7"/>
          <p:cNvSpPr>
            <a:spLocks noChangeArrowheads="1"/>
          </p:cNvSpPr>
          <p:nvPr/>
        </p:nvSpPr>
        <p:spPr bwMode="auto">
          <a:xfrm>
            <a:off x="0" y="0"/>
            <a:ext cx="9144000" cy="1295400"/>
          </a:xfrm>
          <a:prstGeom prst="rect">
            <a:avLst/>
          </a:prstGeom>
          <a:noFill/>
          <a:ln>
            <a:noFill/>
          </a:ln>
          <a:extLst/>
        </p:spPr>
        <p:txBody>
          <a:bodyPr lIns="0" tIns="0" rIns="0" bIns="0" anchor="ct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eaLnBrk="1" hangingPunct="1">
              <a:spcBef>
                <a:spcPct val="0"/>
              </a:spcBef>
              <a:buSzTx/>
              <a:buFontTx/>
              <a:buNone/>
            </a:pPr>
            <a:r>
              <a:rPr lang="en-US" altLang="en-US" dirty="0">
                <a:solidFill>
                  <a:srgbClr val="2899D5"/>
                </a:solidFill>
              </a:rPr>
              <a:t>Self-Funded/Stop Loss Cost Defined</a:t>
            </a:r>
          </a:p>
        </p:txBody>
      </p:sp>
      <p:sp>
        <p:nvSpPr>
          <p:cNvPr id="21506" name="Rectangle 3"/>
          <p:cNvSpPr>
            <a:spLocks noGrp="1" noChangeArrowheads="1"/>
          </p:cNvSpPr>
          <p:nvPr>
            <p:ph type="body" idx="4294967295"/>
          </p:nvPr>
        </p:nvSpPr>
        <p:spPr>
          <a:xfrm>
            <a:off x="685800" y="1682750"/>
            <a:ext cx="7772400" cy="4794250"/>
          </a:xfrm>
          <a:prstGeom prst="rect">
            <a:avLst/>
          </a:prstGeom>
        </p:spPr>
        <p:txBody>
          <a:bodyPr/>
          <a:lstStyle/>
          <a:p>
            <a:pPr marL="0" indent="0" eaLnBrk="1" hangingPunct="1">
              <a:buClr>
                <a:schemeClr val="accent1"/>
              </a:buClr>
              <a:buFont typeface="Wingdings" pitchFamily="2" charset="2"/>
              <a:buNone/>
              <a:tabLst>
                <a:tab pos="168275" algn="l"/>
              </a:tabLst>
            </a:pPr>
            <a:r>
              <a:rPr lang="en-US" altLang="en-US" sz="1700" b="1" dirty="0">
                <a:solidFill>
                  <a:srgbClr val="666666"/>
                </a:solidFill>
                <a:latin typeface="Arial" panose="020B0604020202020204" pitchFamily="34" charset="0"/>
                <a:cs typeface="Arial" panose="020B0604020202020204" pitchFamily="34" charset="0"/>
              </a:rPr>
              <a:t>	 Fixed Costs</a:t>
            </a:r>
          </a:p>
          <a:p>
            <a:pPr marL="742950" lvl="4" indent="-285750">
              <a:buSzPct val="85000"/>
              <a:buFont typeface="Arial" panose="020B0604020202020204" pitchFamily="34" charset="0"/>
              <a:buChar char="•"/>
              <a:tabLst>
                <a:tab pos="168275" algn="l"/>
              </a:tabLst>
            </a:pPr>
            <a:r>
              <a:rPr lang="en-US" altLang="en-US" sz="1700" dirty="0">
                <a:solidFill>
                  <a:srgbClr val="666666"/>
                </a:solidFill>
                <a:latin typeface="Arial" panose="020B0604020202020204" pitchFamily="34" charset="0"/>
                <a:cs typeface="Arial" panose="020B0604020202020204" pitchFamily="34" charset="0"/>
              </a:rPr>
              <a:t>  Specific Premium </a:t>
            </a:r>
          </a:p>
          <a:p>
            <a:pPr marL="742950" lvl="4" indent="-285750">
              <a:buSzPct val="85000"/>
              <a:buFont typeface="Arial" panose="020B0604020202020204" pitchFamily="34" charset="0"/>
              <a:buChar char="•"/>
              <a:tabLst>
                <a:tab pos="168275" algn="l"/>
              </a:tabLst>
            </a:pPr>
            <a:r>
              <a:rPr lang="en-US" altLang="en-US" sz="1700" dirty="0">
                <a:solidFill>
                  <a:srgbClr val="666666"/>
                </a:solidFill>
                <a:latin typeface="Arial" panose="020B0604020202020204" pitchFamily="34" charset="0"/>
                <a:cs typeface="Arial" panose="020B0604020202020204" pitchFamily="34" charset="0"/>
              </a:rPr>
              <a:t>  Aggregate Premium </a:t>
            </a:r>
          </a:p>
          <a:p>
            <a:pPr marL="742950" lvl="4" indent="-285750">
              <a:buSzPct val="85000"/>
              <a:buFont typeface="Arial" panose="020B0604020202020204" pitchFamily="34" charset="0"/>
              <a:buChar char="•"/>
              <a:tabLst>
                <a:tab pos="168275" algn="l"/>
              </a:tabLst>
            </a:pPr>
            <a:r>
              <a:rPr lang="en-US" altLang="en-US" sz="1700" dirty="0">
                <a:solidFill>
                  <a:srgbClr val="666666"/>
                </a:solidFill>
                <a:latin typeface="Arial" panose="020B0604020202020204" pitchFamily="34" charset="0"/>
                <a:cs typeface="Arial" panose="020B0604020202020204" pitchFamily="34" charset="0"/>
              </a:rPr>
              <a:t>  Administration Fees – TPA, PPO Network, UR, etc. </a:t>
            </a:r>
          </a:p>
          <a:p>
            <a:pPr marL="228600" lvl="2" indent="0" eaLnBrk="1" hangingPunct="1">
              <a:buFontTx/>
              <a:buNone/>
              <a:tabLst>
                <a:tab pos="168275" algn="l"/>
              </a:tabLst>
            </a:pPr>
            <a:r>
              <a:rPr lang="en-US" altLang="en-US" sz="1700" b="1" dirty="0">
                <a:solidFill>
                  <a:srgbClr val="666666"/>
                </a:solidFill>
                <a:latin typeface="Arial" panose="020B0604020202020204" pitchFamily="34" charset="0"/>
                <a:cs typeface="Arial" panose="020B0604020202020204" pitchFamily="34" charset="0"/>
              </a:rPr>
              <a:t>Variable Costs</a:t>
            </a:r>
          </a:p>
          <a:p>
            <a:pPr marL="742950" lvl="4" indent="-285750" eaLnBrk="1" hangingPunct="1">
              <a:buSzPct val="85000"/>
              <a:buFont typeface="Arial" panose="020B0604020202020204" pitchFamily="34" charset="0"/>
              <a:buChar char="•"/>
              <a:tabLst>
                <a:tab pos="168275" algn="l"/>
              </a:tabLst>
            </a:pPr>
            <a:r>
              <a:rPr lang="en-US" altLang="en-US" sz="1700" dirty="0">
                <a:solidFill>
                  <a:srgbClr val="666666"/>
                </a:solidFill>
                <a:latin typeface="Arial" panose="020B0604020202020204" pitchFamily="34" charset="0"/>
                <a:cs typeface="Arial" panose="020B0604020202020204" pitchFamily="34" charset="0"/>
              </a:rPr>
              <a:t>  Expected Claims</a:t>
            </a:r>
          </a:p>
          <a:p>
            <a:pPr marL="228600" lvl="2" indent="0" eaLnBrk="1" hangingPunct="1">
              <a:buFontTx/>
              <a:buNone/>
              <a:tabLst>
                <a:tab pos="168275" algn="l"/>
              </a:tabLst>
            </a:pPr>
            <a:r>
              <a:rPr lang="en-US" altLang="en-US" sz="1700" b="1" dirty="0">
                <a:solidFill>
                  <a:srgbClr val="666666"/>
                </a:solidFill>
                <a:latin typeface="Arial" panose="020B0604020202020204" pitchFamily="34" charset="0"/>
                <a:cs typeface="Arial" panose="020B0604020202020204" pitchFamily="34" charset="0"/>
              </a:rPr>
              <a:t>Total Costs</a:t>
            </a:r>
          </a:p>
          <a:p>
            <a:pPr marL="742950" lvl="4" indent="-285750" eaLnBrk="1" hangingPunct="1">
              <a:buSzPct val="85000"/>
              <a:buFont typeface="Arial" panose="020B0604020202020204" pitchFamily="34" charset="0"/>
              <a:buChar char="•"/>
              <a:tabLst>
                <a:tab pos="168275" algn="l"/>
              </a:tabLst>
            </a:pPr>
            <a:r>
              <a:rPr lang="en-US" altLang="en-US" sz="1700" dirty="0">
                <a:solidFill>
                  <a:srgbClr val="666666"/>
                </a:solidFill>
                <a:latin typeface="Arial" panose="020B0604020202020204" pitchFamily="34" charset="0"/>
                <a:cs typeface="Arial" panose="020B0604020202020204" pitchFamily="34" charset="0"/>
              </a:rPr>
              <a:t>  Fixed</a:t>
            </a:r>
          </a:p>
          <a:p>
            <a:pPr marL="742950" lvl="4" indent="-285750" eaLnBrk="1" hangingPunct="1">
              <a:buSzPct val="85000"/>
              <a:buFont typeface="Arial" panose="020B0604020202020204" pitchFamily="34" charset="0"/>
              <a:buChar char="•"/>
              <a:tabLst>
                <a:tab pos="168275" algn="l"/>
              </a:tabLst>
            </a:pPr>
            <a:r>
              <a:rPr lang="en-US" altLang="en-US" sz="1700" dirty="0">
                <a:solidFill>
                  <a:srgbClr val="666666"/>
                </a:solidFill>
                <a:latin typeface="Arial" panose="020B0604020202020204" pitchFamily="34" charset="0"/>
                <a:cs typeface="Arial" panose="020B0604020202020204" pitchFamily="34" charset="0"/>
              </a:rPr>
              <a:t>  Variable</a:t>
            </a:r>
          </a:p>
          <a:p>
            <a:pPr marL="228600" lvl="2" indent="0" eaLnBrk="1" hangingPunct="1">
              <a:buFontTx/>
              <a:buNone/>
              <a:tabLst>
                <a:tab pos="168275" algn="l"/>
              </a:tabLst>
            </a:pPr>
            <a:r>
              <a:rPr lang="en-US" altLang="en-US" sz="1700" b="1" dirty="0">
                <a:solidFill>
                  <a:srgbClr val="666666"/>
                </a:solidFill>
                <a:latin typeface="Arial" panose="020B0604020202020204" pitchFamily="34" charset="0"/>
                <a:cs typeface="Arial" panose="020B0604020202020204" pitchFamily="34" charset="0"/>
              </a:rPr>
              <a:t>Maximum Costs</a:t>
            </a:r>
          </a:p>
          <a:p>
            <a:pPr marL="742950" lvl="4" indent="-285750" eaLnBrk="1" hangingPunct="1">
              <a:buSzPct val="85000"/>
              <a:buFont typeface="Arial" panose="020B0604020202020204" pitchFamily="34" charset="0"/>
              <a:buChar char="•"/>
              <a:tabLst>
                <a:tab pos="168275" algn="l"/>
              </a:tabLst>
            </a:pPr>
            <a:r>
              <a:rPr lang="en-US" altLang="en-US" sz="1700" dirty="0">
                <a:solidFill>
                  <a:srgbClr val="666666"/>
                </a:solidFill>
                <a:latin typeface="Arial" panose="020B0604020202020204" pitchFamily="34" charset="0"/>
                <a:cs typeface="Arial" panose="020B0604020202020204" pitchFamily="34" charset="0"/>
              </a:rPr>
              <a:t>  Fixed</a:t>
            </a:r>
          </a:p>
          <a:p>
            <a:pPr marL="742950" lvl="4" indent="-285750" eaLnBrk="1" hangingPunct="1">
              <a:buSzPct val="85000"/>
              <a:buFont typeface="Arial" panose="020B0604020202020204" pitchFamily="34" charset="0"/>
              <a:buChar char="•"/>
              <a:tabLst>
                <a:tab pos="168275" algn="l"/>
              </a:tabLst>
            </a:pPr>
            <a:r>
              <a:rPr lang="en-US" altLang="en-US" sz="1700" dirty="0">
                <a:solidFill>
                  <a:srgbClr val="666666"/>
                </a:solidFill>
                <a:latin typeface="Arial" panose="020B0604020202020204" pitchFamily="34" charset="0"/>
                <a:cs typeface="Arial" panose="020B0604020202020204" pitchFamily="34" charset="0"/>
              </a:rPr>
              <a:t>  Attachment Point (Expected plus Corridor)</a:t>
            </a:r>
          </a:p>
        </p:txBody>
      </p:sp>
    </p:spTree>
    <p:extLst>
      <p:ext uri="{BB962C8B-B14F-4D97-AF65-F5344CB8AC3E}">
        <p14:creationId xmlns:p14="http://schemas.microsoft.com/office/powerpoint/2010/main" val="270844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9"/>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Two Important Definitions</a:t>
            </a:r>
          </a:p>
        </p:txBody>
      </p:sp>
      <p:sp>
        <p:nvSpPr>
          <p:cNvPr id="24578" name="Rectangle 3"/>
          <p:cNvSpPr>
            <a:spLocks noGrp="1" noChangeArrowheads="1"/>
          </p:cNvSpPr>
          <p:nvPr>
            <p:ph type="body" idx="4294967295"/>
          </p:nvPr>
        </p:nvSpPr>
        <p:spPr>
          <a:xfrm>
            <a:off x="685800" y="1752600"/>
            <a:ext cx="7772400" cy="3963988"/>
          </a:xfrm>
          <a:prstGeom prst="rect">
            <a:avLst/>
          </a:prstGeom>
          <a:solidFill>
            <a:srgbClr val="EEF9FD"/>
          </a:solidFill>
        </p:spPr>
        <p:txBody>
          <a:bodyPr/>
          <a:lstStyle/>
          <a:p>
            <a:pPr eaLnBrk="1" hangingPunct="1">
              <a:buFontTx/>
              <a:buNone/>
              <a:tabLst>
                <a:tab pos="195263" algn="l"/>
                <a:tab pos="457200" algn="l"/>
              </a:tabLst>
            </a:pPr>
            <a:r>
              <a:rPr lang="en-US" altLang="en-US" sz="1700" b="1" u="sng" dirty="0">
                <a:solidFill>
                  <a:srgbClr val="666666"/>
                </a:solidFill>
                <a:latin typeface="Arial" panose="020B0604020202020204" pitchFamily="34" charset="0"/>
                <a:cs typeface="Arial" panose="020B0604020202020204" pitchFamily="34" charset="0"/>
              </a:rPr>
              <a:t>Paid</a:t>
            </a:r>
            <a:endParaRPr lang="en-US" altLang="en-US" sz="1700" b="1" dirty="0">
              <a:solidFill>
                <a:srgbClr val="666666"/>
              </a:solidFill>
              <a:latin typeface="Arial" panose="020B0604020202020204" pitchFamily="34" charset="0"/>
              <a:cs typeface="Arial" panose="020B0604020202020204" pitchFamily="34" charset="0"/>
            </a:endParaRPr>
          </a:p>
          <a:p>
            <a:pPr eaLnBrk="1" hangingPunct="1">
              <a:tabLst>
                <a:tab pos="195263" algn="l"/>
                <a:tab pos="457200" algn="l"/>
              </a:tabLst>
            </a:pPr>
            <a:r>
              <a:rPr lang="en-US" altLang="en-US" sz="1700" dirty="0">
                <a:solidFill>
                  <a:srgbClr val="666666"/>
                </a:solidFill>
                <a:latin typeface="Arial" panose="020B0604020202020204" pitchFamily="34" charset="0"/>
                <a:cs typeface="Arial" panose="020B0604020202020204" pitchFamily="34" charset="0"/>
              </a:rPr>
              <a:t>Charges that, as of the dates shown in the contract basis, are:</a:t>
            </a:r>
          </a:p>
          <a:p>
            <a:pPr lvl="1" eaLnBrk="1" hangingPunct="1">
              <a:buFont typeface="Arial" charset="0"/>
              <a:buNone/>
              <a:tabLst>
                <a:tab pos="195263" algn="l"/>
                <a:tab pos="457200" algn="l"/>
              </a:tabLst>
            </a:pPr>
            <a:r>
              <a:rPr lang="en-US" altLang="en-US" sz="1700" dirty="0">
                <a:solidFill>
                  <a:srgbClr val="666666"/>
                </a:solidFill>
                <a:latin typeface="Arial" panose="020B0604020202020204" pitchFamily="34" charset="0"/>
                <a:cs typeface="Arial" panose="020B0604020202020204" pitchFamily="34" charset="0"/>
              </a:rPr>
              <a:t>	1. Covered and payable under your employee benefit plan, and</a:t>
            </a:r>
          </a:p>
          <a:p>
            <a:pPr lvl="1" eaLnBrk="1" hangingPunct="1">
              <a:buFont typeface="Arial" charset="0"/>
              <a:buNone/>
              <a:tabLst>
                <a:tab pos="195263" algn="l"/>
                <a:tab pos="457200" algn="l"/>
              </a:tabLst>
            </a:pPr>
            <a:r>
              <a:rPr lang="en-US" altLang="en-US" sz="1700" dirty="0">
                <a:solidFill>
                  <a:srgbClr val="666666"/>
                </a:solidFill>
                <a:latin typeface="Arial" panose="020B0604020202020204" pitchFamily="34" charset="0"/>
                <a:cs typeface="Arial" panose="020B0604020202020204" pitchFamily="34" charset="0"/>
              </a:rPr>
              <a:t>	2. Have been adjudicated and approved, and</a:t>
            </a:r>
          </a:p>
          <a:p>
            <a:pPr lvl="1" eaLnBrk="1" hangingPunct="1">
              <a:buFont typeface="Arial" charset="0"/>
              <a:buNone/>
              <a:tabLst>
                <a:tab pos="195263" algn="l"/>
                <a:tab pos="457200" algn="l"/>
              </a:tabLst>
            </a:pPr>
            <a:r>
              <a:rPr lang="en-US" altLang="en-US" sz="1700" dirty="0">
                <a:solidFill>
                  <a:srgbClr val="666666"/>
                </a:solidFill>
                <a:latin typeface="Arial" panose="020B0604020202020204" pitchFamily="34" charset="0"/>
                <a:cs typeface="Arial" panose="020B0604020202020204" pitchFamily="34" charset="0"/>
              </a:rPr>
              <a:t>	3. A check or draft for remuneration is issued and deposited in the U.S. mail, or other similar conveyance or is otherwise delivered to the payee, and</a:t>
            </a:r>
            <a:br>
              <a:rPr lang="en-US" altLang="en-US" sz="1700" dirty="0">
                <a:solidFill>
                  <a:srgbClr val="666666"/>
                </a:solidFill>
                <a:latin typeface="Arial" panose="020B0604020202020204" pitchFamily="34" charset="0"/>
                <a:cs typeface="Arial" panose="020B0604020202020204" pitchFamily="34" charset="0"/>
              </a:rPr>
            </a:br>
            <a:r>
              <a:rPr lang="en-US" altLang="en-US" sz="1700" dirty="0">
                <a:solidFill>
                  <a:srgbClr val="666666"/>
                </a:solidFill>
                <a:latin typeface="Arial" panose="020B0604020202020204" pitchFamily="34" charset="0"/>
                <a:cs typeface="Arial" panose="020B0604020202020204" pitchFamily="34" charset="0"/>
              </a:rPr>
              <a:t>4. Sufficient funds are on deposit the date the check or draft is issued</a:t>
            </a:r>
          </a:p>
          <a:p>
            <a:pPr eaLnBrk="1" hangingPunct="1">
              <a:buFontTx/>
              <a:buNone/>
              <a:tabLst>
                <a:tab pos="195263" algn="l"/>
                <a:tab pos="457200" algn="l"/>
              </a:tabLst>
            </a:pPr>
            <a:endParaRPr lang="en-US" altLang="en-US" sz="1700" b="1" u="sng" dirty="0">
              <a:solidFill>
                <a:srgbClr val="666666"/>
              </a:solidFill>
              <a:latin typeface="Arial" panose="020B0604020202020204" pitchFamily="34" charset="0"/>
              <a:cs typeface="Arial" panose="020B0604020202020204" pitchFamily="34" charset="0"/>
            </a:endParaRPr>
          </a:p>
          <a:p>
            <a:pPr eaLnBrk="1" hangingPunct="1">
              <a:buFontTx/>
              <a:buNone/>
              <a:tabLst>
                <a:tab pos="195263" algn="l"/>
                <a:tab pos="457200" algn="l"/>
              </a:tabLst>
            </a:pPr>
            <a:r>
              <a:rPr lang="en-US" altLang="en-US" sz="1700" b="1" u="sng" dirty="0">
                <a:solidFill>
                  <a:srgbClr val="666666"/>
                </a:solidFill>
                <a:latin typeface="Arial" panose="020B0604020202020204" pitchFamily="34" charset="0"/>
                <a:cs typeface="Arial" panose="020B0604020202020204" pitchFamily="34" charset="0"/>
              </a:rPr>
              <a:t>Incurred</a:t>
            </a:r>
            <a:endParaRPr lang="en-US" altLang="en-US" sz="1700" b="1" dirty="0">
              <a:solidFill>
                <a:srgbClr val="666666"/>
              </a:solidFill>
              <a:latin typeface="Arial" panose="020B0604020202020204" pitchFamily="34" charset="0"/>
              <a:cs typeface="Arial" panose="020B0604020202020204" pitchFamily="34" charset="0"/>
            </a:endParaRPr>
          </a:p>
          <a:p>
            <a:pPr eaLnBrk="1" hangingPunct="1">
              <a:tabLst>
                <a:tab pos="195263" algn="l"/>
                <a:tab pos="457200" algn="l"/>
              </a:tabLst>
            </a:pPr>
            <a:r>
              <a:rPr lang="en-US" altLang="en-US" sz="1700" dirty="0">
                <a:solidFill>
                  <a:srgbClr val="666666"/>
                </a:solidFill>
                <a:latin typeface="Arial" panose="020B0604020202020204" pitchFamily="34" charset="0"/>
                <a:cs typeface="Arial" panose="020B0604020202020204" pitchFamily="34" charset="0"/>
              </a:rPr>
              <a:t>The date on which medical care or a service or supply is provided to a covered person for plan benefits under the employee benefit plan for which a charge results.</a:t>
            </a:r>
          </a:p>
        </p:txBody>
      </p:sp>
    </p:spTree>
    <p:extLst>
      <p:ext uri="{BB962C8B-B14F-4D97-AF65-F5344CB8AC3E}">
        <p14:creationId xmlns:p14="http://schemas.microsoft.com/office/powerpoint/2010/main" val="371632744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4" name="Rectangle 26"/>
          <p:cNvSpPr>
            <a:spLocks noGrp="1" noChangeArrowheads="1"/>
          </p:cNvSpPr>
          <p:nvPr>
            <p:ph type="title" idx="4294967295"/>
          </p:nvPr>
        </p:nvSpPr>
        <p:spPr>
          <a:xfrm>
            <a:off x="0" y="0"/>
            <a:ext cx="9144000" cy="1309688"/>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12/12 Contract</a:t>
            </a:r>
          </a:p>
        </p:txBody>
      </p:sp>
      <p:sp>
        <p:nvSpPr>
          <p:cNvPr id="26626" name="Rectangle 3"/>
          <p:cNvSpPr>
            <a:spLocks noGrp="1" noChangeArrowheads="1"/>
          </p:cNvSpPr>
          <p:nvPr>
            <p:ph type="body" idx="4294967295"/>
          </p:nvPr>
        </p:nvSpPr>
        <p:spPr>
          <a:xfrm>
            <a:off x="685800" y="3429000"/>
            <a:ext cx="7772400" cy="4267200"/>
          </a:xfrm>
          <a:prstGeom prst="rect">
            <a:avLst/>
          </a:prstGeom>
        </p:spPr>
        <p:txBody>
          <a:bodyPr/>
          <a:lstStyle/>
          <a:p>
            <a:pPr eaLnBrk="1" hangingPunct="1"/>
            <a:r>
              <a:rPr lang="en-US" altLang="en-US" sz="1600" dirty="0">
                <a:solidFill>
                  <a:srgbClr val="666666"/>
                </a:solidFill>
                <a:latin typeface="Arial" panose="020B0604020202020204" pitchFamily="34" charset="0"/>
                <a:cs typeface="Arial" panose="020B0604020202020204" pitchFamily="34" charset="0"/>
              </a:rPr>
              <a:t>Incurred and Paid (12/12) - Eligible claims must be incurred </a:t>
            </a:r>
            <a:r>
              <a:rPr lang="en-US" altLang="en-US" sz="1600" i="1" u="sng" dirty="0">
                <a:solidFill>
                  <a:srgbClr val="666666"/>
                </a:solidFill>
                <a:latin typeface="Arial" panose="020B0604020202020204" pitchFamily="34" charset="0"/>
                <a:cs typeface="Arial" panose="020B0604020202020204" pitchFamily="34" charset="0"/>
              </a:rPr>
              <a:t>and</a:t>
            </a:r>
            <a:r>
              <a:rPr lang="en-US" altLang="en-US" sz="1600" i="1" dirty="0">
                <a:solidFill>
                  <a:srgbClr val="666666"/>
                </a:solidFill>
                <a:latin typeface="Arial" panose="020B0604020202020204" pitchFamily="34" charset="0"/>
                <a:cs typeface="Arial" panose="020B0604020202020204" pitchFamily="34" charset="0"/>
              </a:rPr>
              <a:t> </a:t>
            </a:r>
            <a:r>
              <a:rPr lang="en-US" altLang="en-US" sz="1600" dirty="0">
                <a:solidFill>
                  <a:srgbClr val="666666"/>
                </a:solidFill>
                <a:latin typeface="Arial" panose="020B0604020202020204" pitchFamily="34" charset="0"/>
                <a:cs typeface="Arial" panose="020B0604020202020204" pitchFamily="34" charset="0"/>
              </a:rPr>
              <a:t>paid within the policy year. For renewal years, the contract will convert to a paid contract and the claims will be eligible under the renewal contract regardless of the date incurred, as long as it was incurred on or after the initial effective date of the contract. </a:t>
            </a:r>
          </a:p>
          <a:p>
            <a:pPr eaLnBrk="1" hangingPunct="1"/>
            <a:endParaRPr lang="en-US" altLang="en-US" sz="1600" dirty="0">
              <a:solidFill>
                <a:srgbClr val="666666"/>
              </a:solidFill>
              <a:latin typeface="Arial" panose="020B0604020202020204" pitchFamily="34" charset="0"/>
              <a:cs typeface="Arial" panose="020B0604020202020204" pitchFamily="34" charset="0"/>
            </a:endParaRPr>
          </a:p>
          <a:p>
            <a:pPr eaLnBrk="1" hangingPunct="1"/>
            <a:r>
              <a:rPr lang="en-US" altLang="en-US" sz="1600" dirty="0">
                <a:solidFill>
                  <a:srgbClr val="666666"/>
                </a:solidFill>
                <a:latin typeface="Arial" panose="020B0604020202020204" pitchFamily="34" charset="0"/>
                <a:cs typeface="Arial" panose="020B0604020202020204" pitchFamily="34" charset="0"/>
              </a:rPr>
              <a:t>This is an appropriate first-year contract type for a group that is currently fully-insured or a group that is self-funded and the policy has a run-out provision.</a:t>
            </a:r>
          </a:p>
        </p:txBody>
      </p:sp>
      <p:sp>
        <p:nvSpPr>
          <p:cNvPr id="14" name="Rectangle 13"/>
          <p:cNvSpPr/>
          <p:nvPr/>
        </p:nvSpPr>
        <p:spPr>
          <a:xfrm>
            <a:off x="1655233" y="2743200"/>
            <a:ext cx="5850467" cy="381000"/>
          </a:xfrm>
          <a:prstGeom prst="rect">
            <a:avLst/>
          </a:prstGeom>
          <a:solidFill>
            <a:srgbClr val="FF99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Paid (date claim paid by administrator)</a:t>
            </a:r>
          </a:p>
        </p:txBody>
      </p:sp>
      <p:sp>
        <p:nvSpPr>
          <p:cNvPr id="15" name="Flowchart: Connector 14"/>
          <p:cNvSpPr/>
          <p:nvPr/>
        </p:nvSpPr>
        <p:spPr>
          <a:xfrm>
            <a:off x="1143000" y="1524000"/>
            <a:ext cx="9906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1/1/16</a:t>
            </a:r>
          </a:p>
        </p:txBody>
      </p:sp>
      <p:sp>
        <p:nvSpPr>
          <p:cNvPr id="16" name="Flowchart: Connector 15"/>
          <p:cNvSpPr/>
          <p:nvPr/>
        </p:nvSpPr>
        <p:spPr>
          <a:xfrm>
            <a:off x="6934200" y="1524000"/>
            <a:ext cx="11430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12/31/16</a:t>
            </a:r>
          </a:p>
        </p:txBody>
      </p:sp>
      <p:cxnSp>
        <p:nvCxnSpPr>
          <p:cNvPr id="17" name="Straight Connector 16"/>
          <p:cNvCxnSpPr/>
          <p:nvPr/>
        </p:nvCxnSpPr>
        <p:spPr>
          <a:xfrm>
            <a:off x="1634065" y="20574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655233" y="2133600"/>
            <a:ext cx="5854700" cy="381000"/>
          </a:xfrm>
          <a:prstGeom prst="rect">
            <a:avLst/>
          </a:prstGeom>
          <a:solidFill>
            <a:srgbClr val="0066CC"/>
          </a:solidFill>
          <a:ln cap="rnd">
            <a:miter lim="800000"/>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Incurred (date service was rendered)</a:t>
            </a:r>
          </a:p>
        </p:txBody>
      </p:sp>
      <p:cxnSp>
        <p:nvCxnSpPr>
          <p:cNvPr id="19" name="Straight Connector 18"/>
          <p:cNvCxnSpPr/>
          <p:nvPr/>
        </p:nvCxnSpPr>
        <p:spPr>
          <a:xfrm>
            <a:off x="7509932" y="20574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10909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8" name="Rectangle 27"/>
          <p:cNvSpPr>
            <a:spLocks noGrp="1" noChangeArrowheads="1"/>
          </p:cNvSpPr>
          <p:nvPr>
            <p:ph type="title" idx="4294967295"/>
          </p:nvPr>
        </p:nvSpPr>
        <p:spPr>
          <a:xfrm>
            <a:off x="0" y="0"/>
            <a:ext cx="9144000" cy="13335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Paid Contract</a:t>
            </a:r>
          </a:p>
        </p:txBody>
      </p:sp>
      <p:sp>
        <p:nvSpPr>
          <p:cNvPr id="27650" name="Rectangle 3"/>
          <p:cNvSpPr>
            <a:spLocks noGrp="1" noChangeArrowheads="1"/>
          </p:cNvSpPr>
          <p:nvPr>
            <p:ph type="body" idx="4294967295"/>
          </p:nvPr>
        </p:nvSpPr>
        <p:spPr>
          <a:xfrm>
            <a:off x="685800" y="3505200"/>
            <a:ext cx="7772400" cy="4267200"/>
          </a:xfrm>
          <a:prstGeom prst="rect">
            <a:avLst/>
          </a:prstGeom>
        </p:spPr>
        <p:txBody>
          <a:bodyPr>
            <a:normAutofit/>
          </a:bodyPr>
          <a:lstStyle/>
          <a:p>
            <a:pPr eaLnBrk="1" hangingPunct="1"/>
            <a:r>
              <a:rPr lang="en-US" altLang="en-US" sz="1600" dirty="0">
                <a:solidFill>
                  <a:srgbClr val="666666"/>
                </a:solidFill>
                <a:latin typeface="Arial" panose="020B0604020202020204" pitchFamily="34" charset="0"/>
                <a:cs typeface="Arial" panose="020B0604020202020204" pitchFamily="34" charset="0"/>
              </a:rPr>
              <a:t>Paid - On renewal, a 12/12 or 15/12 contract becomes a paid contract. Claims will be eligible under the renewal contract regardless of the date incurred, as long as it was incurred on or after the initial effective date of the employer’s self-funded plan.  </a:t>
            </a:r>
          </a:p>
          <a:p>
            <a:pPr eaLnBrk="1" hangingPunct="1">
              <a:buFontTx/>
              <a:buNone/>
            </a:pPr>
            <a:endParaRPr lang="en-US" altLang="en-US" sz="1600" dirty="0">
              <a:solidFill>
                <a:srgbClr val="666666"/>
              </a:solidFill>
              <a:latin typeface="Arial" panose="020B0604020202020204" pitchFamily="34" charset="0"/>
              <a:cs typeface="Arial" panose="020B0604020202020204" pitchFamily="34" charset="0"/>
            </a:endParaRPr>
          </a:p>
          <a:p>
            <a:pPr eaLnBrk="1" hangingPunct="1"/>
            <a:r>
              <a:rPr lang="en-US" altLang="en-US" sz="1600" dirty="0">
                <a:solidFill>
                  <a:srgbClr val="666666"/>
                </a:solidFill>
                <a:latin typeface="Arial" panose="020B0604020202020204" pitchFamily="34" charset="0"/>
                <a:cs typeface="Arial" panose="020B0604020202020204" pitchFamily="34" charset="0"/>
              </a:rPr>
              <a:t>This is appropriate for renewal contracts that started out as </a:t>
            </a:r>
            <a:br>
              <a:rPr lang="en-US" altLang="en-US" sz="1600" dirty="0">
                <a:solidFill>
                  <a:srgbClr val="666666"/>
                </a:solidFill>
                <a:latin typeface="Arial" panose="020B0604020202020204" pitchFamily="34" charset="0"/>
                <a:cs typeface="Arial" panose="020B0604020202020204" pitchFamily="34" charset="0"/>
              </a:rPr>
            </a:br>
            <a:r>
              <a:rPr lang="en-US" altLang="en-US" sz="1600" dirty="0">
                <a:solidFill>
                  <a:srgbClr val="666666"/>
                </a:solidFill>
                <a:latin typeface="Arial" panose="020B0604020202020204" pitchFamily="34" charset="0"/>
                <a:cs typeface="Arial" panose="020B0604020202020204" pitchFamily="34" charset="0"/>
              </a:rPr>
              <a:t>12/12 or 15/12 contracts.</a:t>
            </a:r>
          </a:p>
        </p:txBody>
      </p:sp>
      <p:sp>
        <p:nvSpPr>
          <p:cNvPr id="14" name="Rectangle 13"/>
          <p:cNvSpPr/>
          <p:nvPr/>
        </p:nvSpPr>
        <p:spPr>
          <a:xfrm>
            <a:off x="1655233" y="2819400"/>
            <a:ext cx="5850467" cy="381000"/>
          </a:xfrm>
          <a:prstGeom prst="rect">
            <a:avLst/>
          </a:prstGeom>
          <a:solidFill>
            <a:srgbClr val="FF99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Paid (date claim paid by administrator)</a:t>
            </a:r>
          </a:p>
        </p:txBody>
      </p:sp>
      <p:sp>
        <p:nvSpPr>
          <p:cNvPr id="15" name="Flowchart: Connector 14"/>
          <p:cNvSpPr/>
          <p:nvPr/>
        </p:nvSpPr>
        <p:spPr>
          <a:xfrm>
            <a:off x="1143000" y="1600200"/>
            <a:ext cx="9906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1/1/15</a:t>
            </a:r>
          </a:p>
        </p:txBody>
      </p:sp>
      <p:sp>
        <p:nvSpPr>
          <p:cNvPr id="17" name="Flowchart: Connector 16"/>
          <p:cNvSpPr/>
          <p:nvPr/>
        </p:nvSpPr>
        <p:spPr>
          <a:xfrm>
            <a:off x="6934200" y="1600200"/>
            <a:ext cx="11430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12/31/16</a:t>
            </a:r>
          </a:p>
        </p:txBody>
      </p:sp>
      <p:cxnSp>
        <p:nvCxnSpPr>
          <p:cNvPr id="19" name="Straight Connector 18"/>
          <p:cNvCxnSpPr/>
          <p:nvPr/>
        </p:nvCxnSpPr>
        <p:spPr>
          <a:xfrm>
            <a:off x="1634065" y="21336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1655233" y="2209800"/>
            <a:ext cx="5854700" cy="381000"/>
          </a:xfrm>
          <a:prstGeom prst="rect">
            <a:avLst/>
          </a:prstGeom>
          <a:solidFill>
            <a:srgbClr val="0066CC"/>
          </a:solidFill>
          <a:ln cap="rnd">
            <a:miter lim="800000"/>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Incurred (date services was rendered)</a:t>
            </a:r>
          </a:p>
        </p:txBody>
      </p:sp>
      <p:cxnSp>
        <p:nvCxnSpPr>
          <p:cNvPr id="21" name="Straight Connector 20"/>
          <p:cNvCxnSpPr/>
          <p:nvPr/>
        </p:nvCxnSpPr>
        <p:spPr>
          <a:xfrm>
            <a:off x="7509932" y="21336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sp>
        <p:nvSpPr>
          <p:cNvPr id="7" name="Isosceles Triangle 6"/>
          <p:cNvSpPr/>
          <p:nvPr/>
        </p:nvSpPr>
        <p:spPr>
          <a:xfrm rot="16200000">
            <a:off x="1065741" y="2134659"/>
            <a:ext cx="666751" cy="512233"/>
          </a:xfrm>
          <a:prstGeom prst="triangle">
            <a:avLst/>
          </a:prstGeom>
          <a:solidFill>
            <a:srgbClr val="0066CC"/>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3049714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4294967295"/>
          </p:nvPr>
        </p:nvSpPr>
        <p:spPr>
          <a:xfrm>
            <a:off x="685800" y="3429000"/>
            <a:ext cx="7772400" cy="4267200"/>
          </a:xfrm>
          <a:prstGeom prst="rect">
            <a:avLst/>
          </a:prstGeom>
        </p:spPr>
        <p:txBody>
          <a:bodyPr/>
          <a:lstStyle/>
          <a:p>
            <a:pPr eaLnBrk="1" hangingPunct="1">
              <a:buFontTx/>
              <a:buNone/>
            </a:pPr>
            <a:endParaRPr lang="en-US" altLang="en-US" sz="1700" dirty="0">
              <a:solidFill>
                <a:srgbClr val="666666"/>
              </a:solidFill>
              <a:latin typeface="Arial" panose="020B0604020202020204" pitchFamily="34" charset="0"/>
              <a:cs typeface="Arial" panose="020B0604020202020204" pitchFamily="34" charset="0"/>
            </a:endParaRPr>
          </a:p>
          <a:p>
            <a:pPr eaLnBrk="1" hangingPunct="1"/>
            <a:r>
              <a:rPr lang="en-US" altLang="en-US" sz="1700" dirty="0">
                <a:solidFill>
                  <a:srgbClr val="666666"/>
                </a:solidFill>
                <a:latin typeface="Arial" panose="020B0604020202020204" pitchFamily="34" charset="0"/>
                <a:cs typeface="Arial" panose="020B0604020202020204" pitchFamily="34" charset="0"/>
              </a:rPr>
              <a:t>Incurred in 12 and Paid in 15 (12/15)</a:t>
            </a:r>
            <a:r>
              <a:rPr lang="en-US" altLang="en-US" sz="1700" b="1" dirty="0">
                <a:solidFill>
                  <a:srgbClr val="666666"/>
                </a:solidFill>
                <a:latin typeface="Arial" panose="020B0604020202020204" pitchFamily="34" charset="0"/>
                <a:cs typeface="Arial" panose="020B0604020202020204" pitchFamily="34" charset="0"/>
              </a:rPr>
              <a:t> </a:t>
            </a:r>
            <a:r>
              <a:rPr lang="en-US" altLang="en-US" sz="1700" dirty="0">
                <a:solidFill>
                  <a:srgbClr val="666666"/>
                </a:solidFill>
                <a:latin typeface="Arial" panose="020B0604020202020204" pitchFamily="34" charset="0"/>
                <a:cs typeface="Arial" panose="020B0604020202020204" pitchFamily="34" charset="0"/>
              </a:rPr>
              <a:t>- Eligible claims must be incurred during the contract period and paid within the contract period or the three months immediately following. </a:t>
            </a:r>
          </a:p>
          <a:p>
            <a:pPr lvl="1" eaLnBrk="1" hangingPunct="1"/>
            <a:r>
              <a:rPr lang="en-US" altLang="en-US" sz="1700" dirty="0">
                <a:solidFill>
                  <a:srgbClr val="666666"/>
                </a:solidFill>
                <a:latin typeface="Arial" panose="020B0604020202020204" pitchFamily="34" charset="0"/>
                <a:cs typeface="Arial" panose="020B0604020202020204" pitchFamily="34" charset="0"/>
              </a:rPr>
              <a:t>This is an abbreviated version of the “true incurred” contract.</a:t>
            </a:r>
          </a:p>
          <a:p>
            <a:pPr lvl="1" eaLnBrk="1" hangingPunct="1"/>
            <a:r>
              <a:rPr lang="en-US" altLang="en-US" sz="1700" dirty="0">
                <a:solidFill>
                  <a:srgbClr val="666666"/>
                </a:solidFill>
                <a:latin typeface="Arial" panose="020B0604020202020204" pitchFamily="34" charset="0"/>
                <a:cs typeface="Arial" panose="020B0604020202020204" pitchFamily="34" charset="0"/>
              </a:rPr>
              <a:t>Variations include 12/18 and 12/24 contracts.</a:t>
            </a:r>
          </a:p>
        </p:txBody>
      </p:sp>
      <p:sp>
        <p:nvSpPr>
          <p:cNvPr id="25612" name="Rectangle 29"/>
          <p:cNvSpPr>
            <a:spLocks noGrp="1" noChangeArrowheads="1"/>
          </p:cNvSpPr>
          <p:nvPr>
            <p:ph type="title" idx="4294967295"/>
          </p:nvPr>
        </p:nvSpPr>
        <p:spPr>
          <a:xfrm>
            <a:off x="0" y="0"/>
            <a:ext cx="9144000" cy="1325563"/>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12/15 Contract</a:t>
            </a:r>
          </a:p>
        </p:txBody>
      </p:sp>
      <p:sp>
        <p:nvSpPr>
          <p:cNvPr id="17" name="Flowchart: Connector 16"/>
          <p:cNvSpPr/>
          <p:nvPr/>
        </p:nvSpPr>
        <p:spPr>
          <a:xfrm>
            <a:off x="1143000" y="1676400"/>
            <a:ext cx="9906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1/1/16</a:t>
            </a:r>
          </a:p>
        </p:txBody>
      </p:sp>
      <p:sp>
        <p:nvSpPr>
          <p:cNvPr id="18" name="Flowchart: Connector 17"/>
          <p:cNvSpPr/>
          <p:nvPr/>
        </p:nvSpPr>
        <p:spPr>
          <a:xfrm>
            <a:off x="5638800" y="1676400"/>
            <a:ext cx="11684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12/31/16</a:t>
            </a:r>
          </a:p>
        </p:txBody>
      </p:sp>
      <p:sp>
        <p:nvSpPr>
          <p:cNvPr id="19" name="Flowchart: Connector 18"/>
          <p:cNvSpPr/>
          <p:nvPr/>
        </p:nvSpPr>
        <p:spPr>
          <a:xfrm>
            <a:off x="6934200" y="1676400"/>
            <a:ext cx="11430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3/31/17</a:t>
            </a:r>
          </a:p>
        </p:txBody>
      </p:sp>
      <p:cxnSp>
        <p:nvCxnSpPr>
          <p:cNvPr id="20" name="Straight Connector 19"/>
          <p:cNvCxnSpPr/>
          <p:nvPr/>
        </p:nvCxnSpPr>
        <p:spPr>
          <a:xfrm>
            <a:off x="6248400" y="22098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634065" y="22098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1655233" y="2286000"/>
            <a:ext cx="4567767" cy="381000"/>
          </a:xfrm>
          <a:prstGeom prst="rect">
            <a:avLst/>
          </a:prstGeom>
          <a:solidFill>
            <a:srgbClr val="0066CC"/>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Incurred (date services was rendered)</a:t>
            </a:r>
          </a:p>
        </p:txBody>
      </p:sp>
      <p:cxnSp>
        <p:nvCxnSpPr>
          <p:cNvPr id="23" name="Straight Connector 22"/>
          <p:cNvCxnSpPr/>
          <p:nvPr/>
        </p:nvCxnSpPr>
        <p:spPr>
          <a:xfrm>
            <a:off x="7509932" y="22098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1655233" y="2895600"/>
            <a:ext cx="5850467" cy="381000"/>
          </a:xfrm>
          <a:prstGeom prst="rect">
            <a:avLst/>
          </a:prstGeom>
          <a:solidFill>
            <a:srgbClr val="FF99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Paid (date claim paid by administrator)</a:t>
            </a:r>
          </a:p>
        </p:txBody>
      </p:sp>
    </p:spTree>
    <p:extLst>
      <p:ext uri="{BB962C8B-B14F-4D97-AF65-F5344CB8AC3E}">
        <p14:creationId xmlns:p14="http://schemas.microsoft.com/office/powerpoint/2010/main" val="20512962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4294967295"/>
          </p:nvPr>
        </p:nvSpPr>
        <p:spPr>
          <a:xfrm>
            <a:off x="685800" y="3429000"/>
            <a:ext cx="7772400" cy="4267200"/>
          </a:xfrm>
          <a:prstGeom prst="rect">
            <a:avLst/>
          </a:prstGeom>
        </p:spPr>
        <p:txBody>
          <a:bodyPr/>
          <a:lstStyle/>
          <a:p>
            <a:pPr eaLnBrk="1" hangingPunct="1">
              <a:buFontTx/>
              <a:buNone/>
            </a:pPr>
            <a:r>
              <a:rPr lang="en-US" altLang="en-US" sz="1700" dirty="0">
                <a:solidFill>
                  <a:srgbClr val="666666"/>
                </a:solidFill>
                <a:latin typeface="Arial" panose="020B0604020202020204" pitchFamily="34" charset="0"/>
                <a:cs typeface="Arial" panose="020B0604020202020204" pitchFamily="34" charset="0"/>
              </a:rPr>
              <a:t>	</a:t>
            </a:r>
          </a:p>
          <a:p>
            <a:pPr eaLnBrk="1" hangingPunct="1"/>
            <a:r>
              <a:rPr lang="en-US" altLang="en-US" sz="1700" dirty="0">
                <a:solidFill>
                  <a:srgbClr val="666666"/>
                </a:solidFill>
                <a:latin typeface="Arial" panose="020B0604020202020204" pitchFamily="34" charset="0"/>
                <a:cs typeface="Arial" panose="020B0604020202020204" pitchFamily="34" charset="0"/>
              </a:rPr>
              <a:t>Run-In (15/12) - Claims incurred up to 90 days before the effective date and paid during the first contract period will be eligible under the policy. For renewal years, the contract will convert to a paid contract.  </a:t>
            </a:r>
          </a:p>
          <a:p>
            <a:pPr eaLnBrk="1" hangingPunct="1"/>
            <a:endParaRPr lang="en-US" altLang="en-US" sz="1700" dirty="0">
              <a:solidFill>
                <a:srgbClr val="666666"/>
              </a:solidFill>
              <a:latin typeface="Arial" panose="020B0604020202020204" pitchFamily="34" charset="0"/>
              <a:cs typeface="Arial" panose="020B0604020202020204" pitchFamily="34" charset="0"/>
            </a:endParaRPr>
          </a:p>
          <a:p>
            <a:pPr eaLnBrk="1" hangingPunct="1"/>
            <a:r>
              <a:rPr lang="en-US" altLang="en-US" sz="1700" dirty="0">
                <a:solidFill>
                  <a:srgbClr val="666666"/>
                </a:solidFill>
                <a:latin typeface="Arial" panose="020B0604020202020204" pitchFamily="34" charset="0"/>
                <a:cs typeface="Arial" panose="020B0604020202020204" pitchFamily="34" charset="0"/>
              </a:rPr>
              <a:t>This is appropriate for a group that is currently self-funded with no run-out provision, but is new to the carrier.</a:t>
            </a:r>
          </a:p>
        </p:txBody>
      </p:sp>
      <p:sp>
        <p:nvSpPr>
          <p:cNvPr id="28677" name="Rectangle 29"/>
          <p:cNvSpPr>
            <a:spLocks noGrp="1" noChangeArrowheads="1"/>
          </p:cNvSpPr>
          <p:nvPr>
            <p:ph type="title" idx="4294967295"/>
          </p:nvPr>
        </p:nvSpPr>
        <p:spPr>
          <a:xfrm>
            <a:off x="0" y="0"/>
            <a:ext cx="9144000" cy="13208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15/12 Contract</a:t>
            </a:r>
          </a:p>
        </p:txBody>
      </p:sp>
      <p:sp>
        <p:nvSpPr>
          <p:cNvPr id="19" name="Rectangle 18"/>
          <p:cNvSpPr/>
          <p:nvPr/>
        </p:nvSpPr>
        <p:spPr>
          <a:xfrm>
            <a:off x="3407831" y="2895600"/>
            <a:ext cx="4097869" cy="381000"/>
          </a:xfrm>
          <a:prstGeom prst="rect">
            <a:avLst/>
          </a:prstGeom>
          <a:solidFill>
            <a:srgbClr val="FF99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Paid (date paid by administrator)</a:t>
            </a:r>
          </a:p>
        </p:txBody>
      </p:sp>
      <p:sp>
        <p:nvSpPr>
          <p:cNvPr id="6" name="Flowchart: Connector 5"/>
          <p:cNvSpPr/>
          <p:nvPr/>
        </p:nvSpPr>
        <p:spPr>
          <a:xfrm>
            <a:off x="1143000" y="1676400"/>
            <a:ext cx="9906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10/1/15</a:t>
            </a:r>
          </a:p>
        </p:txBody>
      </p:sp>
      <p:sp>
        <p:nvSpPr>
          <p:cNvPr id="22" name="Flowchart: Connector 21"/>
          <p:cNvSpPr/>
          <p:nvPr/>
        </p:nvSpPr>
        <p:spPr>
          <a:xfrm>
            <a:off x="2895600" y="1676400"/>
            <a:ext cx="9906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1/1/16</a:t>
            </a:r>
          </a:p>
        </p:txBody>
      </p:sp>
      <p:sp>
        <p:nvSpPr>
          <p:cNvPr id="23" name="Flowchart: Connector 22"/>
          <p:cNvSpPr/>
          <p:nvPr/>
        </p:nvSpPr>
        <p:spPr>
          <a:xfrm>
            <a:off x="6934200" y="1676400"/>
            <a:ext cx="1143000" cy="533400"/>
          </a:xfrm>
          <a:prstGeom prst="flowChartConnector">
            <a:avLst/>
          </a:prstGeom>
          <a:solidFill>
            <a:srgbClr val="009CE5"/>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12/31/16</a:t>
            </a:r>
          </a:p>
        </p:txBody>
      </p:sp>
      <p:cxnSp>
        <p:nvCxnSpPr>
          <p:cNvPr id="27" name="Straight Connector 26"/>
          <p:cNvCxnSpPr/>
          <p:nvPr/>
        </p:nvCxnSpPr>
        <p:spPr>
          <a:xfrm>
            <a:off x="3386665" y="22098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634065" y="22098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1655233" y="2286000"/>
            <a:ext cx="5854700" cy="381000"/>
          </a:xfrm>
          <a:prstGeom prst="rect">
            <a:avLst/>
          </a:prstGeom>
          <a:solidFill>
            <a:srgbClr val="0066CC"/>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Incurred (date services was rendered)</a:t>
            </a:r>
          </a:p>
        </p:txBody>
      </p:sp>
      <p:cxnSp>
        <p:nvCxnSpPr>
          <p:cNvPr id="28" name="Straight Connector 27"/>
          <p:cNvCxnSpPr/>
          <p:nvPr/>
        </p:nvCxnSpPr>
        <p:spPr>
          <a:xfrm>
            <a:off x="7509932" y="2209800"/>
            <a:ext cx="0" cy="1066800"/>
          </a:xfrm>
          <a:prstGeom prst="line">
            <a:avLst/>
          </a:prstGeom>
          <a:ln w="38100">
            <a:solidFill>
              <a:srgbClr val="E20033"/>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914921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3"/>
          <p:cNvSpPr txBox="1">
            <a:spLocks noChangeArrowheads="1"/>
          </p:cNvSpPr>
          <p:nvPr/>
        </p:nvSpPr>
        <p:spPr bwMode="gray">
          <a:xfrm>
            <a:off x="685799" y="1676400"/>
            <a:ext cx="7772401"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90000" tIns="46800" rIns="90000" bIns="46800" anchor="ctr"/>
          <a:lstStyle>
            <a:lvl1pPr marL="342900" indent="-342900"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50000"/>
              </a:spcBef>
              <a:buSzTx/>
              <a:buFontTx/>
              <a:buAutoNum type="arabicPeriod"/>
            </a:pPr>
            <a:r>
              <a:rPr lang="en-US" altLang="en-US" sz="1700" dirty="0">
                <a:solidFill>
                  <a:srgbClr val="666666"/>
                </a:solidFill>
                <a:latin typeface="Arial" panose="020B0604020202020204" pitchFamily="34" charset="0"/>
                <a:cs typeface="Arial" panose="020B0604020202020204" pitchFamily="34" charset="0"/>
              </a:rPr>
              <a:t>An employer purchased a 12/12 contract for 2016 and renewed with a paid contract in 2017.  An employee, Sue White, was hospitalized from 12/1/2016 to 12/12/2016.  The claim was paid by the TPA on 12/28/16.  What contract year would this apply to?</a:t>
            </a:r>
          </a:p>
          <a:p>
            <a:pPr>
              <a:spcBef>
                <a:spcPct val="50000"/>
              </a:spcBef>
              <a:buSzTx/>
              <a:buFontTx/>
              <a:buNone/>
            </a:pPr>
            <a:r>
              <a:rPr lang="en-US" altLang="en-US" sz="1700" dirty="0">
                <a:solidFill>
                  <a:srgbClr val="E20033"/>
                </a:solidFill>
                <a:latin typeface="Arial" panose="020B0604020202020204" pitchFamily="34" charset="0"/>
                <a:cs typeface="Arial" panose="020B0604020202020204" pitchFamily="34" charset="0"/>
              </a:rPr>
              <a:t>	If you said the </a:t>
            </a:r>
            <a:r>
              <a:rPr lang="en-US" altLang="en-US" sz="1700" b="1" u="sng" dirty="0">
                <a:solidFill>
                  <a:srgbClr val="E20033"/>
                </a:solidFill>
                <a:latin typeface="Arial" panose="020B0604020202020204" pitchFamily="34" charset="0"/>
                <a:cs typeface="Arial" panose="020B0604020202020204" pitchFamily="34" charset="0"/>
              </a:rPr>
              <a:t>2016</a:t>
            </a:r>
            <a:r>
              <a:rPr lang="en-US" altLang="en-US" sz="1700" dirty="0">
                <a:solidFill>
                  <a:srgbClr val="E20033"/>
                </a:solidFill>
                <a:latin typeface="Arial" panose="020B0604020202020204" pitchFamily="34" charset="0"/>
                <a:cs typeface="Arial" panose="020B0604020202020204" pitchFamily="34" charset="0"/>
              </a:rPr>
              <a:t> contract, you are correct!</a:t>
            </a:r>
          </a:p>
          <a:p>
            <a:pPr>
              <a:spcBef>
                <a:spcPct val="50000"/>
              </a:spcBef>
              <a:buSzTx/>
              <a:buFontTx/>
              <a:buNone/>
            </a:pPr>
            <a:endParaRPr lang="en-US" altLang="en-US" sz="1700" dirty="0">
              <a:solidFill>
                <a:srgbClr val="666666"/>
              </a:solidFill>
              <a:latin typeface="Arial" panose="020B0604020202020204" pitchFamily="34" charset="0"/>
              <a:cs typeface="Arial" panose="020B0604020202020204" pitchFamily="34" charset="0"/>
            </a:endParaRPr>
          </a:p>
          <a:p>
            <a:pPr eaLnBrk="1" hangingPunct="1">
              <a:spcBef>
                <a:spcPct val="0"/>
              </a:spcBef>
              <a:buSzTx/>
              <a:buFontTx/>
              <a:buAutoNum type="arabicPeriod" startAt="2"/>
            </a:pPr>
            <a:r>
              <a:rPr lang="en-US" altLang="en-US" sz="1700" dirty="0">
                <a:solidFill>
                  <a:srgbClr val="666666"/>
                </a:solidFill>
                <a:latin typeface="Arial" panose="020B0604020202020204" pitchFamily="34" charset="0"/>
                <a:cs typeface="Arial" panose="020B0604020202020204" pitchFamily="34" charset="0"/>
              </a:rPr>
              <a:t>If the same claim was paid by the TPA on 1/16/17, what contract year would it apply to?</a:t>
            </a:r>
          </a:p>
          <a:p>
            <a:pPr eaLnBrk="1" hangingPunct="1">
              <a:spcBef>
                <a:spcPct val="0"/>
              </a:spcBef>
              <a:buSzTx/>
              <a:buFontTx/>
              <a:buNone/>
            </a:pPr>
            <a:endParaRPr lang="en-US" altLang="en-US" sz="1700" dirty="0">
              <a:solidFill>
                <a:srgbClr val="666666"/>
              </a:solidFill>
              <a:latin typeface="Arial" panose="020B0604020202020204" pitchFamily="34" charset="0"/>
              <a:cs typeface="Arial" panose="020B0604020202020204" pitchFamily="34" charset="0"/>
            </a:endParaRPr>
          </a:p>
          <a:p>
            <a:pPr eaLnBrk="1" hangingPunct="1">
              <a:spcBef>
                <a:spcPct val="0"/>
              </a:spcBef>
              <a:buSzTx/>
              <a:buFontTx/>
              <a:buNone/>
            </a:pPr>
            <a:r>
              <a:rPr lang="en-US" altLang="en-US" sz="1700" dirty="0">
                <a:solidFill>
                  <a:srgbClr val="E20033"/>
                </a:solidFill>
                <a:latin typeface="Arial" panose="020B0604020202020204" pitchFamily="34" charset="0"/>
                <a:cs typeface="Arial" panose="020B0604020202020204" pitchFamily="34" charset="0"/>
              </a:rPr>
              <a:t>	If you said the </a:t>
            </a:r>
            <a:r>
              <a:rPr lang="en-US" altLang="en-US" sz="1700" b="1" u="sng" dirty="0">
                <a:solidFill>
                  <a:srgbClr val="E20033"/>
                </a:solidFill>
                <a:latin typeface="Arial" panose="020B0604020202020204" pitchFamily="34" charset="0"/>
                <a:cs typeface="Arial" panose="020B0604020202020204" pitchFamily="34" charset="0"/>
              </a:rPr>
              <a:t>2017</a:t>
            </a:r>
            <a:r>
              <a:rPr lang="en-US" altLang="en-US" sz="1700" dirty="0">
                <a:solidFill>
                  <a:srgbClr val="E20033"/>
                </a:solidFill>
                <a:latin typeface="Arial" panose="020B0604020202020204" pitchFamily="34" charset="0"/>
                <a:cs typeface="Arial" panose="020B0604020202020204" pitchFamily="34" charset="0"/>
              </a:rPr>
              <a:t> contract, you are correct!</a:t>
            </a:r>
          </a:p>
          <a:p>
            <a:pPr>
              <a:spcBef>
                <a:spcPct val="50000"/>
              </a:spcBef>
              <a:buSzTx/>
              <a:buFontTx/>
              <a:buNone/>
            </a:pPr>
            <a:endParaRPr lang="en-US" altLang="en-US" sz="1700" dirty="0">
              <a:solidFill>
                <a:srgbClr val="666666"/>
              </a:solidFill>
              <a:latin typeface="Arial" panose="020B0604020202020204" pitchFamily="34" charset="0"/>
              <a:cs typeface="Arial" panose="020B0604020202020204" pitchFamily="34" charset="0"/>
            </a:endParaRPr>
          </a:p>
        </p:txBody>
      </p:sp>
      <p:sp>
        <p:nvSpPr>
          <p:cNvPr id="29699" name="Rectangle 12"/>
          <p:cNvSpPr>
            <a:spLocks noChangeArrowheads="1"/>
          </p:cNvSpPr>
          <p:nvPr/>
        </p:nvSpPr>
        <p:spPr bwMode="auto">
          <a:xfrm>
            <a:off x="0" y="0"/>
            <a:ext cx="9144000" cy="1295400"/>
          </a:xfrm>
          <a:prstGeom prst="rect">
            <a:avLst/>
          </a:prstGeom>
          <a:noFill/>
          <a:ln>
            <a:noFill/>
          </a:ln>
          <a:extLst/>
        </p:spPr>
        <p:txBody>
          <a:bodyPr lIns="0" tIns="0" rIns="0" bIns="0" anchor="ct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eaLnBrk="1" hangingPunct="1">
              <a:spcBef>
                <a:spcPct val="0"/>
              </a:spcBef>
              <a:buSzTx/>
              <a:buFontTx/>
              <a:buNone/>
            </a:pPr>
            <a:r>
              <a:rPr lang="en-US" altLang="en-US" dirty="0">
                <a:solidFill>
                  <a:srgbClr val="2899D5"/>
                </a:solidFill>
              </a:rPr>
              <a:t>Contract Type – Examples</a:t>
            </a:r>
          </a:p>
        </p:txBody>
      </p:sp>
    </p:spTree>
    <p:extLst>
      <p:ext uri="{BB962C8B-B14F-4D97-AF65-F5344CB8AC3E}">
        <p14:creationId xmlns:p14="http://schemas.microsoft.com/office/powerpoint/2010/main" val="13739143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7"/>
          <p:cNvSpPr txBox="1">
            <a:spLocks noChangeArrowheads="1"/>
          </p:cNvSpPr>
          <p:nvPr/>
        </p:nvSpPr>
        <p:spPr bwMode="auto">
          <a:xfrm>
            <a:off x="685800" y="1905000"/>
            <a:ext cx="7772400" cy="346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233363" indent="-233363"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eaLnBrk="1" hangingPunct="1">
              <a:spcBef>
                <a:spcPct val="50000"/>
              </a:spcBef>
              <a:buClr>
                <a:schemeClr val="accent1"/>
              </a:buClr>
              <a:buSzTx/>
              <a:buFontTx/>
              <a:buNone/>
            </a:pPr>
            <a:r>
              <a:rPr lang="en-US" altLang="en-US" sz="1700" dirty="0">
                <a:solidFill>
                  <a:srgbClr val="666666"/>
                </a:solidFill>
              </a:rPr>
              <a:t>Some of the key items to consider when selecting a stop loss carrier:</a:t>
            </a:r>
          </a:p>
          <a:p>
            <a:pPr eaLnBrk="1" hangingPunct="1">
              <a:spcBef>
                <a:spcPct val="50000"/>
              </a:spcBef>
              <a:buClr>
                <a:srgbClr val="686868"/>
              </a:buClr>
              <a:buSzTx/>
            </a:pPr>
            <a:r>
              <a:rPr lang="en-US" altLang="en-US" sz="1700" dirty="0">
                <a:solidFill>
                  <a:srgbClr val="666666"/>
                </a:solidFill>
              </a:rPr>
              <a:t>Financial strength</a:t>
            </a:r>
          </a:p>
          <a:p>
            <a:pPr eaLnBrk="1" hangingPunct="1">
              <a:spcBef>
                <a:spcPct val="50000"/>
              </a:spcBef>
              <a:buClr>
                <a:srgbClr val="686868"/>
              </a:buClr>
              <a:buSzTx/>
            </a:pPr>
            <a:r>
              <a:rPr lang="en-US" altLang="en-US" sz="1700" dirty="0">
                <a:solidFill>
                  <a:srgbClr val="666666"/>
                </a:solidFill>
              </a:rPr>
              <a:t>Direct carrier vs. MGU</a:t>
            </a:r>
          </a:p>
          <a:p>
            <a:pPr eaLnBrk="1" hangingPunct="1">
              <a:spcBef>
                <a:spcPct val="50000"/>
              </a:spcBef>
              <a:buClr>
                <a:srgbClr val="686868"/>
              </a:buClr>
              <a:buSzTx/>
            </a:pPr>
            <a:r>
              <a:rPr lang="en-US" altLang="en-US" sz="1700" dirty="0">
                <a:solidFill>
                  <a:srgbClr val="666666"/>
                </a:solidFill>
              </a:rPr>
              <a:t>Stop loss policy</a:t>
            </a:r>
          </a:p>
          <a:p>
            <a:pPr eaLnBrk="1" hangingPunct="1">
              <a:spcBef>
                <a:spcPct val="50000"/>
              </a:spcBef>
              <a:buClr>
                <a:srgbClr val="686868"/>
              </a:buClr>
              <a:buSzTx/>
            </a:pPr>
            <a:r>
              <a:rPr lang="en-US" altLang="en-US" sz="1700" dirty="0">
                <a:solidFill>
                  <a:srgbClr val="666666"/>
                </a:solidFill>
              </a:rPr>
              <a:t>Claims efficiency</a:t>
            </a:r>
          </a:p>
          <a:p>
            <a:pPr eaLnBrk="1" hangingPunct="1">
              <a:spcBef>
                <a:spcPct val="50000"/>
              </a:spcBef>
              <a:buClr>
                <a:srgbClr val="686868"/>
              </a:buClr>
              <a:buSzTx/>
            </a:pPr>
            <a:r>
              <a:rPr lang="en-US" altLang="en-US" sz="1700" dirty="0">
                <a:solidFill>
                  <a:srgbClr val="666666"/>
                </a:solidFill>
              </a:rPr>
              <a:t>Underwriting philosophy</a:t>
            </a:r>
          </a:p>
          <a:p>
            <a:pPr eaLnBrk="1" hangingPunct="1">
              <a:spcBef>
                <a:spcPct val="50000"/>
              </a:spcBef>
              <a:buClr>
                <a:srgbClr val="686868"/>
              </a:buClr>
              <a:buSzTx/>
            </a:pPr>
            <a:r>
              <a:rPr lang="en-US" altLang="en-US" sz="1700" dirty="0">
                <a:solidFill>
                  <a:srgbClr val="666666"/>
                </a:solidFill>
              </a:rPr>
              <a:t>Product options</a:t>
            </a:r>
          </a:p>
          <a:p>
            <a:pPr eaLnBrk="1" hangingPunct="1">
              <a:spcBef>
                <a:spcPct val="50000"/>
              </a:spcBef>
              <a:buClr>
                <a:srgbClr val="686868"/>
              </a:buClr>
              <a:buSzTx/>
            </a:pPr>
            <a:r>
              <a:rPr lang="en-US" altLang="en-US" sz="1700" dirty="0">
                <a:solidFill>
                  <a:srgbClr val="666666"/>
                </a:solidFill>
              </a:rPr>
              <a:t>Access to resources</a:t>
            </a:r>
          </a:p>
          <a:p>
            <a:pPr eaLnBrk="1" hangingPunct="1">
              <a:spcBef>
                <a:spcPct val="50000"/>
              </a:spcBef>
              <a:buClr>
                <a:srgbClr val="686868"/>
              </a:buClr>
              <a:buSzTx/>
            </a:pPr>
            <a:r>
              <a:rPr lang="en-US" altLang="en-US" sz="1700" dirty="0">
                <a:solidFill>
                  <a:srgbClr val="666666"/>
                </a:solidFill>
              </a:rPr>
              <a:t>Competitive</a:t>
            </a:r>
          </a:p>
        </p:txBody>
      </p:sp>
      <p:sp>
        <p:nvSpPr>
          <p:cNvPr id="30723" name="Rectangle 10"/>
          <p:cNvSpPr>
            <a:spLocks noChangeArrowheads="1"/>
          </p:cNvSpPr>
          <p:nvPr/>
        </p:nvSpPr>
        <p:spPr bwMode="auto">
          <a:xfrm>
            <a:off x="0" y="0"/>
            <a:ext cx="9144000" cy="1295400"/>
          </a:xfrm>
          <a:prstGeom prst="rect">
            <a:avLst/>
          </a:prstGeom>
          <a:noFill/>
          <a:ln>
            <a:noFill/>
          </a:ln>
          <a:extLst/>
        </p:spPr>
        <p:txBody>
          <a:bodyPr lIns="0" tIns="0" rIns="0" bIns="0" anchor="ct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eaLnBrk="1" hangingPunct="1">
              <a:spcBef>
                <a:spcPct val="0"/>
              </a:spcBef>
              <a:buSzTx/>
              <a:buFontTx/>
              <a:buNone/>
            </a:pPr>
            <a:r>
              <a:rPr lang="en-US" altLang="en-US" dirty="0">
                <a:solidFill>
                  <a:srgbClr val="2899D5"/>
                </a:solidFill>
              </a:rPr>
              <a:t>Stop Loss Carrier Selection</a:t>
            </a:r>
          </a:p>
        </p:txBody>
      </p:sp>
    </p:spTree>
    <p:extLst>
      <p:ext uri="{BB962C8B-B14F-4D97-AF65-F5344CB8AC3E}">
        <p14:creationId xmlns:p14="http://schemas.microsoft.com/office/powerpoint/2010/main" val="10730554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590800"/>
            <a:ext cx="7772400" cy="1470025"/>
          </a:xfrm>
          <a:prstGeom prst="rect">
            <a:avLst/>
          </a:prstGeom>
        </p:spPr>
        <p:txBody>
          <a:bodyPr>
            <a:normAutofit/>
          </a:bodyPr>
          <a:lstStyle/>
          <a:p>
            <a:r>
              <a:rPr lang="en-US" dirty="0">
                <a:solidFill>
                  <a:srgbClr val="666666"/>
                </a:solidFill>
                <a:latin typeface="Arial" panose="020B0604020202020204" pitchFamily="34" charset="0"/>
                <a:cs typeface="Arial" panose="020B0604020202020204" pitchFamily="34" charset="0"/>
              </a:rPr>
              <a:t>Topics &amp; Trends </a:t>
            </a:r>
            <a:br>
              <a:rPr lang="en-US" dirty="0">
                <a:solidFill>
                  <a:srgbClr val="666666"/>
                </a:solidFill>
                <a:latin typeface="Arial" panose="020B0604020202020204" pitchFamily="34" charset="0"/>
                <a:cs typeface="Arial" panose="020B0604020202020204" pitchFamily="34" charset="0"/>
              </a:rPr>
            </a:br>
            <a:r>
              <a:rPr lang="en-US" dirty="0">
                <a:solidFill>
                  <a:srgbClr val="666666"/>
                </a:solidFill>
                <a:latin typeface="Arial" panose="020B0604020202020204" pitchFamily="34" charset="0"/>
                <a:cs typeface="Arial" panose="020B0604020202020204" pitchFamily="34" charset="0"/>
              </a:rPr>
              <a:t>Stop Loss / Self Insurance</a:t>
            </a:r>
          </a:p>
        </p:txBody>
      </p:sp>
    </p:spTree>
    <p:extLst>
      <p:ext uri="{BB962C8B-B14F-4D97-AF65-F5344CB8AC3E}">
        <p14:creationId xmlns:p14="http://schemas.microsoft.com/office/powerpoint/2010/main" val="3244995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4294967295"/>
          </p:nvPr>
        </p:nvSpPr>
        <p:spPr>
          <a:xfrm>
            <a:off x="685800" y="1670050"/>
            <a:ext cx="7772400" cy="3962400"/>
          </a:xfrm>
          <a:prstGeom prst="rect">
            <a:avLst/>
          </a:prstGeom>
        </p:spPr>
        <p:txBody>
          <a:bodyPr/>
          <a:lstStyle/>
          <a:p>
            <a:pPr eaLnBrk="1" hangingPunct="1">
              <a:buClr>
                <a:srgbClr val="4D4D4D"/>
              </a:buClr>
              <a:buFontTx/>
              <a:buNone/>
            </a:pPr>
            <a:r>
              <a:rPr lang="en-US" altLang="en-US" sz="1700" b="1" dirty="0">
                <a:solidFill>
                  <a:srgbClr val="666666"/>
                </a:solidFill>
                <a:latin typeface="Arial" panose="020B0604020202020204" pitchFamily="34" charset="0"/>
                <a:cs typeface="Arial" panose="020B0604020202020204" pitchFamily="34" charset="0"/>
              </a:rPr>
              <a:t>Self-Funding</a:t>
            </a:r>
          </a:p>
          <a:p>
            <a:pPr lvl="1" eaLnBrk="1" hangingPunct="1">
              <a:buClr>
                <a:srgbClr val="4D4D4D"/>
              </a:buClr>
              <a:buFont typeface="Arial" panose="020B0604020202020204" pitchFamily="34" charset="0"/>
              <a:buChar char="•"/>
            </a:pPr>
            <a:r>
              <a:rPr lang="en-US" altLang="en-US" sz="1700" dirty="0">
                <a:solidFill>
                  <a:srgbClr val="666666"/>
                </a:solidFill>
                <a:latin typeface="Arial" panose="020B0604020202020204" pitchFamily="34" charset="0"/>
                <a:cs typeface="Arial" panose="020B0604020202020204" pitchFamily="34" charset="0"/>
              </a:rPr>
              <a:t>Employer funds/pays its own claims rather than buying traditional health insurance</a:t>
            </a:r>
          </a:p>
          <a:p>
            <a:pPr lvl="1" eaLnBrk="1" hangingPunct="1">
              <a:buClr>
                <a:srgbClr val="4D4D4D"/>
              </a:buClr>
              <a:buFont typeface="Arial" panose="020B0604020202020204" pitchFamily="34" charset="0"/>
              <a:buChar char="•"/>
            </a:pPr>
            <a:r>
              <a:rPr lang="en-US" altLang="en-US" sz="1700" dirty="0">
                <a:solidFill>
                  <a:srgbClr val="666666"/>
                </a:solidFill>
                <a:latin typeface="Arial" panose="020B0604020202020204" pitchFamily="34" charset="0"/>
                <a:cs typeface="Arial" panose="020B0604020202020204" pitchFamily="34" charset="0"/>
              </a:rPr>
              <a:t>Employer often delegates administrative responsibilities to a TPA or Insurer</a:t>
            </a:r>
          </a:p>
          <a:p>
            <a:pPr lvl="1" eaLnBrk="1" hangingPunct="1">
              <a:buClr>
                <a:srgbClr val="4D4D4D"/>
              </a:buClr>
              <a:buFont typeface="Arial" panose="020B0604020202020204" pitchFamily="34" charset="0"/>
              <a:buChar char="•"/>
            </a:pPr>
            <a:r>
              <a:rPr lang="en-US" altLang="en-US" sz="1700" dirty="0">
                <a:solidFill>
                  <a:srgbClr val="666666"/>
                </a:solidFill>
                <a:latin typeface="Arial" panose="020B0604020202020204" pitchFamily="34" charset="0"/>
                <a:cs typeface="Arial" panose="020B0604020202020204" pitchFamily="34" charset="0"/>
              </a:rPr>
              <a:t>Employer can manage its exposure to catastrophic claims expense by purchasing stop loss insurance </a:t>
            </a:r>
          </a:p>
          <a:p>
            <a:pPr eaLnBrk="1" hangingPunct="1">
              <a:buClr>
                <a:srgbClr val="4D4D4D"/>
              </a:buClr>
            </a:pPr>
            <a:endParaRPr lang="en-US" altLang="en-US" sz="1700" b="1" dirty="0">
              <a:solidFill>
                <a:srgbClr val="666666"/>
              </a:solidFill>
              <a:latin typeface="Arial" panose="020B0604020202020204" pitchFamily="34" charset="0"/>
              <a:cs typeface="Arial" panose="020B0604020202020204" pitchFamily="34" charset="0"/>
            </a:endParaRPr>
          </a:p>
          <a:p>
            <a:pPr eaLnBrk="1" hangingPunct="1">
              <a:buClr>
                <a:srgbClr val="4D4D4D"/>
              </a:buClr>
              <a:buFontTx/>
              <a:buNone/>
            </a:pPr>
            <a:r>
              <a:rPr lang="en-US" altLang="en-US" sz="1700" b="1" dirty="0">
                <a:solidFill>
                  <a:srgbClr val="666666"/>
                </a:solidFill>
                <a:latin typeface="Arial" panose="020B0604020202020204" pitchFamily="34" charset="0"/>
                <a:cs typeface="Arial" panose="020B0604020202020204" pitchFamily="34" charset="0"/>
              </a:rPr>
              <a:t>ERISA (Employee Retirement Income Security Act) (1974)</a:t>
            </a:r>
          </a:p>
          <a:p>
            <a:pPr lvl="1" eaLnBrk="1" hangingPunct="1">
              <a:buClr>
                <a:srgbClr val="4D4D4D"/>
              </a:buClr>
              <a:buFont typeface="Arial" panose="020B0604020202020204" pitchFamily="34" charset="0"/>
              <a:buChar char="•"/>
            </a:pPr>
            <a:r>
              <a:rPr lang="en-US" altLang="en-US" sz="1700" dirty="0">
                <a:solidFill>
                  <a:srgbClr val="666666"/>
                </a:solidFill>
                <a:latin typeface="Arial" panose="020B0604020202020204" pitchFamily="34" charset="0"/>
                <a:cs typeface="Arial" panose="020B0604020202020204" pitchFamily="34" charset="0"/>
              </a:rPr>
              <a:t>Formally recognized Self-Funded Plans</a:t>
            </a:r>
          </a:p>
          <a:p>
            <a:pPr lvl="1" eaLnBrk="1" hangingPunct="1">
              <a:buClr>
                <a:srgbClr val="4D4D4D"/>
              </a:buClr>
              <a:buFont typeface="Arial" panose="020B0604020202020204" pitchFamily="34" charset="0"/>
              <a:buChar char="•"/>
            </a:pPr>
            <a:r>
              <a:rPr lang="en-US" altLang="en-US" sz="1700" dirty="0">
                <a:solidFill>
                  <a:srgbClr val="666666"/>
                </a:solidFill>
                <a:latin typeface="Arial" panose="020B0604020202020204" pitchFamily="34" charset="0"/>
                <a:cs typeface="Arial" panose="020B0604020202020204" pitchFamily="34" charset="0"/>
              </a:rPr>
              <a:t>Specifically exempts most self-funded employee benefit plans from state regulation, including premium taxes and mandated benefits</a:t>
            </a:r>
          </a:p>
        </p:txBody>
      </p:sp>
      <p:sp>
        <p:nvSpPr>
          <p:cNvPr id="5124" name="Rectangle 8"/>
          <p:cNvSpPr>
            <a:spLocks noGrp="1" noChangeArrowheads="1"/>
          </p:cNvSpPr>
          <p:nvPr>
            <p:ph type="title" idx="4294967295"/>
          </p:nvPr>
        </p:nvSpPr>
        <p:spPr>
          <a:xfrm>
            <a:off x="0" y="0"/>
            <a:ext cx="9140825" cy="1295400"/>
          </a:xfrm>
          <a:prstGeom prst="rect">
            <a:avLst/>
          </a:prstGeom>
          <a:noFill/>
        </p:spPr>
        <p:txBody>
          <a:bodyPr anchor="ctr">
            <a:normAutofit/>
          </a:bodyPr>
          <a:lstStyle/>
          <a:p>
            <a:pPr eaLnBrk="1" hangingPunct="1"/>
            <a:r>
              <a:rPr lang="en-US" altLang="en-US" sz="3000" dirty="0">
                <a:solidFill>
                  <a:srgbClr val="009CE5"/>
                </a:solidFill>
                <a:latin typeface="Arial" panose="020B0604020202020204" pitchFamily="34" charset="0"/>
                <a:cs typeface="Arial" panose="020B0604020202020204" pitchFamily="34" charset="0"/>
              </a:rPr>
              <a:t>Self-Funding Basics</a:t>
            </a:r>
          </a:p>
        </p:txBody>
      </p:sp>
      <p:sp>
        <p:nvSpPr>
          <p:cNvPr id="5123" name="Line 6"/>
          <p:cNvSpPr>
            <a:spLocks noChangeShapeType="1"/>
          </p:cNvSpPr>
          <p:nvPr/>
        </p:nvSpPr>
        <p:spPr bwMode="auto">
          <a:xfrm>
            <a:off x="609600" y="1628775"/>
            <a:ext cx="0" cy="455295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Tree>
    <p:extLst>
      <p:ext uri="{BB962C8B-B14F-4D97-AF65-F5344CB8AC3E}">
        <p14:creationId xmlns:p14="http://schemas.microsoft.com/office/powerpoint/2010/main" val="1192494179"/>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10"/>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Industry Trends</a:t>
            </a:r>
          </a:p>
        </p:txBody>
      </p:sp>
      <p:sp>
        <p:nvSpPr>
          <p:cNvPr id="43010" name="Rectangle 3"/>
          <p:cNvSpPr>
            <a:spLocks noChangeArrowheads="1"/>
          </p:cNvSpPr>
          <p:nvPr/>
        </p:nvSpPr>
        <p:spPr bwMode="auto">
          <a:xfrm>
            <a:off x="685800" y="1651000"/>
            <a:ext cx="7772400"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200150" indent="-28575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r>
              <a:rPr lang="en-US" altLang="en-US" sz="1700" b="1" dirty="0">
                <a:solidFill>
                  <a:srgbClr val="666666"/>
                </a:solidFill>
              </a:rPr>
              <a:t>The frequency of large claims is on the rise.</a:t>
            </a:r>
          </a:p>
          <a:p>
            <a:pPr lvl="1">
              <a:spcBef>
                <a:spcPct val="0"/>
              </a:spcBef>
              <a:buSzTx/>
              <a:buFontTx/>
              <a:buNone/>
            </a:pPr>
            <a:endParaRPr lang="en-US" altLang="en-US" sz="1700" dirty="0">
              <a:solidFill>
                <a:srgbClr val="666666"/>
              </a:solidFill>
            </a:endParaRPr>
          </a:p>
          <a:p>
            <a:pPr lvl="1">
              <a:spcBef>
                <a:spcPct val="0"/>
              </a:spcBef>
              <a:buSzTx/>
              <a:buFontTx/>
              <a:buNone/>
            </a:pPr>
            <a:r>
              <a:rPr lang="en-US" altLang="en-US" sz="1700" dirty="0">
                <a:solidFill>
                  <a:srgbClr val="666666"/>
                </a:solidFill>
              </a:rPr>
              <a:t>Severity of claims is not changing Egregious claims</a:t>
            </a:r>
          </a:p>
          <a:p>
            <a:pPr lvl="1">
              <a:spcBef>
                <a:spcPct val="0"/>
              </a:spcBef>
              <a:buSzTx/>
              <a:buFontTx/>
              <a:buNone/>
            </a:pPr>
            <a:endParaRPr lang="en-US" altLang="en-US" sz="1700" dirty="0">
              <a:solidFill>
                <a:srgbClr val="666666"/>
              </a:solidFill>
            </a:endParaRPr>
          </a:p>
          <a:p>
            <a:pPr lvl="2">
              <a:spcBef>
                <a:spcPct val="0"/>
              </a:spcBef>
              <a:buSzTx/>
            </a:pPr>
            <a:r>
              <a:rPr lang="en-US" altLang="en-US" sz="1700" dirty="0">
                <a:solidFill>
                  <a:srgbClr val="666666"/>
                </a:solidFill>
              </a:rPr>
              <a:t>PPO networks</a:t>
            </a:r>
          </a:p>
          <a:p>
            <a:pPr lvl="2">
              <a:spcBef>
                <a:spcPct val="0"/>
              </a:spcBef>
              <a:buSzTx/>
            </a:pPr>
            <a:r>
              <a:rPr lang="en-US" altLang="en-US" sz="1700" dirty="0">
                <a:solidFill>
                  <a:srgbClr val="666666"/>
                </a:solidFill>
              </a:rPr>
              <a:t>Erosion of R&amp;C</a:t>
            </a:r>
          </a:p>
          <a:p>
            <a:pPr lvl="2">
              <a:spcBef>
                <a:spcPct val="0"/>
              </a:spcBef>
              <a:buSzTx/>
            </a:pPr>
            <a:r>
              <a:rPr lang="en-US" altLang="en-US" sz="1700" dirty="0">
                <a:solidFill>
                  <a:srgbClr val="666666"/>
                </a:solidFill>
              </a:rPr>
              <a:t>Hospitals requiring they control medical necessity in Network agreements.  No audit, no review, just pay.  </a:t>
            </a:r>
          </a:p>
          <a:p>
            <a:pPr lvl="2">
              <a:spcBef>
                <a:spcPct val="0"/>
              </a:spcBef>
              <a:buSzTx/>
              <a:buFont typeface="Arial" charset="0"/>
              <a:buChar char="•"/>
            </a:pPr>
            <a:r>
              <a:rPr lang="en-US" altLang="en-US" sz="1700" dirty="0">
                <a:solidFill>
                  <a:srgbClr val="666666"/>
                </a:solidFill>
              </a:rPr>
              <a:t>Preemies are back on top as most expensive annual claim.   </a:t>
            </a:r>
          </a:p>
          <a:p>
            <a:pPr>
              <a:spcBef>
                <a:spcPct val="0"/>
              </a:spcBef>
              <a:buSzTx/>
              <a:buFontTx/>
              <a:buNone/>
            </a:pPr>
            <a:endParaRPr lang="en-US" altLang="en-US" sz="1700" dirty="0">
              <a:solidFill>
                <a:srgbClr val="666666"/>
              </a:solidFill>
            </a:endParaRPr>
          </a:p>
          <a:p>
            <a:pPr>
              <a:spcBef>
                <a:spcPct val="0"/>
              </a:spcBef>
              <a:buSzTx/>
              <a:buFontTx/>
              <a:buNone/>
            </a:pPr>
            <a:r>
              <a:rPr lang="en-US" altLang="en-US" sz="1700" b="1" dirty="0">
                <a:solidFill>
                  <a:srgbClr val="666666"/>
                </a:solidFill>
              </a:rPr>
              <a:t>Reactions</a:t>
            </a:r>
          </a:p>
          <a:p>
            <a:pPr>
              <a:spcBef>
                <a:spcPct val="0"/>
              </a:spcBef>
              <a:buSzTx/>
              <a:buFontTx/>
              <a:buNone/>
            </a:pPr>
            <a:endParaRPr lang="en-US" altLang="en-US" sz="1700" b="1" dirty="0">
              <a:solidFill>
                <a:srgbClr val="666666"/>
              </a:solidFill>
            </a:endParaRPr>
          </a:p>
          <a:p>
            <a:pPr marL="1144588" lvl="1" indent="-230188">
              <a:spcBef>
                <a:spcPct val="0"/>
              </a:spcBef>
              <a:buSzTx/>
              <a:buFont typeface="Arial" panose="020B0604020202020204" pitchFamily="34" charset="0"/>
              <a:buChar char="•"/>
            </a:pPr>
            <a:r>
              <a:rPr lang="en-US" altLang="en-US" sz="1700" dirty="0">
                <a:solidFill>
                  <a:srgbClr val="666666"/>
                </a:solidFill>
              </a:rPr>
              <a:t>Value Based Pricing, pay for performance model</a:t>
            </a:r>
          </a:p>
          <a:p>
            <a:pPr marL="1141413" lvl="1" indent="-227013">
              <a:spcBef>
                <a:spcPct val="0"/>
              </a:spcBef>
              <a:buSzTx/>
              <a:buFont typeface="Arial" panose="020B0604020202020204" pitchFamily="34" charset="0"/>
              <a:buChar char="•"/>
            </a:pPr>
            <a:r>
              <a:rPr lang="en-US" altLang="en-US" sz="1700" dirty="0">
                <a:solidFill>
                  <a:srgbClr val="666666"/>
                </a:solidFill>
              </a:rPr>
              <a:t>Referenced Based Pricing (Medicare plus model)</a:t>
            </a:r>
          </a:p>
          <a:p>
            <a:pPr marL="1144588" lvl="1" indent="-230188">
              <a:spcBef>
                <a:spcPct val="0"/>
              </a:spcBef>
              <a:buSzTx/>
              <a:buFont typeface="Arial" panose="020B0604020202020204" pitchFamily="34" charset="0"/>
              <a:buChar char="•"/>
            </a:pPr>
            <a:r>
              <a:rPr lang="en-US" altLang="en-US" sz="1700" dirty="0">
                <a:solidFill>
                  <a:srgbClr val="666666"/>
                </a:solidFill>
              </a:rPr>
              <a:t>Local arrangements (direct deal making)</a:t>
            </a:r>
          </a:p>
        </p:txBody>
      </p:sp>
    </p:spTree>
    <p:extLst>
      <p:ext uri="{BB962C8B-B14F-4D97-AF65-F5344CB8AC3E}">
        <p14:creationId xmlns:p14="http://schemas.microsoft.com/office/powerpoint/2010/main" val="1427315930"/>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10"/>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Industry Trends</a:t>
            </a:r>
          </a:p>
        </p:txBody>
      </p:sp>
      <p:sp>
        <p:nvSpPr>
          <p:cNvPr id="44034" name="Rectangle 3"/>
          <p:cNvSpPr>
            <a:spLocks noChangeArrowheads="1"/>
          </p:cNvSpPr>
          <p:nvPr/>
        </p:nvSpPr>
        <p:spPr bwMode="auto">
          <a:xfrm>
            <a:off x="282575" y="1574800"/>
            <a:ext cx="8639175"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257300" indent="-3429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r>
              <a:rPr lang="en-US" altLang="en-US" sz="1700" b="1" dirty="0">
                <a:solidFill>
                  <a:srgbClr val="666666"/>
                </a:solidFill>
              </a:rPr>
              <a:t>Interest in stop loss captives on steady rise.</a:t>
            </a:r>
          </a:p>
          <a:p>
            <a:pPr lvl="1">
              <a:spcBef>
                <a:spcPct val="0"/>
              </a:spcBef>
              <a:buSzTx/>
              <a:buFontTx/>
              <a:buNone/>
            </a:pPr>
            <a:endParaRPr lang="en-US" altLang="en-US" sz="1700" dirty="0">
              <a:solidFill>
                <a:srgbClr val="666666"/>
              </a:solidFill>
            </a:endParaRPr>
          </a:p>
          <a:p>
            <a:pPr lvl="1">
              <a:spcBef>
                <a:spcPct val="0"/>
              </a:spcBef>
              <a:buSzTx/>
              <a:buFontTx/>
              <a:buNone/>
            </a:pPr>
            <a:r>
              <a:rPr lang="en-US" altLang="en-US" sz="1700" dirty="0">
                <a:solidFill>
                  <a:srgbClr val="666666"/>
                </a:solidFill>
              </a:rPr>
              <a:t>Two approaches</a:t>
            </a:r>
          </a:p>
          <a:p>
            <a:pPr lvl="2">
              <a:spcBef>
                <a:spcPct val="0"/>
              </a:spcBef>
              <a:buSzTx/>
              <a:buFontTx/>
              <a:buAutoNum type="arabicPeriod"/>
            </a:pPr>
            <a:r>
              <a:rPr lang="en-US" altLang="en-US" sz="1700" dirty="0">
                <a:solidFill>
                  <a:srgbClr val="666666"/>
                </a:solidFill>
              </a:rPr>
              <a:t>The turnkey captive approach is a producer controlled model that targets pool risk among controlled population.</a:t>
            </a:r>
          </a:p>
          <a:p>
            <a:pPr lvl="2">
              <a:spcBef>
                <a:spcPct val="0"/>
              </a:spcBef>
              <a:buSzTx/>
              <a:buFontTx/>
              <a:buAutoNum type="arabicPeriod"/>
            </a:pPr>
            <a:r>
              <a:rPr lang="en-US" altLang="en-US" sz="1700" dirty="0">
                <a:solidFill>
                  <a:srgbClr val="666666"/>
                </a:solidFill>
              </a:rPr>
              <a:t>The small group approach is when a captive manager is contracted to pool small groups from fully insured to self-funded with captive.</a:t>
            </a:r>
          </a:p>
          <a:p>
            <a:pPr lvl="1">
              <a:spcBef>
                <a:spcPct val="0"/>
              </a:spcBef>
              <a:buSzTx/>
              <a:buFontTx/>
              <a:buNone/>
            </a:pPr>
            <a:endParaRPr lang="en-US" altLang="en-US" sz="1700" dirty="0">
              <a:solidFill>
                <a:srgbClr val="666666"/>
              </a:solidFill>
            </a:endParaRPr>
          </a:p>
          <a:p>
            <a:pPr lvl="1">
              <a:spcBef>
                <a:spcPct val="0"/>
              </a:spcBef>
              <a:buSzTx/>
              <a:buFontTx/>
              <a:buNone/>
            </a:pPr>
            <a:r>
              <a:rPr lang="en-US" altLang="en-US" sz="1700" dirty="0">
                <a:solidFill>
                  <a:srgbClr val="666666"/>
                </a:solidFill>
              </a:rPr>
              <a:t>Alternative to “</a:t>
            </a:r>
            <a:r>
              <a:rPr lang="en-US" altLang="en-US" sz="1700" dirty="0" err="1">
                <a:solidFill>
                  <a:srgbClr val="666666"/>
                </a:solidFill>
              </a:rPr>
              <a:t>spaggregate</a:t>
            </a:r>
            <a:r>
              <a:rPr lang="en-US" altLang="en-US" sz="1700" dirty="0">
                <a:solidFill>
                  <a:srgbClr val="666666"/>
                </a:solidFill>
              </a:rPr>
              <a:t>” products for small group approach with an extreme risk as product has ability to be considered health insurance under ACA and state regulation</a:t>
            </a:r>
          </a:p>
          <a:p>
            <a:pPr lvl="1">
              <a:spcBef>
                <a:spcPct val="0"/>
              </a:spcBef>
              <a:buSzTx/>
              <a:buFontTx/>
              <a:buNone/>
            </a:pPr>
            <a:endParaRPr lang="en-US" altLang="en-US" sz="1700" dirty="0">
              <a:solidFill>
                <a:srgbClr val="666666"/>
              </a:solidFill>
            </a:endParaRPr>
          </a:p>
          <a:p>
            <a:pPr lvl="1">
              <a:spcBef>
                <a:spcPct val="0"/>
              </a:spcBef>
              <a:buSzTx/>
              <a:buFontTx/>
              <a:buNone/>
            </a:pPr>
            <a:r>
              <a:rPr lang="en-US" altLang="en-US" sz="1700" dirty="0">
                <a:solidFill>
                  <a:srgbClr val="666666"/>
                </a:solidFill>
              </a:rPr>
              <a:t>Interest will continue to grow in Captives</a:t>
            </a:r>
          </a:p>
          <a:p>
            <a:pPr lvl="1">
              <a:spcBef>
                <a:spcPct val="0"/>
              </a:spcBef>
              <a:buSzTx/>
              <a:buFontTx/>
              <a:buNone/>
            </a:pPr>
            <a:endParaRPr lang="en-US" altLang="en-US" sz="1700" dirty="0">
              <a:solidFill>
                <a:srgbClr val="666666"/>
              </a:solidFill>
            </a:endParaRPr>
          </a:p>
          <a:p>
            <a:pPr lvl="1">
              <a:spcBef>
                <a:spcPct val="0"/>
              </a:spcBef>
              <a:buSzTx/>
              <a:buFontTx/>
              <a:buNone/>
            </a:pPr>
            <a:r>
              <a:rPr lang="en-US" altLang="en-US" sz="1700" dirty="0">
                <a:solidFill>
                  <a:srgbClr val="666666"/>
                </a:solidFill>
              </a:rPr>
              <a:t>New market entry point for captive managers who mainly have a background in worker’s compensation.</a:t>
            </a:r>
          </a:p>
        </p:txBody>
      </p:sp>
    </p:spTree>
    <p:extLst>
      <p:ext uri="{BB962C8B-B14F-4D97-AF65-F5344CB8AC3E}">
        <p14:creationId xmlns:p14="http://schemas.microsoft.com/office/powerpoint/2010/main" val="1476803985"/>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9"/>
          <p:cNvSpPr>
            <a:spLocks noChangeArrowheads="1"/>
          </p:cNvSpPr>
          <p:nvPr/>
        </p:nvSpPr>
        <p:spPr bwMode="auto">
          <a:xfrm>
            <a:off x="1371600" y="3810000"/>
            <a:ext cx="7162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a:spcBef>
                <a:spcPct val="50000"/>
              </a:spcBef>
              <a:buSzTx/>
              <a:buFontTx/>
              <a:buNone/>
            </a:pPr>
            <a:endParaRPr lang="en-US" altLang="en-US" sz="1600" dirty="0">
              <a:solidFill>
                <a:schemeClr val="accent2"/>
              </a:solidFill>
            </a:endParaRPr>
          </a:p>
          <a:p>
            <a:pPr algn="ctr">
              <a:spcBef>
                <a:spcPct val="50000"/>
              </a:spcBef>
              <a:buSzTx/>
              <a:buFontTx/>
              <a:buNone/>
            </a:pPr>
            <a:endParaRPr lang="en-US" altLang="en-US" sz="1600" dirty="0">
              <a:solidFill>
                <a:schemeClr val="accent2"/>
              </a:solidFill>
            </a:endParaRPr>
          </a:p>
          <a:p>
            <a:pPr algn="ctr">
              <a:spcBef>
                <a:spcPct val="50000"/>
              </a:spcBef>
              <a:buSzTx/>
              <a:buFontTx/>
              <a:buNone/>
            </a:pPr>
            <a:endParaRPr lang="en-US" altLang="en-US" sz="1600" dirty="0">
              <a:solidFill>
                <a:schemeClr val="accent2"/>
              </a:solidFill>
            </a:endParaRPr>
          </a:p>
        </p:txBody>
      </p:sp>
      <p:sp>
        <p:nvSpPr>
          <p:cNvPr id="35844" name="Rectangle 10"/>
          <p:cNvSpPr>
            <a:spLocks noChangeArrowheads="1"/>
          </p:cNvSpPr>
          <p:nvPr/>
        </p:nvSpPr>
        <p:spPr bwMode="auto">
          <a:xfrm>
            <a:off x="2819400" y="5029200"/>
            <a:ext cx="54864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endParaRPr lang="en-US" altLang="en-US" sz="1800" dirty="0">
              <a:solidFill>
                <a:schemeClr val="tx1"/>
              </a:solidFill>
            </a:endParaRPr>
          </a:p>
        </p:txBody>
      </p:sp>
      <p:sp>
        <p:nvSpPr>
          <p:cNvPr id="35845" name="Rectangle 11"/>
          <p:cNvSpPr>
            <a:spLocks noChangeArrowheads="1"/>
          </p:cNvSpPr>
          <p:nvPr/>
        </p:nvSpPr>
        <p:spPr bwMode="auto">
          <a:xfrm>
            <a:off x="1371600" y="4419600"/>
            <a:ext cx="6629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50000"/>
              </a:spcBef>
              <a:buSzTx/>
              <a:buFontTx/>
              <a:buNone/>
            </a:pPr>
            <a:endParaRPr lang="en-US" altLang="en-US" sz="1800" b="1" dirty="0">
              <a:solidFill>
                <a:schemeClr val="accent2"/>
              </a:solidFill>
              <a:latin typeface="Times New Roman" pitchFamily="18" charset="0"/>
            </a:endParaRPr>
          </a:p>
        </p:txBody>
      </p:sp>
      <p:sp>
        <p:nvSpPr>
          <p:cNvPr id="35846" name="Rectangle 16"/>
          <p:cNvSpPr>
            <a:spLocks noGrp="1" noChangeArrowheads="1"/>
          </p:cNvSpPr>
          <p:nvPr>
            <p:ph type="title" idx="4294967295"/>
          </p:nvPr>
        </p:nvSpPr>
        <p:spPr>
          <a:xfrm>
            <a:off x="0" y="0"/>
            <a:ext cx="9144000" cy="13208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Glossary</a:t>
            </a:r>
          </a:p>
        </p:txBody>
      </p:sp>
      <p:sp>
        <p:nvSpPr>
          <p:cNvPr id="35842" name="Rectangle 8"/>
          <p:cNvSpPr>
            <a:spLocks noChangeArrowheads="1"/>
          </p:cNvSpPr>
          <p:nvPr/>
        </p:nvSpPr>
        <p:spPr bwMode="auto">
          <a:xfrm>
            <a:off x="685799" y="1981200"/>
            <a:ext cx="7772401" cy="4048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r>
              <a:rPr lang="en-US" altLang="en-US" sz="1600" b="1" dirty="0">
                <a:solidFill>
                  <a:srgbClr val="666666"/>
                </a:solidFill>
              </a:rPr>
              <a:t>“Fixed Cost”</a:t>
            </a:r>
            <a:r>
              <a:rPr lang="en-US" altLang="en-US" sz="1600" dirty="0">
                <a:solidFill>
                  <a:srgbClr val="666666"/>
                </a:solidFill>
              </a:rPr>
              <a:t> - All firm dollar costs of a self-funded plan.  Includes specific premium, aggregate premium, administrative fees, etc.  Also called “hard dollars.”</a:t>
            </a:r>
          </a:p>
          <a:p>
            <a:pPr>
              <a:spcBef>
                <a:spcPct val="0"/>
              </a:spcBef>
              <a:buSzTx/>
              <a:buFontTx/>
              <a:buNone/>
            </a:pPr>
            <a:endParaRPr lang="en-US" altLang="en-US" sz="1600" dirty="0">
              <a:solidFill>
                <a:srgbClr val="666666"/>
              </a:solidFill>
            </a:endParaRPr>
          </a:p>
          <a:p>
            <a:pPr>
              <a:spcBef>
                <a:spcPct val="0"/>
              </a:spcBef>
              <a:buSzTx/>
              <a:buFontTx/>
              <a:buNone/>
            </a:pPr>
            <a:r>
              <a:rPr lang="en-US" altLang="en-US" sz="1600" b="1" dirty="0">
                <a:solidFill>
                  <a:srgbClr val="666666"/>
                </a:solidFill>
              </a:rPr>
              <a:t>“Soft Dollars”</a:t>
            </a:r>
            <a:r>
              <a:rPr lang="en-US" altLang="en-US" sz="1600" dirty="0">
                <a:solidFill>
                  <a:srgbClr val="666666"/>
                </a:solidFill>
              </a:rPr>
              <a:t> - Claim costs, which are variable although often capped.  Also referred to as “claim liability” or “attachment point.”</a:t>
            </a:r>
          </a:p>
          <a:p>
            <a:pPr>
              <a:spcBef>
                <a:spcPct val="0"/>
              </a:spcBef>
              <a:buSzTx/>
              <a:buFontTx/>
              <a:buNone/>
            </a:pPr>
            <a:endParaRPr lang="en-US" altLang="en-US" sz="1600" dirty="0">
              <a:solidFill>
                <a:srgbClr val="666666"/>
              </a:solidFill>
            </a:endParaRPr>
          </a:p>
          <a:p>
            <a:pPr>
              <a:spcBef>
                <a:spcPct val="0"/>
              </a:spcBef>
              <a:buSzTx/>
              <a:buFontTx/>
              <a:buNone/>
            </a:pPr>
            <a:r>
              <a:rPr lang="en-US" altLang="en-US" sz="1600" b="1" dirty="0">
                <a:solidFill>
                  <a:srgbClr val="666666"/>
                </a:solidFill>
              </a:rPr>
              <a:t>“ASO”</a:t>
            </a:r>
            <a:r>
              <a:rPr lang="en-US" altLang="en-US" sz="1600" dirty="0">
                <a:solidFill>
                  <a:srgbClr val="666666"/>
                </a:solidFill>
              </a:rPr>
              <a:t> - Administrative Services Only.  A term used by carriers and HMOs to designate the service they provide to self-funded employers.</a:t>
            </a:r>
          </a:p>
          <a:p>
            <a:pPr>
              <a:spcBef>
                <a:spcPct val="0"/>
              </a:spcBef>
              <a:buSzTx/>
              <a:buFontTx/>
              <a:buNone/>
            </a:pPr>
            <a:endParaRPr lang="en-US" altLang="en-US" sz="1600" dirty="0">
              <a:solidFill>
                <a:srgbClr val="666666"/>
              </a:solidFill>
            </a:endParaRPr>
          </a:p>
          <a:p>
            <a:pPr>
              <a:spcBef>
                <a:spcPct val="0"/>
              </a:spcBef>
              <a:buSzTx/>
              <a:buFontTx/>
              <a:buNone/>
            </a:pPr>
            <a:r>
              <a:rPr lang="en-US" altLang="en-US" sz="1600" b="1" dirty="0">
                <a:solidFill>
                  <a:srgbClr val="666666"/>
                </a:solidFill>
              </a:rPr>
              <a:t>“Self-funding” or “Self-insurance”</a:t>
            </a:r>
            <a:r>
              <a:rPr lang="en-US" altLang="en-US" sz="1600" dirty="0">
                <a:solidFill>
                  <a:srgbClr val="666666"/>
                </a:solidFill>
              </a:rPr>
              <a:t> - These terms are interchangeable.</a:t>
            </a:r>
          </a:p>
          <a:p>
            <a:pPr>
              <a:spcBef>
                <a:spcPct val="0"/>
              </a:spcBef>
              <a:buSzTx/>
              <a:buFontTx/>
              <a:buNone/>
            </a:pPr>
            <a:endParaRPr lang="en-US" altLang="en-US" sz="1600" dirty="0">
              <a:solidFill>
                <a:srgbClr val="666666"/>
              </a:solidFill>
            </a:endParaRPr>
          </a:p>
          <a:p>
            <a:pPr>
              <a:spcBef>
                <a:spcPct val="0"/>
              </a:spcBef>
              <a:buSzTx/>
              <a:buFontTx/>
              <a:buNone/>
            </a:pPr>
            <a:r>
              <a:rPr lang="en-US" altLang="en-US" sz="1600" b="1" dirty="0">
                <a:solidFill>
                  <a:srgbClr val="666666"/>
                </a:solidFill>
              </a:rPr>
              <a:t>“TPA”</a:t>
            </a:r>
            <a:r>
              <a:rPr lang="en-US" altLang="en-US" sz="1600" dirty="0">
                <a:solidFill>
                  <a:srgbClr val="666666"/>
                </a:solidFill>
              </a:rPr>
              <a:t> - Third Party Administrator</a:t>
            </a:r>
          </a:p>
          <a:p>
            <a:pPr>
              <a:spcBef>
                <a:spcPct val="0"/>
              </a:spcBef>
              <a:buSzTx/>
              <a:buFontTx/>
              <a:buNone/>
            </a:pPr>
            <a:endParaRPr lang="en-US" altLang="en-US" sz="1600" dirty="0">
              <a:solidFill>
                <a:srgbClr val="666666"/>
              </a:solidFill>
            </a:endParaRPr>
          </a:p>
          <a:p>
            <a:pPr>
              <a:spcBef>
                <a:spcPct val="0"/>
              </a:spcBef>
              <a:buSzTx/>
              <a:buFontTx/>
              <a:buNone/>
            </a:pPr>
            <a:endParaRPr lang="en-US" altLang="en-US" sz="1600" dirty="0">
              <a:solidFill>
                <a:srgbClr val="666666"/>
              </a:solidFill>
            </a:endParaRPr>
          </a:p>
        </p:txBody>
      </p:sp>
    </p:spTree>
    <p:extLst>
      <p:ext uri="{BB962C8B-B14F-4D97-AF65-F5344CB8AC3E}">
        <p14:creationId xmlns:p14="http://schemas.microsoft.com/office/powerpoint/2010/main" val="220696659"/>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5"/>
          <p:cNvSpPr>
            <a:spLocks noChangeArrowheads="1"/>
          </p:cNvSpPr>
          <p:nvPr/>
        </p:nvSpPr>
        <p:spPr bwMode="auto">
          <a:xfrm>
            <a:off x="2819400" y="5029200"/>
            <a:ext cx="54864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endParaRPr lang="en-US" altLang="en-US" sz="1800" dirty="0">
              <a:solidFill>
                <a:schemeClr val="tx1"/>
              </a:solidFill>
            </a:endParaRPr>
          </a:p>
        </p:txBody>
      </p:sp>
      <p:sp>
        <p:nvSpPr>
          <p:cNvPr id="36868" name="Rectangle 6"/>
          <p:cNvSpPr>
            <a:spLocks noChangeArrowheads="1"/>
          </p:cNvSpPr>
          <p:nvPr/>
        </p:nvSpPr>
        <p:spPr bwMode="auto">
          <a:xfrm>
            <a:off x="1371600" y="4419600"/>
            <a:ext cx="6629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50000"/>
              </a:spcBef>
              <a:buSzTx/>
              <a:buFontTx/>
              <a:buNone/>
            </a:pPr>
            <a:endParaRPr lang="en-US" altLang="en-US" sz="1800" b="1" dirty="0">
              <a:solidFill>
                <a:schemeClr val="accent2"/>
              </a:solidFill>
              <a:latin typeface="Times New Roman" pitchFamily="18" charset="0"/>
            </a:endParaRPr>
          </a:p>
        </p:txBody>
      </p:sp>
      <p:sp>
        <p:nvSpPr>
          <p:cNvPr id="36869" name="Rectangle 10"/>
          <p:cNvSpPr>
            <a:spLocks noGrp="1" noChangeArrowheads="1"/>
          </p:cNvSpPr>
          <p:nvPr>
            <p:ph type="title" idx="4294967295"/>
          </p:nvPr>
        </p:nvSpPr>
        <p:spPr>
          <a:xfrm>
            <a:off x="0" y="0"/>
            <a:ext cx="9144000" cy="130175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Glossary</a:t>
            </a:r>
          </a:p>
        </p:txBody>
      </p:sp>
      <p:sp>
        <p:nvSpPr>
          <p:cNvPr id="36866" name="Rectangle 3"/>
          <p:cNvSpPr>
            <a:spLocks noChangeArrowheads="1"/>
          </p:cNvSpPr>
          <p:nvPr/>
        </p:nvSpPr>
        <p:spPr bwMode="auto">
          <a:xfrm>
            <a:off x="685800" y="1600200"/>
            <a:ext cx="77724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spcBef>
                <a:spcPct val="0"/>
              </a:spcBef>
              <a:buSzTx/>
              <a:buFontTx/>
              <a:buNone/>
            </a:pPr>
            <a:r>
              <a:rPr lang="en-US" altLang="en-US" sz="1600" b="1" dirty="0">
                <a:solidFill>
                  <a:srgbClr val="666666"/>
                </a:solidFill>
              </a:rPr>
              <a:t>“ERISA”</a:t>
            </a:r>
            <a:r>
              <a:rPr lang="en-US" altLang="en-US" sz="1600" dirty="0">
                <a:solidFill>
                  <a:srgbClr val="666666"/>
                </a:solidFill>
              </a:rPr>
              <a:t> - Employee Retirement Income Security Act of 1974</a:t>
            </a:r>
          </a:p>
          <a:p>
            <a:pPr>
              <a:spcBef>
                <a:spcPct val="0"/>
              </a:spcBef>
              <a:buSzTx/>
              <a:buFontTx/>
              <a:buNone/>
            </a:pPr>
            <a:endParaRPr lang="en-US" altLang="en-US" sz="1600" dirty="0">
              <a:solidFill>
                <a:srgbClr val="666666"/>
              </a:solidFill>
            </a:endParaRPr>
          </a:p>
          <a:p>
            <a:pPr>
              <a:spcBef>
                <a:spcPct val="0"/>
              </a:spcBef>
              <a:buSzTx/>
              <a:buFontTx/>
              <a:buNone/>
            </a:pPr>
            <a:r>
              <a:rPr lang="en-US" altLang="en-US" sz="1600" b="1" dirty="0">
                <a:solidFill>
                  <a:srgbClr val="666666"/>
                </a:solidFill>
              </a:rPr>
              <a:t>“Experience”</a:t>
            </a:r>
            <a:r>
              <a:rPr lang="en-US" altLang="en-US" sz="1600" dirty="0">
                <a:solidFill>
                  <a:srgbClr val="666666"/>
                </a:solidFill>
              </a:rPr>
              <a:t> -  a detail of the actual claims paid during a specified time period for a particular employer group’s covered members. </a:t>
            </a:r>
          </a:p>
          <a:p>
            <a:pPr>
              <a:spcBef>
                <a:spcPct val="0"/>
              </a:spcBef>
              <a:buSzTx/>
              <a:buFontTx/>
              <a:buNone/>
            </a:pPr>
            <a:endParaRPr lang="en-US" altLang="en-US" sz="1600" dirty="0">
              <a:solidFill>
                <a:srgbClr val="666666"/>
              </a:solidFill>
            </a:endParaRPr>
          </a:p>
          <a:p>
            <a:pPr>
              <a:spcBef>
                <a:spcPct val="0"/>
              </a:spcBef>
              <a:buSzTx/>
              <a:buFontTx/>
              <a:buNone/>
            </a:pPr>
            <a:r>
              <a:rPr lang="en-US" altLang="en-US" sz="1600" b="1" dirty="0">
                <a:solidFill>
                  <a:srgbClr val="666666"/>
                </a:solidFill>
              </a:rPr>
              <a:t>“Fiduciary”</a:t>
            </a:r>
            <a:r>
              <a:rPr lang="en-US" altLang="en-US" sz="1600" dirty="0">
                <a:solidFill>
                  <a:srgbClr val="666666"/>
                </a:solidFill>
              </a:rPr>
              <a:t> - any party who has discretionary authority or responsibility for the management or administration of a plan. </a:t>
            </a:r>
          </a:p>
          <a:p>
            <a:pPr>
              <a:spcBef>
                <a:spcPct val="0"/>
              </a:spcBef>
              <a:buSzTx/>
              <a:buFontTx/>
              <a:buNone/>
            </a:pPr>
            <a:endParaRPr lang="en-US" altLang="en-US" sz="1600" dirty="0">
              <a:solidFill>
                <a:srgbClr val="666666"/>
              </a:solidFill>
            </a:endParaRPr>
          </a:p>
          <a:p>
            <a:pPr>
              <a:spcBef>
                <a:spcPct val="0"/>
              </a:spcBef>
              <a:buSzTx/>
              <a:buFontTx/>
              <a:buNone/>
            </a:pPr>
            <a:r>
              <a:rPr lang="en-US" altLang="en-US" sz="1600" b="1" dirty="0">
                <a:solidFill>
                  <a:srgbClr val="666666"/>
                </a:solidFill>
              </a:rPr>
              <a:t>“Plan Document”</a:t>
            </a:r>
            <a:r>
              <a:rPr lang="en-US" altLang="en-US" sz="1600" dirty="0">
                <a:solidFill>
                  <a:srgbClr val="666666"/>
                </a:solidFill>
              </a:rPr>
              <a:t> - A document which details the terms and provisions of a plan. </a:t>
            </a:r>
          </a:p>
          <a:p>
            <a:pPr>
              <a:spcBef>
                <a:spcPct val="0"/>
              </a:spcBef>
              <a:buSzTx/>
              <a:buFontTx/>
              <a:buNone/>
            </a:pPr>
            <a:endParaRPr lang="en-US" altLang="en-US" sz="1600" dirty="0">
              <a:solidFill>
                <a:srgbClr val="666666"/>
              </a:solidFill>
            </a:endParaRPr>
          </a:p>
          <a:p>
            <a:pPr>
              <a:spcBef>
                <a:spcPct val="0"/>
              </a:spcBef>
              <a:buSzTx/>
              <a:buFontTx/>
              <a:buNone/>
            </a:pPr>
            <a:r>
              <a:rPr lang="en-US" altLang="en-US" sz="1600" b="1" dirty="0">
                <a:solidFill>
                  <a:srgbClr val="666666"/>
                </a:solidFill>
              </a:rPr>
              <a:t>“Corridor”</a:t>
            </a:r>
            <a:r>
              <a:rPr lang="en-US" altLang="en-US" sz="1600" dirty="0">
                <a:solidFill>
                  <a:srgbClr val="666666"/>
                </a:solidFill>
              </a:rPr>
              <a:t> - the margin or cushion the underwriter includes to limit the frequency and severity of aggregate claims</a:t>
            </a:r>
          </a:p>
          <a:p>
            <a:pPr>
              <a:spcBef>
                <a:spcPct val="0"/>
              </a:spcBef>
              <a:buSzTx/>
              <a:buFontTx/>
              <a:buNone/>
            </a:pPr>
            <a:endParaRPr lang="en-US" altLang="en-US" sz="1600" dirty="0">
              <a:solidFill>
                <a:srgbClr val="666666"/>
              </a:solidFill>
            </a:endParaRPr>
          </a:p>
          <a:p>
            <a:pPr>
              <a:spcBef>
                <a:spcPct val="0"/>
              </a:spcBef>
              <a:buSzTx/>
              <a:buFontTx/>
              <a:buNone/>
            </a:pPr>
            <a:r>
              <a:rPr lang="en-US" altLang="en-US" sz="1600" b="1" dirty="0">
                <a:solidFill>
                  <a:srgbClr val="666666"/>
                </a:solidFill>
              </a:rPr>
              <a:t>“Census”</a:t>
            </a:r>
            <a:r>
              <a:rPr lang="en-US" altLang="en-US" sz="1600" dirty="0">
                <a:solidFill>
                  <a:srgbClr val="666666"/>
                </a:solidFill>
              </a:rPr>
              <a:t> -  A collected detail of an employer’s member population, including number of covered lives, coverage status, sex, date of birth, and other demographic information. </a:t>
            </a:r>
          </a:p>
          <a:p>
            <a:pPr>
              <a:spcBef>
                <a:spcPct val="0"/>
              </a:spcBef>
              <a:buSzTx/>
              <a:buFontTx/>
              <a:buNone/>
            </a:pPr>
            <a:endParaRPr lang="en-US" altLang="en-US" sz="1600" dirty="0">
              <a:solidFill>
                <a:srgbClr val="666666"/>
              </a:solidFill>
            </a:endParaRPr>
          </a:p>
        </p:txBody>
      </p:sp>
    </p:spTree>
    <p:extLst>
      <p:ext uri="{BB962C8B-B14F-4D97-AF65-F5344CB8AC3E}">
        <p14:creationId xmlns:p14="http://schemas.microsoft.com/office/powerpoint/2010/main" val="1773636325"/>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5"/>
          <p:cNvSpPr txBox="1">
            <a:spLocks noChangeArrowheads="1"/>
          </p:cNvSpPr>
          <p:nvPr/>
        </p:nvSpPr>
        <p:spPr bwMode="gray">
          <a:xfrm>
            <a:off x="19050" y="2962275"/>
            <a:ext cx="9144000" cy="1110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90000" tIns="46800" rIns="90000" bIns="46800">
            <a:spAutoFit/>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a:spcBef>
                <a:spcPct val="50000"/>
              </a:spcBef>
              <a:buSzTx/>
              <a:buFontTx/>
              <a:buNone/>
            </a:pPr>
            <a:r>
              <a:rPr lang="en-US" altLang="en-US" sz="6600" b="1" dirty="0">
                <a:solidFill>
                  <a:srgbClr val="666666"/>
                </a:solidFill>
              </a:rPr>
              <a:t>Questions?</a:t>
            </a:r>
          </a:p>
        </p:txBody>
      </p:sp>
    </p:spTree>
    <p:extLst>
      <p:ext uri="{BB962C8B-B14F-4D97-AF65-F5344CB8AC3E}">
        <p14:creationId xmlns:p14="http://schemas.microsoft.com/office/powerpoint/2010/main" val="1618541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87" name="Rectangle 31"/>
          <p:cNvSpPr>
            <a:spLocks noChangeArrowheads="1"/>
          </p:cNvSpPr>
          <p:nvPr/>
        </p:nvSpPr>
        <p:spPr bwMode="auto">
          <a:xfrm>
            <a:off x="2353732" y="2082517"/>
            <a:ext cx="4419600" cy="5334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nchor="ctr" anchorCtr="1"/>
          <a:lstStyle/>
          <a:p>
            <a:pPr algn="ctr" eaLnBrk="0" hangingPunct="0">
              <a:defRPr/>
            </a:pPr>
            <a:r>
              <a:rPr lang="en-US" sz="2100" b="1" i="1" dirty="0">
                <a:solidFill>
                  <a:schemeClr val="bg1"/>
                </a:solidFill>
                <a:latin typeface="Arial" pitchFamily="34" charset="0"/>
                <a:ea typeface="+mn-ea"/>
              </a:rPr>
              <a:t>Who Assumes the Risk?</a:t>
            </a:r>
          </a:p>
        </p:txBody>
      </p:sp>
      <p:sp>
        <p:nvSpPr>
          <p:cNvPr id="6160" name="Rectangle 36"/>
          <p:cNvSpPr>
            <a:spLocks noGrp="1" noChangeArrowheads="1"/>
          </p:cNvSpPr>
          <p:nvPr>
            <p:ph type="title" idx="4294967295"/>
          </p:nvPr>
        </p:nvSpPr>
        <p:spPr>
          <a:xfrm>
            <a:off x="0" y="0"/>
            <a:ext cx="9144000" cy="133985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Alternative Financing</a:t>
            </a:r>
          </a:p>
        </p:txBody>
      </p:sp>
      <p:graphicFrame>
        <p:nvGraphicFramePr>
          <p:cNvPr id="3" name="Diagram 2"/>
          <p:cNvGraphicFramePr/>
          <p:nvPr>
            <p:extLst>
              <p:ext uri="{D42A27DB-BD31-4B8C-83A1-F6EECF244321}">
                <p14:modId xmlns:p14="http://schemas.microsoft.com/office/powerpoint/2010/main" val="489300699"/>
              </p:ext>
            </p:extLst>
          </p:nvPr>
        </p:nvGraphicFramePr>
        <p:xfrm>
          <a:off x="1282169" y="3073117"/>
          <a:ext cx="6697663" cy="127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149" name="Text Box 21"/>
          <p:cNvSpPr txBox="1">
            <a:spLocks noChangeArrowheads="1"/>
          </p:cNvSpPr>
          <p:nvPr/>
        </p:nvSpPr>
        <p:spPr bwMode="auto">
          <a:xfrm>
            <a:off x="1350431" y="3454117"/>
            <a:ext cx="12350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a:spcBef>
                <a:spcPct val="0"/>
              </a:spcBef>
              <a:buSzTx/>
              <a:buFontTx/>
              <a:buNone/>
            </a:pPr>
            <a:r>
              <a:rPr lang="en-US" altLang="en-US" sz="1200" b="1" dirty="0">
                <a:solidFill>
                  <a:schemeClr val="bg1"/>
                </a:solidFill>
              </a:rPr>
              <a:t>Fully- Insured Plans</a:t>
            </a:r>
          </a:p>
        </p:txBody>
      </p:sp>
      <p:sp>
        <p:nvSpPr>
          <p:cNvPr id="6151" name="Text Box 23"/>
          <p:cNvSpPr txBox="1">
            <a:spLocks noChangeArrowheads="1"/>
          </p:cNvSpPr>
          <p:nvPr/>
        </p:nvSpPr>
        <p:spPr bwMode="auto">
          <a:xfrm>
            <a:off x="3865032" y="3361783"/>
            <a:ext cx="15398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a:spcBef>
                <a:spcPct val="0"/>
              </a:spcBef>
              <a:buSzTx/>
              <a:buFontTx/>
              <a:buNone/>
            </a:pPr>
            <a:r>
              <a:rPr lang="en-US" altLang="en-US" sz="1200" b="1" dirty="0">
                <a:solidFill>
                  <a:schemeClr val="bg1"/>
                </a:solidFill>
              </a:rPr>
              <a:t>Minimum Premium Accounts</a:t>
            </a:r>
          </a:p>
        </p:txBody>
      </p:sp>
      <p:sp>
        <p:nvSpPr>
          <p:cNvPr id="6152" name="Text Box 24"/>
          <p:cNvSpPr txBox="1">
            <a:spLocks noChangeArrowheads="1"/>
          </p:cNvSpPr>
          <p:nvPr/>
        </p:nvSpPr>
        <p:spPr bwMode="auto">
          <a:xfrm>
            <a:off x="5372098" y="3219452"/>
            <a:ext cx="121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spAutoFit/>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a:spcBef>
                <a:spcPct val="0"/>
              </a:spcBef>
              <a:buSzTx/>
              <a:buFontTx/>
              <a:buNone/>
            </a:pPr>
            <a:r>
              <a:rPr lang="en-US" altLang="en-US" sz="1200" b="1" dirty="0">
                <a:solidFill>
                  <a:schemeClr val="bg1"/>
                </a:solidFill>
              </a:rPr>
              <a:t>Self-Funded ASO w/Stop Loss Insurance</a:t>
            </a:r>
          </a:p>
        </p:txBody>
      </p:sp>
      <p:sp>
        <p:nvSpPr>
          <p:cNvPr id="6153" name="Text Box 25"/>
          <p:cNvSpPr txBox="1">
            <a:spLocks noChangeArrowheads="1"/>
          </p:cNvSpPr>
          <p:nvPr/>
        </p:nvSpPr>
        <p:spPr bwMode="auto">
          <a:xfrm>
            <a:off x="6684432" y="3343275"/>
            <a:ext cx="12350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a:spcBef>
                <a:spcPct val="0"/>
              </a:spcBef>
              <a:buSzTx/>
              <a:buFontTx/>
              <a:buNone/>
            </a:pPr>
            <a:r>
              <a:rPr lang="en-US" altLang="en-US" sz="1200" b="1" dirty="0">
                <a:solidFill>
                  <a:schemeClr val="bg1"/>
                </a:solidFill>
              </a:rPr>
              <a:t>Pure Self-Funding (ASO)</a:t>
            </a:r>
          </a:p>
        </p:txBody>
      </p:sp>
      <p:sp>
        <p:nvSpPr>
          <p:cNvPr id="6150" name="Text Box 22"/>
          <p:cNvSpPr txBox="1">
            <a:spLocks noChangeArrowheads="1"/>
          </p:cNvSpPr>
          <p:nvPr/>
        </p:nvSpPr>
        <p:spPr bwMode="auto">
          <a:xfrm>
            <a:off x="2519889" y="3345651"/>
            <a:ext cx="15398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a:spcBef>
                <a:spcPct val="0"/>
              </a:spcBef>
              <a:buSzTx/>
              <a:buFontTx/>
              <a:buNone/>
            </a:pPr>
            <a:r>
              <a:rPr lang="en-US" altLang="en-US" sz="1200" b="1" dirty="0">
                <a:solidFill>
                  <a:schemeClr val="bg1"/>
                </a:solidFill>
              </a:rPr>
              <a:t>Retrospective Premium Agreements</a:t>
            </a:r>
          </a:p>
        </p:txBody>
      </p:sp>
      <p:graphicFrame>
        <p:nvGraphicFramePr>
          <p:cNvPr id="5" name="Diagram 4"/>
          <p:cNvGraphicFramePr/>
          <p:nvPr>
            <p:extLst>
              <p:ext uri="{D42A27DB-BD31-4B8C-83A1-F6EECF244321}">
                <p14:modId xmlns:p14="http://schemas.microsoft.com/office/powerpoint/2010/main" val="480035251"/>
              </p:ext>
            </p:extLst>
          </p:nvPr>
        </p:nvGraphicFramePr>
        <p:xfrm>
          <a:off x="812798" y="3682717"/>
          <a:ext cx="2290234" cy="172748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1" name="Diagram 20"/>
          <p:cNvGraphicFramePr/>
          <p:nvPr>
            <p:extLst>
              <p:ext uri="{D42A27DB-BD31-4B8C-83A1-F6EECF244321}">
                <p14:modId xmlns:p14="http://schemas.microsoft.com/office/powerpoint/2010/main" val="1142929430"/>
              </p:ext>
            </p:extLst>
          </p:nvPr>
        </p:nvGraphicFramePr>
        <p:xfrm>
          <a:off x="6244166" y="3801250"/>
          <a:ext cx="2214034" cy="152399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08081691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9"/>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Self-Funding Advantages for an Employer</a:t>
            </a:r>
          </a:p>
        </p:txBody>
      </p:sp>
      <p:sp>
        <p:nvSpPr>
          <p:cNvPr id="7170" name="Rectangle 3"/>
          <p:cNvSpPr>
            <a:spLocks noGrp="1" noChangeArrowheads="1"/>
          </p:cNvSpPr>
          <p:nvPr>
            <p:ph type="body" idx="4294967295"/>
          </p:nvPr>
        </p:nvSpPr>
        <p:spPr>
          <a:xfrm>
            <a:off x="685800" y="1968500"/>
            <a:ext cx="7772400" cy="4584700"/>
          </a:xfrm>
          <a:prstGeom prst="rect">
            <a:avLst/>
          </a:prstGeom>
        </p:spPr>
        <p:txBody>
          <a:bodyPr/>
          <a:lstStyle/>
          <a:p>
            <a:pPr marL="285750" lvl="2" indent="-285750" eaLnBrk="1" hangingPunct="1">
              <a:tabLst>
                <a:tab pos="0" algn="l"/>
              </a:tabLst>
            </a:pPr>
            <a:r>
              <a:rPr lang="en-US" altLang="en-US" sz="1700" dirty="0">
                <a:solidFill>
                  <a:srgbClr val="666666"/>
                </a:solidFill>
                <a:latin typeface="Arial" panose="020B0604020202020204" pitchFamily="34" charset="0"/>
                <a:cs typeface="Arial" panose="020B0604020202020204" pitchFamily="34" charset="0"/>
              </a:rPr>
              <a:t>Group controls the plan, not the insurer</a:t>
            </a:r>
          </a:p>
          <a:p>
            <a:pPr marL="285750" lvl="2" indent="-285750" eaLnBrk="1" hangingPunct="1">
              <a:tabLst>
                <a:tab pos="0" algn="l"/>
              </a:tabLst>
            </a:pPr>
            <a:r>
              <a:rPr lang="en-US" altLang="en-US" sz="1700" dirty="0">
                <a:solidFill>
                  <a:srgbClr val="666666"/>
                </a:solidFill>
                <a:latin typeface="Arial" panose="020B0604020202020204" pitchFamily="34" charset="0"/>
                <a:cs typeface="Arial" panose="020B0604020202020204" pitchFamily="34" charset="0"/>
              </a:rPr>
              <a:t>Group controls the claims data</a:t>
            </a:r>
          </a:p>
          <a:p>
            <a:pPr marL="285750" lvl="2" indent="-285750" eaLnBrk="1" hangingPunct="1">
              <a:tabLst>
                <a:tab pos="0" algn="l"/>
              </a:tabLst>
            </a:pPr>
            <a:r>
              <a:rPr lang="en-US" altLang="en-US" sz="1700" dirty="0">
                <a:solidFill>
                  <a:srgbClr val="666666"/>
                </a:solidFill>
                <a:latin typeface="Arial" panose="020B0604020202020204" pitchFamily="34" charset="0"/>
                <a:cs typeface="Arial" panose="020B0604020202020204" pitchFamily="34" charset="0"/>
              </a:rPr>
              <a:t>Group can take advantage of their own good medical experience</a:t>
            </a:r>
          </a:p>
          <a:p>
            <a:pPr marL="285750" lvl="2" indent="-285750" eaLnBrk="1" hangingPunct="1">
              <a:tabLst>
                <a:tab pos="0" algn="l"/>
              </a:tabLst>
            </a:pPr>
            <a:r>
              <a:rPr lang="en-US" altLang="en-US" sz="1700" dirty="0">
                <a:solidFill>
                  <a:srgbClr val="666666"/>
                </a:solidFill>
                <a:latin typeface="Arial" panose="020B0604020202020204" pitchFamily="34" charset="0"/>
                <a:cs typeface="Arial" panose="020B0604020202020204" pitchFamily="34" charset="0"/>
              </a:rPr>
              <a:t>Can result in more effective healthcare cost control</a:t>
            </a:r>
          </a:p>
          <a:p>
            <a:pPr marL="285750" lvl="2" indent="-285750" eaLnBrk="1" hangingPunct="1">
              <a:tabLst>
                <a:tab pos="0" algn="l"/>
              </a:tabLst>
            </a:pPr>
            <a:r>
              <a:rPr lang="en-US" altLang="en-US" sz="1700" dirty="0">
                <a:solidFill>
                  <a:srgbClr val="666666"/>
                </a:solidFill>
                <a:latin typeface="Arial" panose="020B0604020202020204" pitchFamily="34" charset="0"/>
                <a:cs typeface="Arial" panose="020B0604020202020204" pitchFamily="34" charset="0"/>
              </a:rPr>
              <a:t>Employer can be very flexible in health plan design</a:t>
            </a:r>
          </a:p>
          <a:p>
            <a:pPr marL="742950" lvl="3" indent="-285750">
              <a:tabLst>
                <a:tab pos="0" algn="l"/>
              </a:tabLst>
            </a:pPr>
            <a:r>
              <a:rPr lang="en-US" altLang="en-US" sz="1700" dirty="0">
                <a:solidFill>
                  <a:srgbClr val="666666"/>
                </a:solidFill>
                <a:latin typeface="Arial" panose="020B0604020202020204" pitchFamily="34" charset="0"/>
                <a:cs typeface="Arial" panose="020B0604020202020204" pitchFamily="34" charset="0"/>
              </a:rPr>
              <a:t>ERISA applies, often in lieu of state-mandated minimum benefit levels, easing administration of multi-state plans and consistency in plan offering</a:t>
            </a:r>
          </a:p>
          <a:p>
            <a:pPr marL="742950" lvl="3" indent="-285750"/>
            <a:r>
              <a:rPr lang="en-US" altLang="en-US" sz="1700" dirty="0">
                <a:solidFill>
                  <a:srgbClr val="666666"/>
                </a:solidFill>
                <a:latin typeface="Arial" panose="020B0604020202020204" pitchFamily="34" charset="0"/>
                <a:cs typeface="Arial" panose="020B0604020202020204" pitchFamily="34" charset="0"/>
              </a:rPr>
              <a:t>Can tailor plan design to fit needs of its employee population</a:t>
            </a:r>
          </a:p>
          <a:p>
            <a:pPr marL="285750" lvl="2" indent="-285750"/>
            <a:r>
              <a:rPr lang="en-US" altLang="en-US" sz="1700" dirty="0">
                <a:solidFill>
                  <a:srgbClr val="666666"/>
                </a:solidFill>
                <a:latin typeface="Arial" panose="020B0604020202020204" pitchFamily="34" charset="0"/>
                <a:cs typeface="Arial" panose="020B0604020202020204" pitchFamily="34" charset="0"/>
              </a:rPr>
              <a:t>Eliminates most state premium taxes</a:t>
            </a:r>
          </a:p>
        </p:txBody>
      </p:sp>
    </p:spTree>
    <p:extLst>
      <p:ext uri="{BB962C8B-B14F-4D97-AF65-F5344CB8AC3E}">
        <p14:creationId xmlns:p14="http://schemas.microsoft.com/office/powerpoint/2010/main" val="137030274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7"/>
          <p:cNvSpPr txBox="1">
            <a:spLocks noChangeArrowheads="1"/>
          </p:cNvSpPr>
          <p:nvPr/>
        </p:nvSpPr>
        <p:spPr bwMode="auto">
          <a:xfrm>
            <a:off x="685800" y="2026146"/>
            <a:ext cx="7772400" cy="3100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228600" indent="-228600" eaLnBrk="0" hangingPunct="0">
              <a:spcBef>
                <a:spcPct val="40000"/>
              </a:spcBef>
              <a:buSzPct val="90000"/>
              <a:buChar char="•"/>
              <a:defRPr sz="3000">
                <a:solidFill>
                  <a:srgbClr val="595959"/>
                </a:solidFill>
                <a:latin typeface="Arial" charset="0"/>
                <a:ea typeface="ＭＳ Ｐゴシック" charset="-128"/>
              </a:defRPr>
            </a:lvl1pPr>
            <a:lvl2pPr marL="685800" indent="-22860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eaLnBrk="1" hangingPunct="1">
              <a:spcBef>
                <a:spcPct val="50000"/>
              </a:spcBef>
              <a:buClr>
                <a:srgbClr val="4D4D4D"/>
              </a:buClr>
              <a:buSzTx/>
            </a:pPr>
            <a:r>
              <a:rPr lang="en-US" altLang="en-US" sz="1700" dirty="0">
                <a:solidFill>
                  <a:srgbClr val="666666"/>
                </a:solidFill>
              </a:rPr>
              <a:t>May help employers cash flow</a:t>
            </a:r>
          </a:p>
          <a:p>
            <a:pPr lvl="1" eaLnBrk="1" hangingPunct="1">
              <a:spcBef>
                <a:spcPct val="50000"/>
              </a:spcBef>
              <a:buClr>
                <a:srgbClr val="4D4D4D"/>
              </a:buClr>
              <a:buSzTx/>
            </a:pPr>
            <a:r>
              <a:rPr lang="en-US" altLang="en-US" sz="1700" dirty="0">
                <a:solidFill>
                  <a:srgbClr val="666666"/>
                </a:solidFill>
              </a:rPr>
              <a:t>Pay claims as incurred – no pre-funding or up-front reserve payments</a:t>
            </a:r>
          </a:p>
          <a:p>
            <a:pPr lvl="1" eaLnBrk="1" hangingPunct="1">
              <a:spcBef>
                <a:spcPct val="50000"/>
              </a:spcBef>
              <a:buClr>
                <a:srgbClr val="4D4D4D"/>
              </a:buClr>
              <a:buSzTx/>
            </a:pPr>
            <a:r>
              <a:rPr lang="en-US" altLang="en-US" sz="1700" dirty="0">
                <a:solidFill>
                  <a:srgbClr val="666666"/>
                </a:solidFill>
              </a:rPr>
              <a:t>Reserves held by employer instead of insurance carrier. Interest paid on these reserves also remains with the employer. </a:t>
            </a:r>
          </a:p>
          <a:p>
            <a:pPr eaLnBrk="1" hangingPunct="1">
              <a:spcBef>
                <a:spcPct val="50000"/>
              </a:spcBef>
              <a:buClr>
                <a:srgbClr val="4D4D4D"/>
              </a:buClr>
              <a:buSzTx/>
            </a:pPr>
            <a:r>
              <a:rPr lang="en-US" altLang="en-US" sz="1700" dirty="0">
                <a:solidFill>
                  <a:srgbClr val="666666"/>
                </a:solidFill>
              </a:rPr>
              <a:t>Eliminates most risk charges and profit margins charged by insurers</a:t>
            </a:r>
          </a:p>
          <a:p>
            <a:pPr eaLnBrk="1" hangingPunct="1">
              <a:spcBef>
                <a:spcPct val="50000"/>
              </a:spcBef>
              <a:buClr>
                <a:srgbClr val="4D4D4D"/>
              </a:buClr>
              <a:buSzTx/>
            </a:pPr>
            <a:r>
              <a:rPr lang="en-US" altLang="en-US" sz="1700" dirty="0">
                <a:solidFill>
                  <a:srgbClr val="666666"/>
                </a:solidFill>
              </a:rPr>
              <a:t>Greater control over administrative expenses and costs of healthcare delivery</a:t>
            </a:r>
          </a:p>
          <a:p>
            <a:pPr eaLnBrk="1" hangingPunct="1">
              <a:spcBef>
                <a:spcPct val="50000"/>
              </a:spcBef>
              <a:buClr>
                <a:srgbClr val="4D4D4D"/>
              </a:buClr>
              <a:buSzTx/>
            </a:pPr>
            <a:r>
              <a:rPr lang="en-US" altLang="en-US" sz="1700" dirty="0">
                <a:solidFill>
                  <a:srgbClr val="666666"/>
                </a:solidFill>
              </a:rPr>
              <a:t>Employer may purchase stop loss to reduce its exposure to losses due to catastrophic claims and create more predictability</a:t>
            </a:r>
          </a:p>
        </p:txBody>
      </p:sp>
      <p:sp>
        <p:nvSpPr>
          <p:cNvPr id="8195" name="Rectangle 9"/>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Self-Funding Advantages for an Employer</a:t>
            </a:r>
          </a:p>
        </p:txBody>
      </p:sp>
    </p:spTree>
    <p:extLst>
      <p:ext uri="{BB962C8B-B14F-4D97-AF65-F5344CB8AC3E}">
        <p14:creationId xmlns:p14="http://schemas.microsoft.com/office/powerpoint/2010/main" val="2366753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9"/>
          <p:cNvSpPr txBox="1">
            <a:spLocks noChangeArrowheads="1"/>
          </p:cNvSpPr>
          <p:nvPr/>
        </p:nvSpPr>
        <p:spPr bwMode="auto">
          <a:xfrm>
            <a:off x="685800" y="2057400"/>
            <a:ext cx="7772400" cy="153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228600" indent="-228600"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eaLnBrk="1" hangingPunct="1">
              <a:spcBef>
                <a:spcPct val="50000"/>
              </a:spcBef>
              <a:buClr>
                <a:srgbClr val="4D4D4D"/>
              </a:buClr>
              <a:buSzTx/>
            </a:pPr>
            <a:r>
              <a:rPr lang="en-US" altLang="en-US" sz="1700" dirty="0">
                <a:solidFill>
                  <a:srgbClr val="666666"/>
                </a:solidFill>
              </a:rPr>
              <a:t>Risk Assumption/Risk Aversion</a:t>
            </a:r>
          </a:p>
          <a:p>
            <a:pPr eaLnBrk="1" hangingPunct="1">
              <a:spcBef>
                <a:spcPct val="50000"/>
              </a:spcBef>
              <a:buClr>
                <a:srgbClr val="4D4D4D"/>
              </a:buClr>
              <a:buSzTx/>
            </a:pPr>
            <a:r>
              <a:rPr lang="en-US" altLang="en-US" sz="1700" dirty="0">
                <a:solidFill>
                  <a:srgbClr val="666666"/>
                </a:solidFill>
              </a:rPr>
              <a:t>Cash Flow</a:t>
            </a:r>
          </a:p>
          <a:p>
            <a:pPr eaLnBrk="1" hangingPunct="1">
              <a:spcBef>
                <a:spcPct val="50000"/>
              </a:spcBef>
              <a:buClr>
                <a:srgbClr val="4D4D4D"/>
              </a:buClr>
              <a:buSzTx/>
            </a:pPr>
            <a:r>
              <a:rPr lang="en-US" altLang="en-US" sz="1700" dirty="0">
                <a:solidFill>
                  <a:srgbClr val="666666"/>
                </a:solidFill>
              </a:rPr>
              <a:t>Unpredictably Poor Experience</a:t>
            </a:r>
          </a:p>
          <a:p>
            <a:pPr eaLnBrk="1" hangingPunct="1">
              <a:spcBef>
                <a:spcPct val="50000"/>
              </a:spcBef>
              <a:buClr>
                <a:srgbClr val="4D4D4D"/>
              </a:buClr>
              <a:buSzTx/>
            </a:pPr>
            <a:r>
              <a:rPr lang="en-US" altLang="en-US" sz="1700" dirty="0">
                <a:solidFill>
                  <a:srgbClr val="666666"/>
                </a:solidFill>
              </a:rPr>
              <a:t>Fiduciary Responsibility</a:t>
            </a:r>
          </a:p>
        </p:txBody>
      </p:sp>
      <p:sp>
        <p:nvSpPr>
          <p:cNvPr id="9219" name="Rectangle 11"/>
          <p:cNvSpPr>
            <a:spLocks noGrp="1" noChangeArrowheads="1"/>
          </p:cNvSpPr>
          <p:nvPr>
            <p:ph type="title" idx="4294967295"/>
          </p:nvPr>
        </p:nvSpPr>
        <p:spPr>
          <a:xfrm>
            <a:off x="0" y="0"/>
            <a:ext cx="9144000" cy="1295400"/>
          </a:xfrm>
          <a:prstGeom prst="rect">
            <a:avLst/>
          </a:prstGeom>
          <a:noFill/>
        </p:spPr>
        <p:txBody>
          <a:bodyPr anchor="ctr">
            <a:normAutofit/>
          </a:bodyPr>
          <a:lstStyle/>
          <a:p>
            <a:pPr eaLnBrk="1" hangingPunct="1"/>
            <a:r>
              <a:rPr lang="en-US" altLang="en-US" sz="3000" dirty="0">
                <a:solidFill>
                  <a:srgbClr val="2899D5"/>
                </a:solidFill>
                <a:latin typeface="Arial" panose="020B0604020202020204" pitchFamily="34" charset="0"/>
                <a:cs typeface="Arial" panose="020B0604020202020204" pitchFamily="34" charset="0"/>
              </a:rPr>
              <a:t>Self-Funding Considerations for an Employer</a:t>
            </a:r>
          </a:p>
        </p:txBody>
      </p:sp>
    </p:spTree>
    <p:extLst>
      <p:ext uri="{BB962C8B-B14F-4D97-AF65-F5344CB8AC3E}">
        <p14:creationId xmlns:p14="http://schemas.microsoft.com/office/powerpoint/2010/main" val="216599254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7"/>
          <p:cNvSpPr txBox="1">
            <a:spLocks noChangeArrowheads="1"/>
          </p:cNvSpPr>
          <p:nvPr/>
        </p:nvSpPr>
        <p:spPr bwMode="auto">
          <a:xfrm>
            <a:off x="685800" y="1651000"/>
            <a:ext cx="7772400"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40000"/>
              </a:spcBef>
              <a:buSzPct val="90000"/>
              <a:buChar char="•"/>
              <a:tabLst>
                <a:tab pos="625475" algn="l"/>
              </a:tabLst>
              <a:defRPr sz="3000">
                <a:solidFill>
                  <a:srgbClr val="595959"/>
                </a:solidFill>
                <a:latin typeface="Arial" charset="0"/>
                <a:ea typeface="ＭＳ Ｐゴシック" charset="-128"/>
              </a:defRPr>
            </a:lvl1pPr>
            <a:lvl2pPr indent="-109538" eaLnBrk="0" hangingPunct="0">
              <a:spcBef>
                <a:spcPct val="40000"/>
              </a:spcBef>
              <a:buSzPct val="90000"/>
              <a:buFont typeface="Arial" charset="0"/>
              <a:buChar char="–"/>
              <a:tabLst>
                <a:tab pos="625475" algn="l"/>
              </a:tabLst>
              <a:defRPr sz="2600">
                <a:solidFill>
                  <a:srgbClr val="595959"/>
                </a:solidFill>
                <a:latin typeface="Arial" charset="0"/>
                <a:ea typeface="ＭＳ Ｐゴシック" charset="-128"/>
              </a:defRPr>
            </a:lvl2pPr>
            <a:lvl3pPr eaLnBrk="0" hangingPunct="0">
              <a:spcBef>
                <a:spcPct val="40000"/>
              </a:spcBef>
              <a:buSzPct val="90000"/>
              <a:buChar char="•"/>
              <a:tabLst>
                <a:tab pos="625475" algn="l"/>
              </a:tabLst>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tabLst>
                <a:tab pos="625475" algn="l"/>
              </a:tabLst>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tabLst>
                <a:tab pos="625475" algn="l"/>
              </a:tabLst>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tabLst>
                <a:tab pos="625475" algn="l"/>
              </a:tabLst>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tabLst>
                <a:tab pos="625475" algn="l"/>
              </a:tabLst>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tabLst>
                <a:tab pos="625475" algn="l"/>
              </a:tabLst>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tabLst>
                <a:tab pos="625475" algn="l"/>
              </a:tabLst>
              <a:defRPr>
                <a:solidFill>
                  <a:srgbClr val="595959"/>
                </a:solidFill>
                <a:latin typeface="Arial" charset="0"/>
                <a:ea typeface="ＭＳ Ｐゴシック" charset="-128"/>
              </a:defRPr>
            </a:lvl9pPr>
          </a:lstStyle>
          <a:p>
            <a:pPr>
              <a:spcBef>
                <a:spcPct val="0"/>
              </a:spcBef>
              <a:buClr>
                <a:srgbClr val="4D4D4D"/>
              </a:buClr>
              <a:buSzTx/>
              <a:buFontTx/>
              <a:buNone/>
            </a:pPr>
            <a:r>
              <a:rPr lang="en-US" altLang="en-US" sz="1700" dirty="0">
                <a:solidFill>
                  <a:srgbClr val="666666"/>
                </a:solidFill>
              </a:rPr>
              <a:t>     </a:t>
            </a:r>
            <a:r>
              <a:rPr lang="en-US" altLang="en-US" sz="1700" b="1" dirty="0">
                <a:solidFill>
                  <a:srgbClr val="666666"/>
                </a:solidFill>
              </a:rPr>
              <a:t>Employer / Plan Sponsor</a:t>
            </a:r>
          </a:p>
          <a:p>
            <a:pPr>
              <a:spcBef>
                <a:spcPct val="0"/>
              </a:spcBef>
              <a:buClr>
                <a:srgbClr val="4D4D4D"/>
              </a:buClr>
              <a:buSzTx/>
              <a:buFontTx/>
              <a:buNone/>
            </a:pPr>
            <a:endParaRPr lang="en-US" altLang="en-US" sz="1700" b="1" u="sng" dirty="0">
              <a:solidFill>
                <a:srgbClr val="666666"/>
              </a:solidFill>
            </a:endParaRPr>
          </a:p>
          <a:p>
            <a:pPr lvl="1">
              <a:spcBef>
                <a:spcPct val="0"/>
              </a:spcBef>
              <a:buClr>
                <a:srgbClr val="4D4D4D"/>
              </a:buClr>
              <a:buSzTx/>
              <a:buFontTx/>
              <a:buChar char="•"/>
            </a:pPr>
            <a:r>
              <a:rPr lang="en-US" altLang="en-US" sz="1700" dirty="0">
                <a:solidFill>
                  <a:srgbClr val="666666"/>
                </a:solidFill>
              </a:rPr>
              <a:t>  	The employer has made a promise to provide benefits</a:t>
            </a:r>
          </a:p>
          <a:p>
            <a:pPr lvl="1">
              <a:spcBef>
                <a:spcPct val="0"/>
              </a:spcBef>
              <a:buClr>
                <a:srgbClr val="4D4D4D"/>
              </a:buClr>
              <a:buSzTx/>
              <a:buFontTx/>
              <a:buNone/>
            </a:pPr>
            <a:endParaRPr lang="en-US" altLang="en-US" sz="1700" dirty="0">
              <a:solidFill>
                <a:srgbClr val="666666"/>
              </a:solidFill>
            </a:endParaRPr>
          </a:p>
          <a:p>
            <a:pPr lvl="1">
              <a:spcBef>
                <a:spcPct val="0"/>
              </a:spcBef>
              <a:buClr>
                <a:srgbClr val="4D4D4D"/>
              </a:buClr>
              <a:buSzTx/>
              <a:buFontTx/>
              <a:buChar char="•"/>
            </a:pPr>
            <a:r>
              <a:rPr lang="en-US" altLang="en-US" sz="1700" dirty="0">
                <a:solidFill>
                  <a:srgbClr val="666666"/>
                </a:solidFill>
              </a:rPr>
              <a:t>  	Existence or absence of stop loss does not change that promise</a:t>
            </a:r>
          </a:p>
          <a:p>
            <a:pPr lvl="2">
              <a:spcBef>
                <a:spcPct val="0"/>
              </a:spcBef>
              <a:buClr>
                <a:srgbClr val="4D4D4D"/>
              </a:buClr>
              <a:buSzTx/>
            </a:pPr>
            <a:endParaRPr lang="en-US" altLang="en-US" sz="1700" b="1" dirty="0">
              <a:solidFill>
                <a:srgbClr val="666666"/>
              </a:solidFill>
            </a:endParaRPr>
          </a:p>
          <a:p>
            <a:pPr lvl="1">
              <a:spcBef>
                <a:spcPct val="0"/>
              </a:spcBef>
              <a:buClr>
                <a:srgbClr val="4D4D4D"/>
              </a:buClr>
              <a:buSzTx/>
              <a:buFontTx/>
              <a:buNone/>
            </a:pPr>
            <a:r>
              <a:rPr lang="en-US" altLang="en-US" sz="1700" b="1" dirty="0">
                <a:solidFill>
                  <a:srgbClr val="666666"/>
                </a:solidFill>
              </a:rPr>
              <a:t>The individual / participant is NOT the insured</a:t>
            </a:r>
          </a:p>
          <a:p>
            <a:pPr>
              <a:spcBef>
                <a:spcPct val="0"/>
              </a:spcBef>
              <a:buClr>
                <a:srgbClr val="4D4D4D"/>
              </a:buClr>
              <a:buSzTx/>
            </a:pPr>
            <a:endParaRPr lang="en-US" altLang="en-US" sz="1700" b="1" dirty="0">
              <a:solidFill>
                <a:srgbClr val="666666"/>
              </a:solidFill>
            </a:endParaRPr>
          </a:p>
          <a:p>
            <a:pPr lvl="1">
              <a:spcBef>
                <a:spcPct val="0"/>
              </a:spcBef>
              <a:buClr>
                <a:srgbClr val="4D4D4D"/>
              </a:buClr>
              <a:buSzTx/>
              <a:buFontTx/>
              <a:buChar char="•"/>
            </a:pPr>
            <a:r>
              <a:rPr lang="en-US" altLang="en-US" sz="1700" dirty="0">
                <a:solidFill>
                  <a:srgbClr val="666666"/>
                </a:solidFill>
              </a:rPr>
              <a:t>  	Stop loss reimburses the employer / plan sponsor for any claims the plan has paid over the stop loss deductible</a:t>
            </a:r>
          </a:p>
          <a:p>
            <a:pPr lvl="1">
              <a:spcBef>
                <a:spcPct val="0"/>
              </a:spcBef>
              <a:buClr>
                <a:schemeClr val="accent1"/>
              </a:buClr>
              <a:buSzTx/>
              <a:buFont typeface="Wingdings" pitchFamily="2" charset="2"/>
              <a:buNone/>
            </a:pPr>
            <a:endParaRPr lang="en-US" altLang="en-US" sz="1700" dirty="0">
              <a:solidFill>
                <a:srgbClr val="666666"/>
              </a:solidFill>
            </a:endParaRPr>
          </a:p>
          <a:p>
            <a:pPr lvl="1">
              <a:spcBef>
                <a:spcPct val="0"/>
              </a:spcBef>
              <a:buClr>
                <a:schemeClr val="accent1"/>
              </a:buClr>
              <a:buSzTx/>
              <a:buFont typeface="Wingdings" pitchFamily="2" charset="2"/>
              <a:buNone/>
            </a:pPr>
            <a:endParaRPr lang="en-US" altLang="en-US" sz="1700" dirty="0">
              <a:solidFill>
                <a:srgbClr val="666666"/>
              </a:solidFill>
            </a:endParaRPr>
          </a:p>
          <a:p>
            <a:pPr lvl="1">
              <a:spcBef>
                <a:spcPct val="0"/>
              </a:spcBef>
              <a:buClr>
                <a:schemeClr val="accent1"/>
              </a:buClr>
              <a:buSzTx/>
              <a:buFont typeface="Wingdings" pitchFamily="2" charset="2"/>
              <a:buNone/>
            </a:pPr>
            <a:r>
              <a:rPr lang="en-US" altLang="en-US" sz="1700" i="1" dirty="0">
                <a:solidFill>
                  <a:srgbClr val="666666"/>
                </a:solidFill>
              </a:rPr>
              <a:t>* </a:t>
            </a:r>
            <a:r>
              <a:rPr lang="en-US" altLang="en-US" sz="1400" i="1" dirty="0">
                <a:solidFill>
                  <a:srgbClr val="666666"/>
                </a:solidFill>
              </a:rPr>
              <a:t>Stop loss policy reimburses employer for losses associated with providing health benefits to employees and dependents.  Stop loss cannot pay providers or employees of the employer.</a:t>
            </a:r>
          </a:p>
          <a:p>
            <a:pPr lvl="1">
              <a:spcBef>
                <a:spcPct val="0"/>
              </a:spcBef>
              <a:buSzTx/>
              <a:buFontTx/>
              <a:buChar char="-"/>
            </a:pPr>
            <a:endParaRPr lang="en-US" altLang="en-US" sz="1700" i="1" dirty="0">
              <a:solidFill>
                <a:srgbClr val="666666"/>
              </a:solidFill>
            </a:endParaRPr>
          </a:p>
        </p:txBody>
      </p:sp>
      <p:sp>
        <p:nvSpPr>
          <p:cNvPr id="10243" name="Rectangle 16"/>
          <p:cNvSpPr>
            <a:spLocks noChangeArrowheads="1"/>
          </p:cNvSpPr>
          <p:nvPr/>
        </p:nvSpPr>
        <p:spPr bwMode="auto">
          <a:xfrm>
            <a:off x="0" y="0"/>
            <a:ext cx="9144000" cy="1295400"/>
          </a:xfrm>
          <a:prstGeom prst="rect">
            <a:avLst/>
          </a:prstGeom>
          <a:noFill/>
          <a:ln>
            <a:noFill/>
          </a:ln>
          <a:extLst/>
        </p:spPr>
        <p:txBody>
          <a:bodyPr lIns="0" tIns="0" rIns="0" bIns="0" anchor="ct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eaLnBrk="1" hangingPunct="1">
              <a:spcBef>
                <a:spcPct val="0"/>
              </a:spcBef>
              <a:buSzTx/>
              <a:buFontTx/>
              <a:buNone/>
            </a:pPr>
            <a:r>
              <a:rPr lang="en-US" altLang="en-US" dirty="0">
                <a:solidFill>
                  <a:srgbClr val="2899D5"/>
                </a:solidFill>
              </a:rPr>
              <a:t>Who is Insured?</a:t>
            </a:r>
          </a:p>
        </p:txBody>
      </p:sp>
    </p:spTree>
    <p:extLst>
      <p:ext uri="{BB962C8B-B14F-4D97-AF65-F5344CB8AC3E}">
        <p14:creationId xmlns:p14="http://schemas.microsoft.com/office/powerpoint/2010/main" val="408716174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Diagram 34"/>
          <p:cNvGraphicFramePr/>
          <p:nvPr>
            <p:extLst>
              <p:ext uri="{D42A27DB-BD31-4B8C-83A1-F6EECF244321}">
                <p14:modId xmlns:p14="http://schemas.microsoft.com/office/powerpoint/2010/main" val="3027584227"/>
              </p:ext>
            </p:extLst>
          </p:nvPr>
        </p:nvGraphicFramePr>
        <p:xfrm>
          <a:off x="457200" y="2057400"/>
          <a:ext cx="3886200" cy="36034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p:cNvGraphicFramePr/>
          <p:nvPr>
            <p:extLst>
              <p:ext uri="{D42A27DB-BD31-4B8C-83A1-F6EECF244321}">
                <p14:modId xmlns:p14="http://schemas.microsoft.com/office/powerpoint/2010/main" val="2767866984"/>
              </p:ext>
            </p:extLst>
          </p:nvPr>
        </p:nvGraphicFramePr>
        <p:xfrm>
          <a:off x="4928394" y="1447800"/>
          <a:ext cx="3886200" cy="485338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1289" name="Rectangle 1089"/>
          <p:cNvSpPr>
            <a:spLocks noChangeArrowheads="1"/>
          </p:cNvSpPr>
          <p:nvPr/>
        </p:nvSpPr>
        <p:spPr bwMode="auto">
          <a:xfrm>
            <a:off x="0" y="-1"/>
            <a:ext cx="9144000" cy="1314451"/>
          </a:xfrm>
          <a:prstGeom prst="rect">
            <a:avLst/>
          </a:prstGeom>
          <a:noFill/>
          <a:ln>
            <a:noFill/>
          </a:ln>
          <a:extLst/>
        </p:spPr>
        <p:txBody>
          <a:bodyPr lIns="0" tIns="0" rIns="0" bIns="0" anchor="ctr"/>
          <a:lstStyle>
            <a:lvl1pPr eaLnBrk="0" hangingPunct="0">
              <a:spcBef>
                <a:spcPct val="40000"/>
              </a:spcBef>
              <a:buSzPct val="90000"/>
              <a:buChar char="•"/>
              <a:defRPr sz="3000">
                <a:solidFill>
                  <a:srgbClr val="595959"/>
                </a:solidFill>
                <a:latin typeface="Arial" charset="0"/>
                <a:ea typeface="ＭＳ Ｐゴシック" charset="-128"/>
              </a:defRPr>
            </a:lvl1pPr>
            <a:lvl2pPr marL="742950" indent="-285750" eaLnBrk="0" hangingPunct="0">
              <a:spcBef>
                <a:spcPct val="40000"/>
              </a:spcBef>
              <a:buSzPct val="90000"/>
              <a:buFont typeface="Arial" charset="0"/>
              <a:buChar char="–"/>
              <a:defRPr sz="2600">
                <a:solidFill>
                  <a:srgbClr val="595959"/>
                </a:solidFill>
                <a:latin typeface="Arial" charset="0"/>
                <a:ea typeface="ＭＳ Ｐゴシック" charset="-128"/>
              </a:defRPr>
            </a:lvl2pPr>
            <a:lvl3pPr marL="1143000" indent="-228600" eaLnBrk="0" hangingPunct="0">
              <a:spcBef>
                <a:spcPct val="40000"/>
              </a:spcBef>
              <a:buSzPct val="90000"/>
              <a:buChar char="•"/>
              <a:defRPr sz="2200">
                <a:solidFill>
                  <a:srgbClr val="595959"/>
                </a:solidFill>
                <a:latin typeface="Arial" charset="0"/>
                <a:ea typeface="ＭＳ Ｐゴシック" charset="-128"/>
              </a:defRPr>
            </a:lvl3pPr>
            <a:lvl4pPr marL="1600200" indent="-228600" eaLnBrk="0" hangingPunct="0">
              <a:spcBef>
                <a:spcPct val="40000"/>
              </a:spcBef>
              <a:buSzPct val="90000"/>
              <a:buFont typeface="Arial" charset="0"/>
              <a:buChar char="–"/>
              <a:defRPr>
                <a:solidFill>
                  <a:srgbClr val="595959"/>
                </a:solidFill>
                <a:latin typeface="Arial" charset="0"/>
                <a:ea typeface="ＭＳ Ｐゴシック" charset="-128"/>
              </a:defRPr>
            </a:lvl4pPr>
            <a:lvl5pPr marL="2057400" indent="-228600" eaLnBrk="0" hangingPunct="0">
              <a:spcBef>
                <a:spcPct val="40000"/>
              </a:spcBef>
              <a:buSzPct val="90000"/>
              <a:buFont typeface="Arial" charset="0"/>
              <a:buChar char="»"/>
              <a:defRPr>
                <a:solidFill>
                  <a:srgbClr val="595959"/>
                </a:solidFill>
                <a:latin typeface="Arial" charset="0"/>
                <a:ea typeface="ＭＳ Ｐゴシック" charset="-128"/>
              </a:defRPr>
            </a:lvl5pPr>
            <a:lvl6pPr marL="25146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6pPr>
            <a:lvl7pPr marL="29718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7pPr>
            <a:lvl8pPr marL="34290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8pPr>
            <a:lvl9pPr marL="3886200" indent="-228600" eaLnBrk="0" fontAlgn="base" hangingPunct="0">
              <a:spcBef>
                <a:spcPct val="40000"/>
              </a:spcBef>
              <a:spcAft>
                <a:spcPct val="0"/>
              </a:spcAft>
              <a:buSzPct val="90000"/>
              <a:buFont typeface="Arial" charset="0"/>
              <a:buChar char="»"/>
              <a:defRPr>
                <a:solidFill>
                  <a:srgbClr val="595959"/>
                </a:solidFill>
                <a:latin typeface="Arial" charset="0"/>
                <a:ea typeface="ＭＳ Ｐゴシック" charset="-128"/>
              </a:defRPr>
            </a:lvl9pPr>
          </a:lstStyle>
          <a:p>
            <a:pPr algn="ctr" eaLnBrk="1" hangingPunct="1">
              <a:spcBef>
                <a:spcPct val="0"/>
              </a:spcBef>
              <a:buSzTx/>
              <a:buFontTx/>
              <a:buNone/>
            </a:pPr>
            <a:r>
              <a:rPr lang="en-US" altLang="en-US" dirty="0">
                <a:solidFill>
                  <a:srgbClr val="2899D5"/>
                </a:solidFill>
              </a:rPr>
              <a:t>Who is Insured?</a:t>
            </a:r>
          </a:p>
        </p:txBody>
      </p:sp>
      <p:sp>
        <p:nvSpPr>
          <p:cNvPr id="11269" name="Line 1055"/>
          <p:cNvSpPr>
            <a:spLocks noChangeShapeType="1"/>
          </p:cNvSpPr>
          <p:nvPr/>
        </p:nvSpPr>
        <p:spPr bwMode="gray">
          <a:xfrm>
            <a:off x="4572000" y="1524000"/>
            <a:ext cx="0" cy="4291012"/>
          </a:xfrm>
          <a:prstGeom prst="line">
            <a:avLst/>
          </a:prstGeom>
          <a:noFill/>
          <a:ln w="50800">
            <a:solidFill>
              <a:srgbClr val="4D4D4D"/>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US" dirty="0"/>
          </a:p>
        </p:txBody>
      </p:sp>
      <p:sp>
        <p:nvSpPr>
          <p:cNvPr id="30" name="Rectangle 31"/>
          <p:cNvSpPr>
            <a:spLocks noChangeArrowheads="1"/>
          </p:cNvSpPr>
          <p:nvPr/>
        </p:nvSpPr>
        <p:spPr bwMode="auto">
          <a:xfrm>
            <a:off x="5715000" y="1752600"/>
            <a:ext cx="2201332" cy="5334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nchor="ctr" anchorCtr="1"/>
          <a:lstStyle/>
          <a:p>
            <a:pPr algn="ctr" eaLnBrk="0" hangingPunct="0">
              <a:defRPr/>
            </a:pPr>
            <a:r>
              <a:rPr lang="en-US" sz="2100" b="1" dirty="0">
                <a:solidFill>
                  <a:schemeClr val="bg1"/>
                </a:solidFill>
                <a:latin typeface="Arial" pitchFamily="34" charset="0"/>
                <a:ea typeface="+mn-ea"/>
              </a:rPr>
              <a:t>Self-Funded</a:t>
            </a:r>
          </a:p>
        </p:txBody>
      </p:sp>
      <p:sp>
        <p:nvSpPr>
          <p:cNvPr id="36" name="Rectangle 31"/>
          <p:cNvSpPr>
            <a:spLocks noChangeArrowheads="1"/>
          </p:cNvSpPr>
          <p:nvPr/>
        </p:nvSpPr>
        <p:spPr bwMode="auto">
          <a:xfrm>
            <a:off x="1295400" y="1752600"/>
            <a:ext cx="2201332" cy="5334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nchor="ctr" anchorCtr="1"/>
          <a:lstStyle/>
          <a:p>
            <a:pPr algn="ctr" eaLnBrk="0" hangingPunct="0">
              <a:defRPr/>
            </a:pPr>
            <a:r>
              <a:rPr lang="en-US" sz="2100" b="1" dirty="0">
                <a:solidFill>
                  <a:schemeClr val="bg1"/>
                </a:solidFill>
                <a:latin typeface="Arial" pitchFamily="34" charset="0"/>
                <a:ea typeface="+mn-ea"/>
              </a:rPr>
              <a:t>Fully Insured</a:t>
            </a:r>
          </a:p>
        </p:txBody>
      </p:sp>
      <p:grpSp>
        <p:nvGrpSpPr>
          <p:cNvPr id="37" name="Group 36"/>
          <p:cNvGrpSpPr/>
          <p:nvPr/>
        </p:nvGrpSpPr>
        <p:grpSpPr>
          <a:xfrm rot="1564117">
            <a:off x="2201162" y="3268476"/>
            <a:ext cx="370050" cy="91440"/>
            <a:chOff x="1740974" y="1658059"/>
            <a:chExt cx="370050" cy="91440"/>
          </a:xfrm>
          <a:scene3d>
            <a:camera prst="orthographicFront"/>
            <a:lightRig rig="threePt" dir="t">
              <a:rot lat="0" lon="0" rev="7500000"/>
            </a:lightRig>
          </a:scene3d>
        </p:grpSpPr>
        <p:sp>
          <p:nvSpPr>
            <p:cNvPr id="38" name="Straight Connector 3"/>
            <p:cNvSpPr/>
            <p:nvPr/>
          </p:nvSpPr>
          <p:spPr>
            <a:xfrm>
              <a:off x="1740974" y="1658059"/>
              <a:ext cx="370050" cy="91440"/>
            </a:xfrm>
            <a:custGeom>
              <a:avLst/>
              <a:gdLst/>
              <a:ahLst/>
              <a:cxnLst/>
              <a:rect l="0" t="0" r="0" b="0"/>
              <a:pathLst>
                <a:path>
                  <a:moveTo>
                    <a:pt x="0" y="45720"/>
                  </a:moveTo>
                  <a:lnTo>
                    <a:pt x="370050" y="45720"/>
                  </a:lnTo>
                </a:path>
              </a:pathLst>
            </a:custGeom>
            <a:noFill/>
            <a:ln w="38100">
              <a:tailEnd type="arrow"/>
            </a:ln>
            <a:sp3d z="-40000" prstMaterial="matte"/>
          </p:spPr>
          <p:style>
            <a:lnRef idx="1">
              <a:scrgbClr r="0" g="0" b="0"/>
            </a:lnRef>
            <a:fillRef idx="0">
              <a:scrgbClr r="0" g="0" b="0"/>
            </a:fillRef>
            <a:effectRef idx="0">
              <a:schemeClr val="accent2">
                <a:hueOff val="0"/>
                <a:satOff val="0"/>
                <a:lumOff val="0"/>
                <a:alphaOff val="0"/>
              </a:schemeClr>
            </a:effectRef>
            <a:fontRef idx="minor">
              <a:schemeClr val="tx1">
                <a:hueOff val="0"/>
                <a:satOff val="0"/>
                <a:lumOff val="0"/>
                <a:alphaOff val="0"/>
              </a:schemeClr>
            </a:fontRef>
          </p:style>
        </p:sp>
        <p:sp>
          <p:nvSpPr>
            <p:cNvPr id="39" name="Straight Connector 4"/>
            <p:cNvSpPr/>
            <p:nvPr/>
          </p:nvSpPr>
          <p:spPr>
            <a:xfrm>
              <a:off x="1915983" y="1701775"/>
              <a:ext cx="20032" cy="4006"/>
            </a:xfrm>
            <a:prstGeom prst="rect">
              <a:avLst/>
            </a:prstGeom>
            <a:sp3d z="-40000"/>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p:txBody>
        </p:sp>
      </p:grpSp>
      <p:grpSp>
        <p:nvGrpSpPr>
          <p:cNvPr id="40" name="Group 39"/>
          <p:cNvGrpSpPr/>
          <p:nvPr/>
        </p:nvGrpSpPr>
        <p:grpSpPr>
          <a:xfrm rot="8985471">
            <a:off x="2211040" y="4511421"/>
            <a:ext cx="370050" cy="91440"/>
            <a:chOff x="1740974" y="1658059"/>
            <a:chExt cx="370050" cy="91440"/>
          </a:xfrm>
          <a:scene3d>
            <a:camera prst="orthographicFront"/>
            <a:lightRig rig="threePt" dir="t">
              <a:rot lat="0" lon="0" rev="7500000"/>
            </a:lightRig>
          </a:scene3d>
        </p:grpSpPr>
        <p:sp>
          <p:nvSpPr>
            <p:cNvPr id="41" name="Straight Connector 3"/>
            <p:cNvSpPr/>
            <p:nvPr/>
          </p:nvSpPr>
          <p:spPr>
            <a:xfrm>
              <a:off x="1740974" y="1658059"/>
              <a:ext cx="370050" cy="91440"/>
            </a:xfrm>
            <a:custGeom>
              <a:avLst/>
              <a:gdLst/>
              <a:ahLst/>
              <a:cxnLst/>
              <a:rect l="0" t="0" r="0" b="0"/>
              <a:pathLst>
                <a:path>
                  <a:moveTo>
                    <a:pt x="0" y="45720"/>
                  </a:moveTo>
                  <a:lnTo>
                    <a:pt x="370050" y="45720"/>
                  </a:lnTo>
                </a:path>
              </a:pathLst>
            </a:custGeom>
            <a:noFill/>
            <a:ln w="38100">
              <a:tailEnd type="arrow"/>
            </a:ln>
            <a:sp3d z="-40000" prstMaterial="matte"/>
          </p:spPr>
          <p:style>
            <a:lnRef idx="1">
              <a:scrgbClr r="0" g="0" b="0"/>
            </a:lnRef>
            <a:fillRef idx="0">
              <a:scrgbClr r="0" g="0" b="0"/>
            </a:fillRef>
            <a:effectRef idx="0">
              <a:schemeClr val="accent2">
                <a:hueOff val="0"/>
                <a:satOff val="0"/>
                <a:lumOff val="0"/>
                <a:alphaOff val="0"/>
              </a:schemeClr>
            </a:effectRef>
            <a:fontRef idx="minor">
              <a:schemeClr val="tx1">
                <a:hueOff val="0"/>
                <a:satOff val="0"/>
                <a:lumOff val="0"/>
                <a:alphaOff val="0"/>
              </a:schemeClr>
            </a:fontRef>
          </p:style>
        </p:sp>
        <p:sp>
          <p:nvSpPr>
            <p:cNvPr id="42" name="Straight Connector 4"/>
            <p:cNvSpPr/>
            <p:nvPr/>
          </p:nvSpPr>
          <p:spPr>
            <a:xfrm>
              <a:off x="1915983" y="1701775"/>
              <a:ext cx="20032" cy="4006"/>
            </a:xfrm>
            <a:prstGeom prst="rect">
              <a:avLst/>
            </a:prstGeom>
            <a:sp3d z="-40000"/>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p:txBody>
        </p:sp>
      </p:grpSp>
    </p:spTree>
    <p:extLst>
      <p:ext uri="{BB962C8B-B14F-4D97-AF65-F5344CB8AC3E}">
        <p14:creationId xmlns:p14="http://schemas.microsoft.com/office/powerpoint/2010/main" val="2615508712"/>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1569</TotalTime>
  <Words>1729</Words>
  <Application>Microsoft Office PowerPoint</Application>
  <PresentationFormat>On-screen Show (4:3)</PresentationFormat>
  <Paragraphs>413</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ＭＳ Ｐゴシック</vt:lpstr>
      <vt:lpstr>Arial</vt:lpstr>
      <vt:lpstr>Calibri</vt:lpstr>
      <vt:lpstr>Monotype Sorts</vt:lpstr>
      <vt:lpstr>Times New Roman</vt:lpstr>
      <vt:lpstr>Wingdings</vt:lpstr>
      <vt:lpstr>Office Theme</vt:lpstr>
      <vt:lpstr>PowerPoint Presentation</vt:lpstr>
      <vt:lpstr>Objectives</vt:lpstr>
      <vt:lpstr>Self-Funding Basics</vt:lpstr>
      <vt:lpstr>Alternative Financing</vt:lpstr>
      <vt:lpstr>Self-Funding Advantages for an Employer</vt:lpstr>
      <vt:lpstr>Self-Funding Advantages for an Employer</vt:lpstr>
      <vt:lpstr>Self-Funding Considerations for an Employer</vt:lpstr>
      <vt:lpstr>PowerPoint Presentation</vt:lpstr>
      <vt:lpstr>PowerPoint Presentation</vt:lpstr>
      <vt:lpstr>Predictability of Risk</vt:lpstr>
      <vt:lpstr>Managing Risk</vt:lpstr>
      <vt:lpstr>How much Stop Loss to Buy?</vt:lpstr>
      <vt:lpstr>PowerPoint Presentation</vt:lpstr>
      <vt:lpstr>Specific (Individual Coverage)</vt:lpstr>
      <vt:lpstr>Specific (Individual) Coverage</vt:lpstr>
      <vt:lpstr>Specific Stop Loss Guidelines</vt:lpstr>
      <vt:lpstr>Specific Rate Calculation</vt:lpstr>
      <vt:lpstr>Aggregate Coverage</vt:lpstr>
      <vt:lpstr>Aggregate Coverage</vt:lpstr>
      <vt:lpstr>Aggregate Experience and Credibility</vt:lpstr>
      <vt:lpstr>PowerPoint Presentation</vt:lpstr>
      <vt:lpstr>Two Important Definitions</vt:lpstr>
      <vt:lpstr>12/12 Contract</vt:lpstr>
      <vt:lpstr>Paid Contract</vt:lpstr>
      <vt:lpstr>12/15 Contract</vt:lpstr>
      <vt:lpstr>15/12 Contract</vt:lpstr>
      <vt:lpstr>PowerPoint Presentation</vt:lpstr>
      <vt:lpstr>PowerPoint Presentation</vt:lpstr>
      <vt:lpstr>Topics &amp; Trends  Stop Loss / Self Insurance</vt:lpstr>
      <vt:lpstr>Industry Trends</vt:lpstr>
      <vt:lpstr>Industry Trends</vt:lpstr>
      <vt:lpstr>Glossary</vt:lpstr>
      <vt:lpstr>Glossary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Creekbaum, Tracy</dc:creator>
  <cp:lastModifiedBy>Alesia</cp:lastModifiedBy>
  <cp:revision>130</cp:revision>
  <cp:lastPrinted>2016-05-12T17:27:57Z</cp:lastPrinted>
  <dcterms:created xsi:type="dcterms:W3CDTF">2016-04-14T14:27:43Z</dcterms:created>
  <dcterms:modified xsi:type="dcterms:W3CDTF">2017-12-14T20:17:06Z</dcterms:modified>
</cp:coreProperties>
</file>