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73" r:id="rId12"/>
    <p:sldId id="274" r:id="rId1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77C29"/>
    <a:srgbClr val="00486D"/>
    <a:srgbClr val="3B3E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580" autoAdjust="0"/>
  </p:normalViewPr>
  <p:slideViewPr>
    <p:cSldViewPr snapToGrid="0" snapToObjects="1">
      <p:cViewPr varScale="1">
        <p:scale>
          <a:sx n="73" d="100"/>
          <a:sy n="73" d="100"/>
        </p:scale>
        <p:origin x="129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Tips">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88900"/>
            <a:ext cx="89662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3"/>
          <a:stretch>
            <a:fillRect/>
          </a:stretch>
        </p:blipFill>
        <p:spPr>
          <a:xfrm>
            <a:off x="0" y="0"/>
            <a:ext cx="9131300" cy="6845300"/>
          </a:xfrm>
          <a:prstGeom prst="rect">
            <a:avLst/>
          </a:prstGeom>
        </p:spPr>
      </p:pic>
      <p:sp>
        <p:nvSpPr>
          <p:cNvPr id="3" name="TextBox 2"/>
          <p:cNvSpPr txBox="1"/>
          <p:nvPr userDrawn="1"/>
        </p:nvSpPr>
        <p:spPr>
          <a:xfrm>
            <a:off x="768293" y="2642927"/>
            <a:ext cx="7729919" cy="2800767"/>
          </a:xfrm>
          <a:prstGeom prst="rect">
            <a:avLst/>
          </a:prstGeom>
          <a:noFill/>
        </p:spPr>
        <p:txBody>
          <a:bodyPr wrap="square"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b="1" dirty="0" smtClean="0">
                <a:solidFill>
                  <a:srgbClr val="3B3E42"/>
                </a:solidFill>
                <a:latin typeface="Depot New Light"/>
                <a:cs typeface="Depot New Light"/>
              </a:rPr>
              <a:t>Download Insperity fonts. </a:t>
            </a:r>
            <a:r>
              <a:rPr lang="en-US" sz="1600" dirty="0" smtClean="0">
                <a:solidFill>
                  <a:srgbClr val="3B3E42"/>
                </a:solidFill>
                <a:latin typeface="Depot New Light"/>
                <a:cs typeface="Depot New Light"/>
              </a:rPr>
              <a:t>To download the </a:t>
            </a:r>
            <a:r>
              <a:rPr lang="en-US" sz="1600" dirty="0" err="1" smtClean="0">
                <a:solidFill>
                  <a:srgbClr val="3B3E42"/>
                </a:solidFill>
                <a:latin typeface="Depot New Light"/>
                <a:cs typeface="Depot New Light"/>
              </a:rPr>
              <a:t>Insperity</a:t>
            </a:r>
            <a:r>
              <a:rPr lang="en-US" sz="1600" dirty="0" smtClean="0">
                <a:solidFill>
                  <a:srgbClr val="3B3E42"/>
                </a:solidFill>
                <a:latin typeface="Depot New Light"/>
                <a:cs typeface="Depot New Light"/>
              </a:rPr>
              <a:t> fonts to your computer so they show up correctly in your PowerPoint, visit Inside </a:t>
            </a:r>
            <a:r>
              <a:rPr lang="en-US" sz="1600" dirty="0" err="1" smtClean="0">
                <a:solidFill>
                  <a:srgbClr val="3B3E42"/>
                </a:solidFill>
                <a:latin typeface="Depot New Light"/>
                <a:cs typeface="Depot New Light"/>
              </a:rPr>
              <a:t>Insperity</a:t>
            </a:r>
            <a:r>
              <a:rPr lang="en-US" sz="1600" dirty="0" smtClean="0">
                <a:solidFill>
                  <a:srgbClr val="3B3E42"/>
                </a:solidFill>
                <a:latin typeface="Depot New Light"/>
                <a:cs typeface="Depot New Light"/>
              </a:rPr>
              <a:t> &gt; Brand &gt; Brand Resources &gt; PowerPoint &gt; Download fonts </a:t>
            </a:r>
          </a:p>
          <a:p>
            <a:pPr>
              <a:lnSpc>
                <a:spcPct val="50000"/>
              </a:lnSpc>
            </a:pPr>
            <a:endParaRPr lang="en-US" sz="1600" dirty="0" smtClean="0">
              <a:solidFill>
                <a:srgbClr val="3B3E42"/>
              </a:solidFill>
              <a:latin typeface="Depot New Light"/>
              <a:cs typeface="Depot New Light"/>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600" b="1" dirty="0" smtClean="0">
                <a:solidFill>
                  <a:srgbClr val="3B3E42"/>
                </a:solidFill>
                <a:latin typeface="Depot New Light"/>
                <a:cs typeface="Depot New Light"/>
              </a:rPr>
              <a:t>Use the built-in template </a:t>
            </a:r>
            <a:r>
              <a:rPr lang="en-US" sz="1600" dirty="0" smtClean="0">
                <a:solidFill>
                  <a:srgbClr val="3B3E42"/>
                </a:solidFill>
                <a:latin typeface="Depot New Light"/>
                <a:cs typeface="Depot New Light"/>
              </a:rPr>
              <a:t>The fonts and colors are preselected for you in this template to help you to stay in line with the </a:t>
            </a:r>
            <a:r>
              <a:rPr lang="en-US" sz="1600" dirty="0" err="1" smtClean="0">
                <a:solidFill>
                  <a:srgbClr val="3B3E42"/>
                </a:solidFill>
                <a:latin typeface="Depot New Light"/>
                <a:cs typeface="Depot New Light"/>
              </a:rPr>
              <a:t>Insperity</a:t>
            </a:r>
            <a:r>
              <a:rPr lang="en-US" sz="1600" dirty="0" smtClean="0">
                <a:solidFill>
                  <a:srgbClr val="3B3E42"/>
                </a:solidFill>
                <a:latin typeface="Depot New Light"/>
                <a:cs typeface="Depot New Light"/>
              </a:rPr>
              <a:t> brand. Select different variations of the slides for different color schemes.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dirty="0" smtClean="0">
              <a:solidFill>
                <a:srgbClr val="3B3E42"/>
              </a:solidFill>
              <a:latin typeface="Depot New Light"/>
              <a:cs typeface="Depot New Light"/>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600" b="1" dirty="0" smtClean="0">
                <a:solidFill>
                  <a:srgbClr val="3B3E42"/>
                </a:solidFill>
                <a:latin typeface="Depot New Light"/>
                <a:cs typeface="Depot New Light"/>
              </a:rPr>
              <a:t>Add a new slide </a:t>
            </a:r>
            <a:r>
              <a:rPr lang="en-US" sz="1600" dirty="0" smtClean="0">
                <a:solidFill>
                  <a:srgbClr val="3B3E42"/>
                </a:solidFill>
                <a:latin typeface="Depot New Light"/>
                <a:cs typeface="Depot New Light"/>
              </a:rPr>
              <a:t>Click the ‘New Slide’ dropdown arrow to select your layout. </a:t>
            </a:r>
          </a:p>
          <a:p>
            <a:pPr>
              <a:lnSpc>
                <a:spcPct val="50000"/>
              </a:lnSpc>
            </a:pPr>
            <a:endParaRPr lang="en-US" sz="1600" dirty="0" smtClean="0">
              <a:solidFill>
                <a:srgbClr val="3B3E42"/>
              </a:solidFill>
              <a:latin typeface="Depot New Light"/>
              <a:cs typeface="Depot New Light"/>
            </a:endParaRPr>
          </a:p>
          <a:p>
            <a:r>
              <a:rPr lang="en-US" sz="1600" b="1" dirty="0" smtClean="0">
                <a:solidFill>
                  <a:srgbClr val="3B3E42"/>
                </a:solidFill>
                <a:latin typeface="Depot New Light"/>
                <a:cs typeface="Depot New Light"/>
              </a:rPr>
              <a:t>Add text. </a:t>
            </a:r>
            <a:r>
              <a:rPr lang="en-US" sz="1600" dirty="0" smtClean="0">
                <a:solidFill>
                  <a:srgbClr val="3B3E42"/>
                </a:solidFill>
                <a:latin typeface="Depot New Light"/>
                <a:cs typeface="Depot New Light"/>
              </a:rPr>
              <a:t>Click on the text box to start adding content to your slide. </a:t>
            </a:r>
          </a:p>
          <a:p>
            <a:endParaRPr lang="en-US" sz="1600" dirty="0" smtClean="0">
              <a:solidFill>
                <a:srgbClr val="3B3E42"/>
              </a:solidFill>
              <a:latin typeface="Depot New Light"/>
              <a:cs typeface="Depot New Light"/>
            </a:endParaRPr>
          </a:p>
        </p:txBody>
      </p:sp>
      <p:sp>
        <p:nvSpPr>
          <p:cNvPr id="4" name="TextBox 3"/>
          <p:cNvSpPr txBox="1"/>
          <p:nvPr userDrawn="1"/>
        </p:nvSpPr>
        <p:spPr>
          <a:xfrm>
            <a:off x="768293" y="1935041"/>
            <a:ext cx="7439851" cy="707886"/>
          </a:xfrm>
          <a:prstGeom prst="rect">
            <a:avLst/>
          </a:prstGeom>
          <a:noFill/>
        </p:spPr>
        <p:txBody>
          <a:bodyPr wrap="square" rtlCol="0">
            <a:spAutoFit/>
          </a:bodyPr>
          <a:lstStyle/>
          <a:p>
            <a:r>
              <a:rPr lang="en-US" sz="2200" dirty="0" smtClean="0">
                <a:solidFill>
                  <a:srgbClr val="3B3E42"/>
                </a:solidFill>
                <a:latin typeface="Caecilia LT Std Light"/>
                <a:cs typeface="Caecilia LT Std Light"/>
              </a:rPr>
              <a:t>A few tips to keep in mind when using this template: </a:t>
            </a:r>
          </a:p>
          <a:p>
            <a:endParaRPr lang="en-US" dirty="0">
              <a:solidFill>
                <a:srgbClr val="3B3E42"/>
              </a:solidFill>
            </a:endParaRPr>
          </a:p>
        </p:txBody>
      </p:sp>
      <p:pic>
        <p:nvPicPr>
          <p:cNvPr id="7" name="Picture 6"/>
          <p:cNvPicPr>
            <a:picLocks noChangeAspect="1"/>
          </p:cNvPicPr>
          <p:nvPr userDrawn="1"/>
        </p:nvPicPr>
        <p:blipFill>
          <a:blip r:embed="rId4"/>
          <a:stretch>
            <a:fillRect/>
          </a:stretch>
        </p:blipFill>
        <p:spPr>
          <a:xfrm>
            <a:off x="6954791" y="6296311"/>
            <a:ext cx="1651000" cy="342900"/>
          </a:xfrm>
          <a:prstGeom prst="rect">
            <a:avLst/>
          </a:prstGeom>
        </p:spPr>
      </p:pic>
      <p:sp>
        <p:nvSpPr>
          <p:cNvPr id="8" name="TextBox 7"/>
          <p:cNvSpPr txBox="1"/>
          <p:nvPr userDrawn="1"/>
        </p:nvSpPr>
        <p:spPr>
          <a:xfrm>
            <a:off x="767078" y="915372"/>
            <a:ext cx="7729919" cy="723788"/>
          </a:xfrm>
          <a:prstGeom prst="rect">
            <a:avLst/>
          </a:prstGeom>
          <a:noFill/>
        </p:spPr>
        <p:txBody>
          <a:bodyPr wrap="square"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smtClean="0">
                <a:solidFill>
                  <a:srgbClr val="3B3E42"/>
                </a:solidFill>
                <a:latin typeface="Depot New Light"/>
                <a:cs typeface="Depot New Light"/>
              </a:rPr>
              <a:t>To get started on your new branded deck, click the ‘New Slide’ dropdown arrow to select your layout. </a:t>
            </a:r>
          </a:p>
          <a:p>
            <a:pPr>
              <a:lnSpc>
                <a:spcPct val="50000"/>
              </a:lnSpc>
            </a:pPr>
            <a:endParaRPr lang="en-US" sz="1600" dirty="0" smtClean="0">
              <a:solidFill>
                <a:srgbClr val="3B3E42"/>
              </a:solidFill>
              <a:latin typeface="Depot New Light"/>
              <a:cs typeface="Depot New Light"/>
            </a:endParaRPr>
          </a:p>
        </p:txBody>
      </p:sp>
      <p:sp>
        <p:nvSpPr>
          <p:cNvPr id="9" name="TextBox 8"/>
          <p:cNvSpPr txBox="1"/>
          <p:nvPr userDrawn="1"/>
        </p:nvSpPr>
        <p:spPr>
          <a:xfrm>
            <a:off x="767078" y="368416"/>
            <a:ext cx="7439851" cy="707886"/>
          </a:xfrm>
          <a:prstGeom prst="rect">
            <a:avLst/>
          </a:prstGeom>
          <a:noFill/>
        </p:spPr>
        <p:txBody>
          <a:bodyPr wrap="square" rtlCol="0">
            <a:spAutoFit/>
          </a:bodyPr>
          <a:lstStyle/>
          <a:p>
            <a:r>
              <a:rPr lang="en-US" sz="2200" dirty="0" smtClean="0">
                <a:solidFill>
                  <a:srgbClr val="3B3E42"/>
                </a:solidFill>
                <a:latin typeface="Caecilia LT Std Light"/>
                <a:cs typeface="Caecilia LT Std Light"/>
              </a:rPr>
              <a:t>Getting Started </a:t>
            </a:r>
          </a:p>
          <a:p>
            <a:endParaRPr lang="en-US" dirty="0">
              <a:solidFill>
                <a:srgbClr val="3B3E42"/>
              </a:solidFill>
            </a:endParaRPr>
          </a:p>
        </p:txBody>
      </p:sp>
    </p:spTree>
    <p:extLst>
      <p:ext uri="{BB962C8B-B14F-4D97-AF65-F5344CB8AC3E}">
        <p14:creationId xmlns:p14="http://schemas.microsoft.com/office/powerpoint/2010/main" val="196868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n Background">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88900"/>
            <a:ext cx="89662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3"/>
          <a:stretch>
            <a:fillRect/>
          </a:stretch>
        </p:blipFill>
        <p:spPr>
          <a:xfrm>
            <a:off x="0" y="0"/>
            <a:ext cx="9131300" cy="6845300"/>
          </a:xfrm>
          <a:prstGeom prst="rect">
            <a:avLst/>
          </a:prstGeom>
        </p:spPr>
      </p:pic>
      <p:pic>
        <p:nvPicPr>
          <p:cNvPr id="9" name="Picture 8"/>
          <p:cNvPicPr>
            <a:picLocks noChangeAspect="1"/>
          </p:cNvPicPr>
          <p:nvPr userDrawn="1"/>
        </p:nvPicPr>
        <p:blipFill>
          <a:blip r:embed="rId4"/>
          <a:stretch>
            <a:fillRect/>
          </a:stretch>
        </p:blipFill>
        <p:spPr>
          <a:xfrm>
            <a:off x="6954791" y="6296311"/>
            <a:ext cx="1651000" cy="342900"/>
          </a:xfrm>
          <a:prstGeom prst="rect">
            <a:avLst/>
          </a:prstGeom>
        </p:spPr>
      </p:pic>
      <p:sp>
        <p:nvSpPr>
          <p:cNvPr id="7"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solidFill>
                  <a:srgbClr val="5C5F67"/>
                </a:solidFill>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10" name="Text Placeholder 11"/>
          <p:cNvSpPr>
            <a:spLocks noGrp="1"/>
          </p:cNvSpPr>
          <p:nvPr>
            <p:ph type="body" sz="quarter" idx="13" hasCustomPrompt="1"/>
          </p:nvPr>
        </p:nvSpPr>
        <p:spPr>
          <a:xfrm>
            <a:off x="620053" y="1854760"/>
            <a:ext cx="7896085" cy="3830358"/>
          </a:xfrm>
          <a:prstGeom prst="rect">
            <a:avLst/>
          </a:prstGeom>
        </p:spPr>
        <p:txBody>
          <a:bodyPr vert="horz"/>
          <a:lstStyle>
            <a:lvl1pPr marL="0" indent="0">
              <a:buNone/>
              <a:defRPr baseline="0">
                <a:solidFill>
                  <a:schemeClr val="tx1"/>
                </a:solidFill>
              </a:defRPr>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1546654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Grey Background">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88900"/>
            <a:ext cx="89662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a:stretch>
            <a:fillRect/>
          </a:stretch>
        </p:blipFill>
        <p:spPr>
          <a:xfrm>
            <a:off x="0" y="0"/>
            <a:ext cx="9131300" cy="6845300"/>
          </a:xfrm>
          <a:prstGeom prst="rect">
            <a:avLst/>
          </a:prstGeom>
        </p:spPr>
      </p:pic>
      <p:pic>
        <p:nvPicPr>
          <p:cNvPr id="8" name="Picture 7"/>
          <p:cNvPicPr>
            <a:picLocks noChangeAspect="1"/>
          </p:cNvPicPr>
          <p:nvPr userDrawn="1"/>
        </p:nvPicPr>
        <p:blipFill>
          <a:blip r:embed="rId4"/>
          <a:stretch>
            <a:fillRect/>
          </a:stretch>
        </p:blipFill>
        <p:spPr>
          <a:xfrm>
            <a:off x="6954791" y="6296311"/>
            <a:ext cx="1651000" cy="342900"/>
          </a:xfrm>
          <a:prstGeom prst="rect">
            <a:avLst/>
          </a:prstGeom>
        </p:spPr>
      </p:pic>
      <p:sp>
        <p:nvSpPr>
          <p:cNvPr id="9"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10" name="Text Placeholder 11"/>
          <p:cNvSpPr>
            <a:spLocks noGrp="1"/>
          </p:cNvSpPr>
          <p:nvPr>
            <p:ph type="body" sz="quarter" idx="13" hasCustomPrompt="1"/>
          </p:nvPr>
        </p:nvSpPr>
        <p:spPr>
          <a:xfrm>
            <a:off x="620053" y="1854759"/>
            <a:ext cx="7896085" cy="3845299"/>
          </a:xfrm>
          <a:prstGeom prst="rect">
            <a:avLst/>
          </a:prstGeom>
        </p:spPr>
        <p:txBody>
          <a:bodyPr vert="horz"/>
          <a:lstStyle>
            <a:lvl1pPr marL="0" indent="0">
              <a:buNone/>
              <a:defRPr baseline="0"/>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3991998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Blue Backgroun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88900" y="139700"/>
            <a:ext cx="8966200" cy="6578600"/>
          </a:xfrm>
          <a:prstGeom prst="rect">
            <a:avLst/>
          </a:prstGeom>
        </p:spPr>
      </p:pic>
      <p:pic>
        <p:nvPicPr>
          <p:cNvPr id="13" name="Picture 12"/>
          <p:cNvPicPr>
            <a:picLocks noChangeAspect="1"/>
          </p:cNvPicPr>
          <p:nvPr userDrawn="1"/>
        </p:nvPicPr>
        <p:blipFill>
          <a:blip r:embed="rId3"/>
          <a:stretch>
            <a:fillRect/>
          </a:stretch>
        </p:blipFill>
        <p:spPr>
          <a:xfrm>
            <a:off x="0" y="0"/>
            <a:ext cx="9131300" cy="6845300"/>
          </a:xfrm>
          <a:prstGeom prst="rect">
            <a:avLst/>
          </a:prstGeom>
        </p:spPr>
      </p:pic>
      <p:pic>
        <p:nvPicPr>
          <p:cNvPr id="14" name="Picture 13"/>
          <p:cNvPicPr>
            <a:picLocks noChangeAspect="1"/>
          </p:cNvPicPr>
          <p:nvPr userDrawn="1"/>
        </p:nvPicPr>
        <p:blipFill>
          <a:blip r:embed="rId4"/>
          <a:stretch>
            <a:fillRect/>
          </a:stretch>
        </p:blipFill>
        <p:spPr>
          <a:xfrm>
            <a:off x="6954791" y="6296311"/>
            <a:ext cx="1651000" cy="342900"/>
          </a:xfrm>
          <a:prstGeom prst="rect">
            <a:avLst/>
          </a:prstGeom>
        </p:spPr>
      </p:pic>
      <p:sp>
        <p:nvSpPr>
          <p:cNvPr id="7"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8" name="Text Placeholder 11"/>
          <p:cNvSpPr>
            <a:spLocks noGrp="1"/>
          </p:cNvSpPr>
          <p:nvPr>
            <p:ph type="body" sz="quarter" idx="13" hasCustomPrompt="1"/>
          </p:nvPr>
        </p:nvSpPr>
        <p:spPr>
          <a:xfrm>
            <a:off x="620053" y="1854759"/>
            <a:ext cx="7896085" cy="3875181"/>
          </a:xfrm>
          <a:prstGeom prst="rect">
            <a:avLst/>
          </a:prstGeom>
        </p:spPr>
        <p:txBody>
          <a:bodyPr vert="horz"/>
          <a:lstStyle>
            <a:lvl1pPr marL="0" indent="0">
              <a:buNone/>
              <a:defRPr baseline="0"/>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2940494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8900" y="139700"/>
            <a:ext cx="8966200" cy="6578600"/>
          </a:xfrm>
          <a:prstGeom prst="rect">
            <a:avLst/>
          </a:prstGeom>
        </p:spPr>
      </p:pic>
      <p:pic>
        <p:nvPicPr>
          <p:cNvPr id="6" name="Picture 5"/>
          <p:cNvPicPr>
            <a:picLocks noChangeAspect="1"/>
          </p:cNvPicPr>
          <p:nvPr userDrawn="1"/>
        </p:nvPicPr>
        <p:blipFill>
          <a:blip r:embed="rId3"/>
          <a:stretch>
            <a:fillRect/>
          </a:stretch>
        </p:blipFill>
        <p:spPr>
          <a:xfrm>
            <a:off x="0" y="0"/>
            <a:ext cx="9131300" cy="6845300"/>
          </a:xfrm>
          <a:prstGeom prst="rect">
            <a:avLst/>
          </a:prstGeom>
        </p:spPr>
      </p:pic>
      <p:pic>
        <p:nvPicPr>
          <p:cNvPr id="7" name="Picture 6"/>
          <p:cNvPicPr>
            <a:picLocks noChangeAspect="1"/>
          </p:cNvPicPr>
          <p:nvPr userDrawn="1"/>
        </p:nvPicPr>
        <p:blipFill>
          <a:blip r:embed="rId4"/>
          <a:stretch>
            <a:fillRect/>
          </a:stretch>
        </p:blipFill>
        <p:spPr>
          <a:xfrm>
            <a:off x="6954791" y="6296311"/>
            <a:ext cx="1651000" cy="342900"/>
          </a:xfrm>
          <a:prstGeom prst="rect">
            <a:avLst/>
          </a:prstGeom>
        </p:spPr>
      </p:pic>
      <p:sp>
        <p:nvSpPr>
          <p:cNvPr id="8" name="Text Placeholder 9"/>
          <p:cNvSpPr>
            <a:spLocks noGrp="1"/>
          </p:cNvSpPr>
          <p:nvPr>
            <p:ph type="body" sz="quarter" idx="12" hasCustomPrompt="1"/>
          </p:nvPr>
        </p:nvSpPr>
        <p:spPr>
          <a:xfrm>
            <a:off x="590175" y="393580"/>
            <a:ext cx="7985731" cy="1446239"/>
          </a:xfrm>
          <a:prstGeom prst="rect">
            <a:avLst/>
          </a:prstGeom>
        </p:spPr>
        <p:txBody>
          <a:bodyPr vert="horz"/>
          <a:lstStyle>
            <a:lvl1pPr marL="0" indent="0">
              <a:buNone/>
              <a:defRPr sz="4000" b="0" i="0" baseline="0">
                <a:solidFill>
                  <a:srgbClr val="377C29"/>
                </a:solidFill>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9" name="Text Placeholder 11"/>
          <p:cNvSpPr>
            <a:spLocks noGrp="1"/>
          </p:cNvSpPr>
          <p:nvPr>
            <p:ph type="body" sz="quarter" idx="13" hasCustomPrompt="1"/>
          </p:nvPr>
        </p:nvSpPr>
        <p:spPr>
          <a:xfrm>
            <a:off x="590175" y="1907054"/>
            <a:ext cx="7985731" cy="3755652"/>
          </a:xfrm>
          <a:prstGeom prst="rect">
            <a:avLst/>
          </a:prstGeom>
        </p:spPr>
        <p:txBody>
          <a:bodyPr vert="horz"/>
          <a:lstStyle>
            <a:lvl1pPr marL="0" indent="0">
              <a:buNone/>
              <a:defRPr baseline="0"/>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449275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31300" cy="6845300"/>
          </a:xfrm>
          <a:prstGeom prst="rect">
            <a:avLst/>
          </a:prstGeom>
        </p:spPr>
      </p:pic>
      <p:sp>
        <p:nvSpPr>
          <p:cNvPr id="9" name="Picture Placeholder 8"/>
          <p:cNvSpPr>
            <a:spLocks noGrp="1"/>
          </p:cNvSpPr>
          <p:nvPr>
            <p:ph type="pic" sz="quarter" idx="10"/>
          </p:nvPr>
        </p:nvSpPr>
        <p:spPr>
          <a:xfrm>
            <a:off x="177800" y="184150"/>
            <a:ext cx="8775700" cy="5962650"/>
          </a:xfrm>
          <a:prstGeom prst="rect">
            <a:avLst/>
          </a:prstGeom>
        </p:spPr>
        <p:txBody>
          <a:bodyPr vert="horz"/>
          <a:lstStyle>
            <a:lvl1pPr marL="0" indent="0">
              <a:buNone/>
              <a:defRPr baseline="0">
                <a:solidFill>
                  <a:srgbClr val="3B3E42"/>
                </a:solidFill>
              </a:defRPr>
            </a:lvl1pPr>
          </a:lstStyle>
          <a:p>
            <a:r>
              <a:rPr lang="en-US" smtClean="0"/>
              <a:t>Click icon to add picture</a:t>
            </a:r>
            <a:endParaRPr lang="en-US" dirty="0"/>
          </a:p>
        </p:txBody>
      </p:sp>
      <p:pic>
        <p:nvPicPr>
          <p:cNvPr id="4" name="Picture 3"/>
          <p:cNvPicPr>
            <a:picLocks noChangeAspect="1"/>
          </p:cNvPicPr>
          <p:nvPr userDrawn="1"/>
        </p:nvPicPr>
        <p:blipFill>
          <a:blip r:embed="rId3"/>
          <a:stretch>
            <a:fillRect/>
          </a:stretch>
        </p:blipFill>
        <p:spPr>
          <a:xfrm>
            <a:off x="6954791" y="6296311"/>
            <a:ext cx="1651000" cy="342900"/>
          </a:xfrm>
          <a:prstGeom prst="rect">
            <a:avLst/>
          </a:prstGeom>
        </p:spPr>
      </p:pic>
    </p:spTree>
    <p:extLst>
      <p:ext uri="{BB962C8B-B14F-4D97-AF65-F5344CB8AC3E}">
        <p14:creationId xmlns:p14="http://schemas.microsoft.com/office/powerpoint/2010/main" val="653969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5966269"/>
            <a:ext cx="9144000" cy="899202"/>
          </a:xfrm>
          <a:prstGeom prst="rect">
            <a:avLst/>
          </a:prstGeom>
        </p:spPr>
      </p:pic>
      <p:pic>
        <p:nvPicPr>
          <p:cNvPr id="6" name="Picture 5"/>
          <p:cNvPicPr>
            <a:picLocks noChangeAspect="1"/>
          </p:cNvPicPr>
          <p:nvPr userDrawn="1"/>
        </p:nvPicPr>
        <p:blipFill>
          <a:blip r:embed="rId3"/>
          <a:stretch>
            <a:fillRect/>
          </a:stretch>
        </p:blipFill>
        <p:spPr>
          <a:xfrm>
            <a:off x="6955374" y="6296311"/>
            <a:ext cx="1651000" cy="342900"/>
          </a:xfrm>
          <a:prstGeom prst="rect">
            <a:avLst/>
          </a:prstGeom>
        </p:spPr>
      </p:pic>
      <p:sp>
        <p:nvSpPr>
          <p:cNvPr id="4"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solidFill>
                  <a:srgbClr val="5C5F67"/>
                </a:solidFill>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5" name="Text Placeholder 11"/>
          <p:cNvSpPr>
            <a:spLocks noGrp="1"/>
          </p:cNvSpPr>
          <p:nvPr>
            <p:ph type="body" sz="quarter" idx="13" hasCustomPrompt="1"/>
          </p:nvPr>
        </p:nvSpPr>
        <p:spPr>
          <a:xfrm>
            <a:off x="620053" y="1854760"/>
            <a:ext cx="7896085" cy="3830358"/>
          </a:xfrm>
          <a:prstGeom prst="rect">
            <a:avLst/>
          </a:prstGeom>
        </p:spPr>
        <p:txBody>
          <a:bodyPr vert="horz"/>
          <a:lstStyle>
            <a:lvl1pPr marL="0" indent="0">
              <a:buNone/>
              <a:defRPr baseline="0">
                <a:solidFill>
                  <a:schemeClr val="tx1"/>
                </a:solidFill>
              </a:defRPr>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4203783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5966269"/>
            <a:ext cx="9144000" cy="899202"/>
          </a:xfrm>
          <a:prstGeom prst="rect">
            <a:avLst/>
          </a:prstGeom>
        </p:spPr>
      </p:pic>
      <p:pic>
        <p:nvPicPr>
          <p:cNvPr id="4" name="Picture 3"/>
          <p:cNvPicPr>
            <a:picLocks noChangeAspect="1"/>
          </p:cNvPicPr>
          <p:nvPr userDrawn="1"/>
        </p:nvPicPr>
        <p:blipFill>
          <a:blip r:embed="rId3"/>
          <a:stretch>
            <a:fillRect/>
          </a:stretch>
        </p:blipFill>
        <p:spPr>
          <a:xfrm>
            <a:off x="6955374" y="6296311"/>
            <a:ext cx="1651000" cy="342900"/>
          </a:xfrm>
          <a:prstGeom prst="rect">
            <a:avLst/>
          </a:prstGeom>
        </p:spPr>
      </p:pic>
      <p:sp>
        <p:nvSpPr>
          <p:cNvPr id="5"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solidFill>
                  <a:srgbClr val="5C5F67"/>
                </a:solidFill>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6" name="Text Placeholder 11"/>
          <p:cNvSpPr>
            <a:spLocks noGrp="1"/>
          </p:cNvSpPr>
          <p:nvPr>
            <p:ph type="body" sz="quarter" idx="13" hasCustomPrompt="1"/>
          </p:nvPr>
        </p:nvSpPr>
        <p:spPr>
          <a:xfrm>
            <a:off x="620053" y="1854760"/>
            <a:ext cx="7896085" cy="3830358"/>
          </a:xfrm>
          <a:prstGeom prst="rect">
            <a:avLst/>
          </a:prstGeom>
        </p:spPr>
        <p:txBody>
          <a:bodyPr vert="horz"/>
          <a:lstStyle>
            <a:lvl1pPr marL="0" indent="0">
              <a:buNone/>
              <a:defRPr baseline="0">
                <a:solidFill>
                  <a:schemeClr val="tx1"/>
                </a:solidFill>
              </a:defRPr>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2030235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5966269"/>
            <a:ext cx="9144000" cy="899202"/>
          </a:xfrm>
          <a:prstGeom prst="rect">
            <a:avLst/>
          </a:prstGeom>
        </p:spPr>
      </p:pic>
      <p:pic>
        <p:nvPicPr>
          <p:cNvPr id="4" name="Picture 3"/>
          <p:cNvPicPr>
            <a:picLocks noChangeAspect="1"/>
          </p:cNvPicPr>
          <p:nvPr userDrawn="1"/>
        </p:nvPicPr>
        <p:blipFill>
          <a:blip r:embed="rId3"/>
          <a:stretch>
            <a:fillRect/>
          </a:stretch>
        </p:blipFill>
        <p:spPr>
          <a:xfrm>
            <a:off x="6955374" y="6296311"/>
            <a:ext cx="1651000" cy="342900"/>
          </a:xfrm>
          <a:prstGeom prst="rect">
            <a:avLst/>
          </a:prstGeom>
        </p:spPr>
      </p:pic>
      <p:sp>
        <p:nvSpPr>
          <p:cNvPr id="5"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solidFill>
                  <a:srgbClr val="5C5F67"/>
                </a:solidFill>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6" name="Text Placeholder 11"/>
          <p:cNvSpPr>
            <a:spLocks noGrp="1"/>
          </p:cNvSpPr>
          <p:nvPr>
            <p:ph type="body" sz="quarter" idx="13" hasCustomPrompt="1"/>
          </p:nvPr>
        </p:nvSpPr>
        <p:spPr>
          <a:xfrm>
            <a:off x="620053" y="1854760"/>
            <a:ext cx="7896085" cy="3830358"/>
          </a:xfrm>
          <a:prstGeom prst="rect">
            <a:avLst/>
          </a:prstGeom>
        </p:spPr>
        <p:txBody>
          <a:bodyPr vert="horz"/>
          <a:lstStyle>
            <a:lvl1pPr marL="0" indent="0">
              <a:buNone/>
              <a:defRPr baseline="0">
                <a:solidFill>
                  <a:schemeClr val="tx1"/>
                </a:solidFill>
              </a:defRPr>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602862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5966269"/>
            <a:ext cx="9144000" cy="899202"/>
          </a:xfrm>
          <a:prstGeom prst="rect">
            <a:avLst/>
          </a:prstGeom>
        </p:spPr>
      </p:pic>
      <p:pic>
        <p:nvPicPr>
          <p:cNvPr id="4" name="Picture 3"/>
          <p:cNvPicPr>
            <a:picLocks noChangeAspect="1"/>
          </p:cNvPicPr>
          <p:nvPr userDrawn="1"/>
        </p:nvPicPr>
        <p:blipFill>
          <a:blip r:embed="rId3"/>
          <a:stretch>
            <a:fillRect/>
          </a:stretch>
        </p:blipFill>
        <p:spPr>
          <a:xfrm>
            <a:off x="6955374" y="6296311"/>
            <a:ext cx="1651000" cy="342900"/>
          </a:xfrm>
          <a:prstGeom prst="rect">
            <a:avLst/>
          </a:prstGeom>
        </p:spPr>
      </p:pic>
      <p:sp>
        <p:nvSpPr>
          <p:cNvPr id="5"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solidFill>
                  <a:srgbClr val="5C5F67"/>
                </a:solidFill>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6" name="Text Placeholder 11"/>
          <p:cNvSpPr>
            <a:spLocks noGrp="1"/>
          </p:cNvSpPr>
          <p:nvPr>
            <p:ph type="body" sz="quarter" idx="13" hasCustomPrompt="1"/>
          </p:nvPr>
        </p:nvSpPr>
        <p:spPr>
          <a:xfrm>
            <a:off x="620053" y="1854760"/>
            <a:ext cx="7896085" cy="3830358"/>
          </a:xfrm>
          <a:prstGeom prst="rect">
            <a:avLst/>
          </a:prstGeom>
        </p:spPr>
        <p:txBody>
          <a:bodyPr vert="horz"/>
          <a:lstStyle>
            <a:lvl1pPr marL="0" indent="0">
              <a:buNone/>
              <a:defRPr baseline="0">
                <a:solidFill>
                  <a:schemeClr val="tx1"/>
                </a:solidFill>
              </a:defRPr>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286682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31300" cy="6845300"/>
          </a:xfrm>
          <a:prstGeom prst="rect">
            <a:avLst/>
          </a:prstGeom>
        </p:spPr>
      </p:pic>
      <p:pic>
        <p:nvPicPr>
          <p:cNvPr id="4" name="Picture 3"/>
          <p:cNvPicPr>
            <a:picLocks noChangeAspect="1"/>
          </p:cNvPicPr>
          <p:nvPr userDrawn="1"/>
        </p:nvPicPr>
        <p:blipFill>
          <a:blip r:embed="rId3"/>
          <a:stretch>
            <a:fillRect/>
          </a:stretch>
        </p:blipFill>
        <p:spPr>
          <a:xfrm>
            <a:off x="411628" y="2285251"/>
            <a:ext cx="2209800" cy="571500"/>
          </a:xfrm>
          <a:prstGeom prst="rect">
            <a:avLst/>
          </a:prstGeom>
        </p:spPr>
      </p:pic>
      <p:sp>
        <p:nvSpPr>
          <p:cNvPr id="5" name="Text Placeholder 9"/>
          <p:cNvSpPr>
            <a:spLocks noGrp="1"/>
          </p:cNvSpPr>
          <p:nvPr>
            <p:ph type="body" sz="quarter" idx="12" hasCustomPrompt="1"/>
          </p:nvPr>
        </p:nvSpPr>
        <p:spPr>
          <a:xfrm>
            <a:off x="3458883" y="2141699"/>
            <a:ext cx="5221941" cy="1877477"/>
          </a:xfrm>
          <a:prstGeom prst="rect">
            <a:avLst/>
          </a:prstGeom>
        </p:spPr>
        <p:txBody>
          <a:bodyPr vert="horz" anchor="t"/>
          <a:lstStyle>
            <a:lvl1pPr marL="0" indent="0" algn="l">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Click to add title</a:t>
            </a:r>
            <a:endParaRPr lang="en-US" dirty="0"/>
          </a:p>
        </p:txBody>
      </p:sp>
    </p:spTree>
    <p:extLst>
      <p:ext uri="{BB962C8B-B14F-4D97-AF65-F5344CB8AC3E}">
        <p14:creationId xmlns:p14="http://schemas.microsoft.com/office/powerpoint/2010/main" val="4224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31300" cy="6845300"/>
          </a:xfrm>
          <a:prstGeom prst="rect">
            <a:avLst/>
          </a:prstGeom>
        </p:spPr>
      </p:pic>
      <p:pic>
        <p:nvPicPr>
          <p:cNvPr id="4" name="Picture 3"/>
          <p:cNvPicPr>
            <a:picLocks noChangeAspect="1"/>
          </p:cNvPicPr>
          <p:nvPr userDrawn="1"/>
        </p:nvPicPr>
        <p:blipFill>
          <a:blip r:embed="rId3"/>
          <a:stretch>
            <a:fillRect/>
          </a:stretch>
        </p:blipFill>
        <p:spPr>
          <a:xfrm>
            <a:off x="411628" y="2285251"/>
            <a:ext cx="2209800" cy="571500"/>
          </a:xfrm>
          <a:prstGeom prst="rect">
            <a:avLst/>
          </a:prstGeom>
        </p:spPr>
      </p:pic>
      <p:sp>
        <p:nvSpPr>
          <p:cNvPr id="6" name="Text Placeholder 9"/>
          <p:cNvSpPr>
            <a:spLocks noGrp="1"/>
          </p:cNvSpPr>
          <p:nvPr>
            <p:ph type="body" sz="quarter" idx="12" hasCustomPrompt="1"/>
          </p:nvPr>
        </p:nvSpPr>
        <p:spPr>
          <a:xfrm>
            <a:off x="3458883" y="2141699"/>
            <a:ext cx="5221941" cy="1877477"/>
          </a:xfrm>
          <a:prstGeom prst="rect">
            <a:avLst/>
          </a:prstGeom>
        </p:spPr>
        <p:txBody>
          <a:bodyPr vert="horz" anchor="t"/>
          <a:lstStyle>
            <a:lvl1pPr marL="0" indent="0" algn="l">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Click to add title</a:t>
            </a:r>
            <a:endParaRPr lang="en-US" dirty="0"/>
          </a:p>
        </p:txBody>
      </p:sp>
    </p:spTree>
    <p:extLst>
      <p:ext uri="{BB962C8B-B14F-4D97-AF65-F5344CB8AC3E}">
        <p14:creationId xmlns:p14="http://schemas.microsoft.com/office/powerpoint/2010/main" val="253457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31300" cy="6845300"/>
          </a:xfrm>
          <a:prstGeom prst="rect">
            <a:avLst/>
          </a:prstGeom>
        </p:spPr>
      </p:pic>
      <p:sp>
        <p:nvSpPr>
          <p:cNvPr id="5" name="Text Placeholder 9"/>
          <p:cNvSpPr>
            <a:spLocks noGrp="1"/>
          </p:cNvSpPr>
          <p:nvPr>
            <p:ph type="body" sz="quarter" idx="12" hasCustomPrompt="1"/>
          </p:nvPr>
        </p:nvSpPr>
        <p:spPr>
          <a:xfrm>
            <a:off x="3458883" y="2141699"/>
            <a:ext cx="5221941" cy="1877477"/>
          </a:xfrm>
          <a:prstGeom prst="rect">
            <a:avLst/>
          </a:prstGeom>
        </p:spPr>
        <p:txBody>
          <a:bodyPr vert="horz" anchor="t"/>
          <a:lstStyle>
            <a:lvl1pPr marL="0" indent="0" algn="l">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Click to add title</a:t>
            </a:r>
            <a:endParaRPr lang="en-US" dirty="0"/>
          </a:p>
        </p:txBody>
      </p:sp>
    </p:spTree>
    <p:extLst>
      <p:ext uri="{BB962C8B-B14F-4D97-AF65-F5344CB8AC3E}">
        <p14:creationId xmlns:p14="http://schemas.microsoft.com/office/powerpoint/2010/main" val="177732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31300" cy="6845300"/>
          </a:xfrm>
          <a:prstGeom prst="rect">
            <a:avLst/>
          </a:prstGeom>
        </p:spPr>
      </p:pic>
      <p:sp>
        <p:nvSpPr>
          <p:cNvPr id="5" name="Text Placeholder 9"/>
          <p:cNvSpPr>
            <a:spLocks noGrp="1"/>
          </p:cNvSpPr>
          <p:nvPr>
            <p:ph type="body" sz="quarter" idx="12" hasCustomPrompt="1"/>
          </p:nvPr>
        </p:nvSpPr>
        <p:spPr>
          <a:xfrm>
            <a:off x="3458883" y="2141699"/>
            <a:ext cx="5221941" cy="1877477"/>
          </a:xfrm>
          <a:prstGeom prst="rect">
            <a:avLst/>
          </a:prstGeom>
        </p:spPr>
        <p:txBody>
          <a:bodyPr vert="horz" anchor="t"/>
          <a:lstStyle>
            <a:lvl1pPr marL="0" indent="0" algn="l">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Click to add title</a:t>
            </a:r>
            <a:endParaRPr lang="en-US" dirty="0"/>
          </a:p>
        </p:txBody>
      </p:sp>
    </p:spTree>
    <p:extLst>
      <p:ext uri="{BB962C8B-B14F-4D97-AF65-F5344CB8AC3E}">
        <p14:creationId xmlns:p14="http://schemas.microsoft.com/office/powerpoint/2010/main" val="135062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88900" y="88900"/>
            <a:ext cx="8966200" cy="6667500"/>
          </a:xfrm>
          <a:prstGeom prst="rect">
            <a:avLst/>
          </a:prstGeom>
        </p:spPr>
      </p:pic>
      <p:pic>
        <p:nvPicPr>
          <p:cNvPr id="4" name="Picture 3"/>
          <p:cNvPicPr>
            <a:picLocks noChangeAspect="1"/>
          </p:cNvPicPr>
          <p:nvPr userDrawn="1"/>
        </p:nvPicPr>
        <p:blipFill>
          <a:blip r:embed="rId3"/>
          <a:stretch>
            <a:fillRect/>
          </a:stretch>
        </p:blipFill>
        <p:spPr>
          <a:xfrm>
            <a:off x="0" y="0"/>
            <a:ext cx="9131300" cy="6845300"/>
          </a:xfrm>
          <a:prstGeom prst="rect">
            <a:avLst/>
          </a:prstGeom>
        </p:spPr>
      </p:pic>
      <p:sp>
        <p:nvSpPr>
          <p:cNvPr id="5" name="Text Placeholder 9"/>
          <p:cNvSpPr>
            <a:spLocks noGrp="1"/>
          </p:cNvSpPr>
          <p:nvPr>
            <p:ph type="body" sz="quarter" idx="12" hasCustomPrompt="1"/>
          </p:nvPr>
        </p:nvSpPr>
        <p:spPr>
          <a:xfrm>
            <a:off x="956235" y="1364758"/>
            <a:ext cx="7156824" cy="1003420"/>
          </a:xfrm>
          <a:prstGeom prst="rect">
            <a:avLst/>
          </a:prstGeom>
        </p:spPr>
        <p:txBody>
          <a:bodyPr vert="horz" anchor="ctr"/>
          <a:lstStyle>
            <a:lvl1pPr marL="0" indent="0" algn="ctr">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Click to add title</a:t>
            </a:r>
            <a:endParaRPr lang="en-US" dirty="0"/>
          </a:p>
        </p:txBody>
      </p:sp>
      <p:sp>
        <p:nvSpPr>
          <p:cNvPr id="6" name="Text Placeholder 11"/>
          <p:cNvSpPr>
            <a:spLocks noGrp="1"/>
          </p:cNvSpPr>
          <p:nvPr>
            <p:ph type="body" sz="quarter" idx="13" hasCustomPrompt="1"/>
          </p:nvPr>
        </p:nvSpPr>
        <p:spPr>
          <a:xfrm>
            <a:off x="956235" y="2422524"/>
            <a:ext cx="7156824" cy="1648947"/>
          </a:xfrm>
          <a:prstGeom prst="rect">
            <a:avLst/>
          </a:prstGeom>
        </p:spPr>
        <p:txBody>
          <a:bodyPr vert="horz"/>
          <a:lstStyle>
            <a:lvl1pPr marL="0" indent="0" algn="ctr">
              <a:buNone/>
              <a:defRPr baseline="0"/>
            </a:lvl1pPr>
          </a:lstStyle>
          <a:p>
            <a:pPr lvl="0"/>
            <a:r>
              <a:rPr lang="en-US" dirty="0" smtClean="0"/>
              <a:t>Click to add subtitle</a:t>
            </a:r>
            <a:endParaRPr lang="en-US" dirty="0"/>
          </a:p>
        </p:txBody>
      </p:sp>
      <p:pic>
        <p:nvPicPr>
          <p:cNvPr id="7" name="Picture 6"/>
          <p:cNvPicPr>
            <a:picLocks noChangeAspect="1"/>
          </p:cNvPicPr>
          <p:nvPr userDrawn="1"/>
        </p:nvPicPr>
        <p:blipFill>
          <a:blip r:embed="rId4"/>
          <a:stretch>
            <a:fillRect/>
          </a:stretch>
        </p:blipFill>
        <p:spPr>
          <a:xfrm>
            <a:off x="6954791" y="6296311"/>
            <a:ext cx="1651000" cy="342900"/>
          </a:xfrm>
          <a:prstGeom prst="rect">
            <a:avLst/>
          </a:prstGeom>
        </p:spPr>
      </p:pic>
    </p:spTree>
    <p:extLst>
      <p:ext uri="{BB962C8B-B14F-4D97-AF65-F5344CB8AC3E}">
        <p14:creationId xmlns:p14="http://schemas.microsoft.com/office/powerpoint/2010/main" val="69949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88900" y="88900"/>
            <a:ext cx="8966200" cy="6667500"/>
          </a:xfrm>
          <a:prstGeom prst="rect">
            <a:avLst/>
          </a:prstGeom>
        </p:spPr>
      </p:pic>
      <p:pic>
        <p:nvPicPr>
          <p:cNvPr id="4" name="Picture 3"/>
          <p:cNvPicPr>
            <a:picLocks noChangeAspect="1"/>
          </p:cNvPicPr>
          <p:nvPr userDrawn="1"/>
        </p:nvPicPr>
        <p:blipFill>
          <a:blip r:embed="rId3"/>
          <a:stretch>
            <a:fillRect/>
          </a:stretch>
        </p:blipFill>
        <p:spPr>
          <a:xfrm>
            <a:off x="0" y="0"/>
            <a:ext cx="9131300" cy="6845300"/>
          </a:xfrm>
          <a:prstGeom prst="rect">
            <a:avLst/>
          </a:prstGeom>
        </p:spPr>
      </p:pic>
      <p:sp>
        <p:nvSpPr>
          <p:cNvPr id="5" name="Text Placeholder 9"/>
          <p:cNvSpPr>
            <a:spLocks noGrp="1"/>
          </p:cNvSpPr>
          <p:nvPr>
            <p:ph type="body" sz="quarter" idx="12" hasCustomPrompt="1"/>
          </p:nvPr>
        </p:nvSpPr>
        <p:spPr>
          <a:xfrm>
            <a:off x="956235" y="430935"/>
            <a:ext cx="7156824" cy="1003420"/>
          </a:xfrm>
          <a:prstGeom prst="rect">
            <a:avLst/>
          </a:prstGeom>
        </p:spPr>
        <p:txBody>
          <a:bodyPr vert="horz" anchor="ctr"/>
          <a:lstStyle>
            <a:lvl1pPr marL="0" indent="0" algn="ctr">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Click to add title</a:t>
            </a:r>
            <a:endParaRPr lang="en-US" dirty="0"/>
          </a:p>
        </p:txBody>
      </p:sp>
      <p:sp>
        <p:nvSpPr>
          <p:cNvPr id="6" name="Text Placeholder 11"/>
          <p:cNvSpPr>
            <a:spLocks noGrp="1"/>
          </p:cNvSpPr>
          <p:nvPr>
            <p:ph type="body" sz="quarter" idx="13" hasCustomPrompt="1"/>
          </p:nvPr>
        </p:nvSpPr>
        <p:spPr>
          <a:xfrm>
            <a:off x="956235" y="1576294"/>
            <a:ext cx="7156824" cy="4071471"/>
          </a:xfrm>
          <a:prstGeom prst="rect">
            <a:avLst/>
          </a:prstGeom>
        </p:spPr>
        <p:txBody>
          <a:bodyPr vert="horz"/>
          <a:lstStyle>
            <a:lvl1pPr marL="457200" indent="-457200" algn="l">
              <a:buFont typeface="Arial"/>
              <a:buChar char="•"/>
              <a:defRPr baseline="0"/>
            </a:lvl1pPr>
          </a:lstStyle>
          <a:p>
            <a:pPr lvl="0"/>
            <a:r>
              <a:rPr lang="en-US" dirty="0" smtClean="0"/>
              <a:t>Click to add text</a:t>
            </a:r>
            <a:endParaRPr lang="en-US" dirty="0"/>
          </a:p>
        </p:txBody>
      </p:sp>
      <p:pic>
        <p:nvPicPr>
          <p:cNvPr id="7" name="Picture 6"/>
          <p:cNvPicPr>
            <a:picLocks noChangeAspect="1"/>
          </p:cNvPicPr>
          <p:nvPr userDrawn="1"/>
        </p:nvPicPr>
        <p:blipFill>
          <a:blip r:embed="rId4"/>
          <a:stretch>
            <a:fillRect/>
          </a:stretch>
        </p:blipFill>
        <p:spPr>
          <a:xfrm>
            <a:off x="6954791" y="6296311"/>
            <a:ext cx="1651000" cy="342900"/>
          </a:xfrm>
          <a:prstGeom prst="rect">
            <a:avLst/>
          </a:prstGeom>
        </p:spPr>
      </p:pic>
    </p:spTree>
    <p:extLst>
      <p:ext uri="{BB962C8B-B14F-4D97-AF65-F5344CB8AC3E}">
        <p14:creationId xmlns:p14="http://schemas.microsoft.com/office/powerpoint/2010/main" val="5885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88900" y="88900"/>
            <a:ext cx="8966200" cy="6667500"/>
          </a:xfrm>
          <a:prstGeom prst="rect">
            <a:avLst/>
          </a:prstGeom>
        </p:spPr>
      </p:pic>
      <p:pic>
        <p:nvPicPr>
          <p:cNvPr id="13" name="Picture 12"/>
          <p:cNvPicPr>
            <a:picLocks noChangeAspect="1"/>
          </p:cNvPicPr>
          <p:nvPr userDrawn="1"/>
        </p:nvPicPr>
        <p:blipFill>
          <a:blip r:embed="rId3"/>
          <a:stretch>
            <a:fillRect/>
          </a:stretch>
        </p:blipFill>
        <p:spPr>
          <a:xfrm>
            <a:off x="0" y="0"/>
            <a:ext cx="9131300" cy="6845300"/>
          </a:xfrm>
          <a:prstGeom prst="rect">
            <a:avLst/>
          </a:prstGeom>
        </p:spPr>
      </p:pic>
      <p:sp>
        <p:nvSpPr>
          <p:cNvPr id="10"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12" name="Text Placeholder 11"/>
          <p:cNvSpPr>
            <a:spLocks noGrp="1"/>
          </p:cNvSpPr>
          <p:nvPr>
            <p:ph type="body" sz="quarter" idx="13" hasCustomPrompt="1"/>
          </p:nvPr>
        </p:nvSpPr>
        <p:spPr>
          <a:xfrm>
            <a:off x="620053" y="1854759"/>
            <a:ext cx="7896085" cy="3845299"/>
          </a:xfrm>
          <a:prstGeom prst="rect">
            <a:avLst/>
          </a:prstGeom>
        </p:spPr>
        <p:txBody>
          <a:bodyPr vert="horz"/>
          <a:lstStyle>
            <a:lvl1pPr marL="0" indent="0">
              <a:buNone/>
              <a:defRPr baseline="0"/>
            </a:lvl1pPr>
          </a:lstStyle>
          <a:p>
            <a:pPr lvl="0"/>
            <a:r>
              <a:rPr lang="en-US" dirty="0" smtClean="0"/>
              <a:t>Text set in Depot New Light 28 pt.</a:t>
            </a:r>
            <a:endParaRPr lang="en-US" dirty="0"/>
          </a:p>
        </p:txBody>
      </p:sp>
      <p:pic>
        <p:nvPicPr>
          <p:cNvPr id="14" name="Picture 13"/>
          <p:cNvPicPr>
            <a:picLocks noChangeAspect="1"/>
          </p:cNvPicPr>
          <p:nvPr userDrawn="1"/>
        </p:nvPicPr>
        <p:blipFill>
          <a:blip r:embed="rId4"/>
          <a:stretch>
            <a:fillRect/>
          </a:stretch>
        </p:blipFill>
        <p:spPr>
          <a:xfrm>
            <a:off x="6954791" y="6296311"/>
            <a:ext cx="1651000" cy="342900"/>
          </a:xfrm>
          <a:prstGeom prst="rect">
            <a:avLst/>
          </a:prstGeom>
        </p:spPr>
      </p:pic>
    </p:spTree>
    <p:extLst>
      <p:ext uri="{BB962C8B-B14F-4D97-AF65-F5344CB8AC3E}">
        <p14:creationId xmlns:p14="http://schemas.microsoft.com/office/powerpoint/2010/main" val="36531414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ackground">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35" y="22225"/>
            <a:ext cx="9008464" cy="680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a:stretch>
            <a:fillRect/>
          </a:stretch>
        </p:blipFill>
        <p:spPr>
          <a:xfrm>
            <a:off x="0" y="0"/>
            <a:ext cx="9131300" cy="6845300"/>
          </a:xfrm>
          <a:prstGeom prst="rect">
            <a:avLst/>
          </a:prstGeom>
        </p:spPr>
      </p:pic>
      <p:pic>
        <p:nvPicPr>
          <p:cNvPr id="8" name="Picture 7"/>
          <p:cNvPicPr>
            <a:picLocks noChangeAspect="1"/>
          </p:cNvPicPr>
          <p:nvPr userDrawn="1"/>
        </p:nvPicPr>
        <p:blipFill>
          <a:blip r:embed="rId4"/>
          <a:stretch>
            <a:fillRect/>
          </a:stretch>
        </p:blipFill>
        <p:spPr>
          <a:xfrm>
            <a:off x="6954791" y="6296311"/>
            <a:ext cx="1651000" cy="342900"/>
          </a:xfrm>
          <a:prstGeom prst="rect">
            <a:avLst/>
          </a:prstGeom>
        </p:spPr>
      </p:pic>
      <p:sp>
        <p:nvSpPr>
          <p:cNvPr id="9" name="Text Placeholder 9"/>
          <p:cNvSpPr>
            <a:spLocks noGrp="1"/>
          </p:cNvSpPr>
          <p:nvPr>
            <p:ph type="body" sz="quarter" idx="12" hasCustomPrompt="1"/>
          </p:nvPr>
        </p:nvSpPr>
        <p:spPr>
          <a:xfrm>
            <a:off x="620053" y="318875"/>
            <a:ext cx="7896085" cy="1446239"/>
          </a:xfrm>
          <a:prstGeom prst="rect">
            <a:avLst/>
          </a:prstGeom>
        </p:spPr>
        <p:txBody>
          <a:bodyPr vert="horz"/>
          <a:lstStyle>
            <a:lvl1pPr marL="0" indent="0">
              <a:buNone/>
              <a:defRPr sz="4000" b="0" i="0" baseline="0">
                <a:latin typeface="Caecilia LT Std Light"/>
                <a:cs typeface="Caecilia LT Std Light"/>
              </a:defRPr>
            </a:lvl1pPr>
            <a:lvl2pPr>
              <a:defRPr sz="4000" b="0" i="0">
                <a:latin typeface="Caecilia LT Std Light"/>
                <a:cs typeface="Caecilia LT Std Light"/>
              </a:defRPr>
            </a:lvl2pPr>
            <a:lvl3pPr>
              <a:defRPr sz="4000" b="0" i="0">
                <a:latin typeface="Caecilia LT Std Light"/>
                <a:cs typeface="Caecilia LT Std Light"/>
              </a:defRPr>
            </a:lvl3pPr>
            <a:lvl4pPr>
              <a:defRPr sz="4000" b="0" i="0">
                <a:latin typeface="Caecilia LT Std Light"/>
                <a:cs typeface="Caecilia LT Std Light"/>
              </a:defRPr>
            </a:lvl4pPr>
            <a:lvl5pPr>
              <a:defRPr sz="4000" b="0" i="0">
                <a:latin typeface="Caecilia LT Std Light"/>
                <a:cs typeface="Caecilia LT Std Light"/>
              </a:defRPr>
            </a:lvl5pPr>
          </a:lstStyle>
          <a:p>
            <a:pPr lvl="0"/>
            <a:r>
              <a:rPr lang="en-US" dirty="0" smtClean="0"/>
              <a:t>Headlines set in </a:t>
            </a:r>
            <a:br>
              <a:rPr lang="en-US" dirty="0" smtClean="0"/>
            </a:br>
            <a:r>
              <a:rPr lang="en-US" dirty="0" err="1" smtClean="0"/>
              <a:t>Caecilia</a:t>
            </a:r>
            <a:r>
              <a:rPr lang="en-US" dirty="0" smtClean="0"/>
              <a:t> Light 40 pt.</a:t>
            </a:r>
            <a:endParaRPr lang="en-US" dirty="0"/>
          </a:p>
        </p:txBody>
      </p:sp>
      <p:sp>
        <p:nvSpPr>
          <p:cNvPr id="10" name="Text Placeholder 11"/>
          <p:cNvSpPr>
            <a:spLocks noGrp="1"/>
          </p:cNvSpPr>
          <p:nvPr>
            <p:ph type="body" sz="quarter" idx="13" hasCustomPrompt="1"/>
          </p:nvPr>
        </p:nvSpPr>
        <p:spPr>
          <a:xfrm>
            <a:off x="620053" y="1854759"/>
            <a:ext cx="7896085" cy="3852769"/>
          </a:xfrm>
          <a:prstGeom prst="rect">
            <a:avLst/>
          </a:prstGeom>
        </p:spPr>
        <p:txBody>
          <a:bodyPr vert="horz"/>
          <a:lstStyle>
            <a:lvl1pPr marL="0" indent="0">
              <a:buNone/>
              <a:defRPr baseline="0"/>
            </a:lvl1pPr>
          </a:lstStyle>
          <a:p>
            <a:pPr lvl="0"/>
            <a:r>
              <a:rPr lang="en-US" dirty="0" smtClean="0"/>
              <a:t>Text set in Depot New Light 28 pt.</a:t>
            </a:r>
            <a:endParaRPr lang="en-US" dirty="0"/>
          </a:p>
        </p:txBody>
      </p:sp>
    </p:spTree>
    <p:extLst>
      <p:ext uri="{BB962C8B-B14F-4D97-AF65-F5344CB8AC3E}">
        <p14:creationId xmlns:p14="http://schemas.microsoft.com/office/powerpoint/2010/main" val="2056483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 id="2147483707" r:id="rId2"/>
    <p:sldLayoutId id="2147483710" r:id="rId3"/>
    <p:sldLayoutId id="2147483709" r:id="rId4"/>
    <p:sldLayoutId id="2147483708" r:id="rId5"/>
    <p:sldLayoutId id="2147483705" r:id="rId6"/>
    <p:sldLayoutId id="2147483706" r:id="rId7"/>
    <p:sldLayoutId id="2147483684" r:id="rId8"/>
    <p:sldLayoutId id="2147483688" r:id="rId9"/>
    <p:sldLayoutId id="2147483689" r:id="rId10"/>
    <p:sldLayoutId id="2147483690"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ctr" defTabSz="457200" rtl="0" eaLnBrk="1" fontAlgn="base" hangingPunct="1">
        <a:spcBef>
          <a:spcPct val="0"/>
        </a:spcBef>
        <a:spcAft>
          <a:spcPct val="0"/>
        </a:spcAft>
        <a:defRPr sz="4400" kern="1200">
          <a:solidFill>
            <a:schemeClr val="bg1"/>
          </a:solidFill>
          <a:latin typeface="Depot New Bold"/>
          <a:ea typeface="ＭＳ Ｐゴシック" charset="0"/>
          <a:cs typeface="Depot New Bold"/>
        </a:defRPr>
      </a:lvl1pPr>
      <a:lvl2pPr algn="ctr" defTabSz="457200" rtl="0" eaLnBrk="1" fontAlgn="base" hangingPunct="1">
        <a:spcBef>
          <a:spcPct val="0"/>
        </a:spcBef>
        <a:spcAft>
          <a:spcPct val="0"/>
        </a:spcAft>
        <a:defRPr sz="4400">
          <a:solidFill>
            <a:schemeClr val="bg1"/>
          </a:solidFill>
          <a:latin typeface="Depot New Bold" charset="0"/>
          <a:ea typeface="ＭＳ Ｐゴシック" charset="0"/>
        </a:defRPr>
      </a:lvl2pPr>
      <a:lvl3pPr algn="ctr" defTabSz="457200" rtl="0" eaLnBrk="1" fontAlgn="base" hangingPunct="1">
        <a:spcBef>
          <a:spcPct val="0"/>
        </a:spcBef>
        <a:spcAft>
          <a:spcPct val="0"/>
        </a:spcAft>
        <a:defRPr sz="4400">
          <a:solidFill>
            <a:schemeClr val="bg1"/>
          </a:solidFill>
          <a:latin typeface="Depot New Bold" charset="0"/>
          <a:ea typeface="ＭＳ Ｐゴシック" charset="0"/>
        </a:defRPr>
      </a:lvl3pPr>
      <a:lvl4pPr algn="ctr" defTabSz="457200" rtl="0" eaLnBrk="1" fontAlgn="base" hangingPunct="1">
        <a:spcBef>
          <a:spcPct val="0"/>
        </a:spcBef>
        <a:spcAft>
          <a:spcPct val="0"/>
        </a:spcAft>
        <a:defRPr sz="4400">
          <a:solidFill>
            <a:schemeClr val="bg1"/>
          </a:solidFill>
          <a:latin typeface="Depot New Bold" charset="0"/>
          <a:ea typeface="ＭＳ Ｐゴシック" charset="0"/>
        </a:defRPr>
      </a:lvl4pPr>
      <a:lvl5pPr algn="ctr" defTabSz="457200" rtl="0" eaLnBrk="1" fontAlgn="base" hangingPunct="1">
        <a:spcBef>
          <a:spcPct val="0"/>
        </a:spcBef>
        <a:spcAft>
          <a:spcPct val="0"/>
        </a:spcAft>
        <a:defRPr sz="4400">
          <a:solidFill>
            <a:schemeClr val="bg1"/>
          </a:solidFill>
          <a:latin typeface="Depot New Bold" charset="0"/>
          <a:ea typeface="ＭＳ Ｐゴシック" charset="0"/>
        </a:defRPr>
      </a:lvl5pPr>
      <a:lvl6pPr marL="457200" algn="ctr" defTabSz="457200" rtl="0" eaLnBrk="1" fontAlgn="base" hangingPunct="1">
        <a:spcBef>
          <a:spcPct val="0"/>
        </a:spcBef>
        <a:spcAft>
          <a:spcPct val="0"/>
        </a:spcAft>
        <a:defRPr sz="4400">
          <a:solidFill>
            <a:schemeClr val="bg1"/>
          </a:solidFill>
          <a:latin typeface="Depot New Bold" charset="0"/>
          <a:ea typeface="ＭＳ Ｐゴシック" charset="0"/>
        </a:defRPr>
      </a:lvl6pPr>
      <a:lvl7pPr marL="914400" algn="ctr" defTabSz="457200" rtl="0" eaLnBrk="1" fontAlgn="base" hangingPunct="1">
        <a:spcBef>
          <a:spcPct val="0"/>
        </a:spcBef>
        <a:spcAft>
          <a:spcPct val="0"/>
        </a:spcAft>
        <a:defRPr sz="4400">
          <a:solidFill>
            <a:schemeClr val="bg1"/>
          </a:solidFill>
          <a:latin typeface="Depot New Bold" charset="0"/>
          <a:ea typeface="ＭＳ Ｐゴシック" charset="0"/>
        </a:defRPr>
      </a:lvl7pPr>
      <a:lvl8pPr marL="1371600" algn="ctr" defTabSz="457200" rtl="0" eaLnBrk="1" fontAlgn="base" hangingPunct="1">
        <a:spcBef>
          <a:spcPct val="0"/>
        </a:spcBef>
        <a:spcAft>
          <a:spcPct val="0"/>
        </a:spcAft>
        <a:defRPr sz="4400">
          <a:solidFill>
            <a:schemeClr val="bg1"/>
          </a:solidFill>
          <a:latin typeface="Depot New Bold" charset="0"/>
          <a:ea typeface="ＭＳ Ｐゴシック" charset="0"/>
        </a:defRPr>
      </a:lvl8pPr>
      <a:lvl9pPr marL="1828800" algn="ctr" defTabSz="457200" rtl="0" eaLnBrk="1" fontAlgn="base" hangingPunct="1">
        <a:spcBef>
          <a:spcPct val="0"/>
        </a:spcBef>
        <a:spcAft>
          <a:spcPct val="0"/>
        </a:spcAft>
        <a:defRPr sz="4400">
          <a:solidFill>
            <a:schemeClr val="bg1"/>
          </a:solidFill>
          <a:latin typeface="Depot New Bold"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1pPr>
      <a:lvl2pPr marL="742950" indent="-28575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2pPr>
      <a:lvl3pPr marL="11430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3pPr>
      <a:lvl4pPr marL="16002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4pPr>
      <a:lvl5pPr marL="20574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emf"/><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7.xml"/><Relationship Id="rId5" Type="http://schemas.openxmlformats.org/officeDocument/2006/relationships/image" Target="../media/image27.emf"/><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048514" y="918479"/>
            <a:ext cx="7156824" cy="1202273"/>
          </a:xfrm>
        </p:spPr>
        <p:txBody>
          <a:bodyPr/>
          <a:lstStyle/>
          <a:p>
            <a:r>
              <a:rPr lang="en-US" b="1" dirty="0" smtClean="0"/>
              <a:t>MIND YOUR                    OWN BUSINESS!</a:t>
            </a:r>
            <a:endParaRPr lang="en-US" b="1" dirty="0"/>
          </a:p>
        </p:txBody>
      </p:sp>
      <p:sp>
        <p:nvSpPr>
          <p:cNvPr id="7" name="TextBox 6"/>
          <p:cNvSpPr txBox="1"/>
          <p:nvPr/>
        </p:nvSpPr>
        <p:spPr>
          <a:xfrm>
            <a:off x="1336439" y="3577082"/>
            <a:ext cx="6818565"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Georgia" charset="0"/>
                <a:cs typeface="Calibri" panose="020F0502020204030204" pitchFamily="34" charset="0"/>
              </a:rPr>
              <a:t>Presenting to the Georgia Association of Health Underwriters</a:t>
            </a:r>
          </a:p>
        </p:txBody>
      </p:sp>
      <p:sp>
        <p:nvSpPr>
          <p:cNvPr id="8" name="Rectangle 7"/>
          <p:cNvSpPr/>
          <p:nvPr/>
        </p:nvSpPr>
        <p:spPr>
          <a:xfrm>
            <a:off x="2248647" y="2384913"/>
            <a:ext cx="4572000" cy="646331"/>
          </a:xfrm>
          <a:prstGeom prst="rect">
            <a:avLst/>
          </a:prstGeom>
        </p:spPr>
        <p:txBody>
          <a:bodyPr>
            <a:spAutoFit/>
          </a:bodyPr>
          <a:lstStyle/>
          <a:p>
            <a:pPr algn="ctr"/>
            <a:r>
              <a:rPr lang="en-US" dirty="0">
                <a:solidFill>
                  <a:schemeClr val="bg1"/>
                </a:solidFill>
                <a:latin typeface="Calibri" panose="020F0502020204030204" pitchFamily="34" charset="0"/>
                <a:ea typeface="Georgia" charset="0"/>
                <a:cs typeface="Calibri" panose="020F0502020204030204" pitchFamily="34" charset="0"/>
              </a:rPr>
              <a:t>Jeff Morris</a:t>
            </a:r>
          </a:p>
          <a:p>
            <a:pPr algn="ctr"/>
            <a:r>
              <a:rPr lang="en-US" dirty="0">
                <a:solidFill>
                  <a:schemeClr val="bg1"/>
                </a:solidFill>
                <a:latin typeface="Calibri" panose="020F0502020204030204" pitchFamily="34" charset="0"/>
                <a:ea typeface="Georgia" charset="0"/>
                <a:cs typeface="Calibri" panose="020F0502020204030204" pitchFamily="34" charset="0"/>
              </a:rPr>
              <a:t> Insperity</a:t>
            </a:r>
          </a:p>
        </p:txBody>
      </p:sp>
      <p:sp>
        <p:nvSpPr>
          <p:cNvPr id="9" name="Rectangle 8"/>
          <p:cNvSpPr/>
          <p:nvPr/>
        </p:nvSpPr>
        <p:spPr>
          <a:xfrm>
            <a:off x="583035" y="5275850"/>
            <a:ext cx="8166682" cy="507831"/>
          </a:xfrm>
          <a:prstGeom prst="rect">
            <a:avLst/>
          </a:prstGeom>
        </p:spPr>
        <p:txBody>
          <a:bodyPr wrap="square">
            <a:spAutoFit/>
          </a:bodyPr>
          <a:lstStyle/>
          <a:p>
            <a:r>
              <a:rPr lang="en-US" sz="900" dirty="0">
                <a:solidFill>
                  <a:schemeClr val="bg1"/>
                </a:solidFill>
                <a:latin typeface="Arial" charset="0"/>
                <a:ea typeface="Arial" charset="0"/>
                <a:cs typeface="Arial" charset="0"/>
              </a:rPr>
              <a:t>This presentation is designed to provide general information on the subjects covered.   It is not, however, intended to provide specific legal or tax advice and cannot be used to avoid tax penalties or to promote, market, or recommend any tax plan or arrangement. Please note that [Agent/Agency] and its representatives do not give tax or legal advice.  You are encouraged to consult your tax advisor or attorney regarding your specific situation..</a:t>
            </a:r>
          </a:p>
        </p:txBody>
      </p:sp>
    </p:spTree>
    <p:extLst>
      <p:ext uri="{BB962C8B-B14F-4D97-AF65-F5344CB8AC3E}">
        <p14:creationId xmlns:p14="http://schemas.microsoft.com/office/powerpoint/2010/main" val="344054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27754" y="750909"/>
            <a:ext cx="7896085" cy="721360"/>
          </a:xfrm>
        </p:spPr>
        <p:txBody>
          <a:bodyPr/>
          <a:lstStyle/>
          <a:p>
            <a:r>
              <a:rPr lang="en-US" b="1" spc="300" dirty="0">
                <a:latin typeface="Caecilia LT Std Roman" panose="02060503050505090204" pitchFamily="18" charset="0"/>
                <a:ea typeface="Impact" charset="0"/>
                <a:cs typeface="Impact" charset="0"/>
              </a:rPr>
              <a:t>Common Tools: </a:t>
            </a:r>
          </a:p>
          <a:p>
            <a:endParaRPr lang="en-US" dirty="0"/>
          </a:p>
        </p:txBody>
      </p:sp>
      <p:sp>
        <p:nvSpPr>
          <p:cNvPr id="4" name="Text Placeholder 3"/>
          <p:cNvSpPr>
            <a:spLocks noGrp="1"/>
          </p:cNvSpPr>
          <p:nvPr>
            <p:ph type="body" sz="quarter" idx="13"/>
          </p:nvPr>
        </p:nvSpPr>
        <p:spPr>
          <a:xfrm>
            <a:off x="536163" y="1586312"/>
            <a:ext cx="7896085" cy="3841052"/>
          </a:xfrm>
          <a:prstGeom prst="rect">
            <a:avLst/>
          </a:prstGeom>
        </p:spPr>
        <p:txBody>
          <a:bodyPr wrap="square">
            <a:spAutoFit/>
          </a:bodyPr>
          <a:lstStyle/>
          <a:p>
            <a:pPr marL="457200" indent="-457200">
              <a:lnSpc>
                <a:spcPct val="200000"/>
              </a:lnSpc>
              <a:buFont typeface="Arial" panose="020B0604020202020204" pitchFamily="34" charset="0"/>
              <a:buChar char="•"/>
            </a:pPr>
            <a:r>
              <a:rPr lang="en-US" sz="1400" b="1" dirty="0" smtClean="0">
                <a:solidFill>
                  <a:schemeClr val="tx1">
                    <a:lumMod val="85000"/>
                    <a:lumOff val="15000"/>
                  </a:schemeClr>
                </a:solidFill>
              </a:rPr>
              <a:t>Will</a:t>
            </a:r>
          </a:p>
          <a:p>
            <a:pPr marL="457200" indent="-457200">
              <a:lnSpc>
                <a:spcPct val="200000"/>
              </a:lnSpc>
              <a:buFont typeface="Arial" panose="020B0604020202020204" pitchFamily="34" charset="0"/>
              <a:buChar char="•"/>
            </a:pPr>
            <a:r>
              <a:rPr lang="en-US" sz="1400" b="1" dirty="0" smtClean="0">
                <a:solidFill>
                  <a:schemeClr val="tx1">
                    <a:lumMod val="85000"/>
                    <a:lumOff val="15000"/>
                  </a:schemeClr>
                </a:solidFill>
              </a:rPr>
              <a:t>Durable Power of Attorney</a:t>
            </a:r>
          </a:p>
          <a:p>
            <a:pPr marL="457200" indent="-457200">
              <a:lnSpc>
                <a:spcPct val="200000"/>
              </a:lnSpc>
              <a:buFont typeface="Arial" panose="020B0604020202020204" pitchFamily="34" charset="0"/>
              <a:buChar char="•"/>
            </a:pPr>
            <a:r>
              <a:rPr lang="en-US" sz="1400" b="1" dirty="0" smtClean="0">
                <a:solidFill>
                  <a:schemeClr val="tx1">
                    <a:lumMod val="85000"/>
                    <a:lumOff val="15000"/>
                  </a:schemeClr>
                </a:solidFill>
              </a:rPr>
              <a:t>Medical Directive</a:t>
            </a:r>
          </a:p>
          <a:p>
            <a:pPr marL="457200" indent="-457200">
              <a:lnSpc>
                <a:spcPct val="200000"/>
              </a:lnSpc>
              <a:buFont typeface="Arial" panose="020B0604020202020204" pitchFamily="34" charset="0"/>
              <a:buChar char="•"/>
            </a:pPr>
            <a:r>
              <a:rPr lang="en-US" sz="1400" b="1" dirty="0" smtClean="0">
                <a:solidFill>
                  <a:schemeClr val="tx1">
                    <a:lumMod val="85000"/>
                    <a:lumOff val="15000"/>
                  </a:schemeClr>
                </a:solidFill>
              </a:rPr>
              <a:t>Insurance Review (Key Person, Disability and Life)</a:t>
            </a:r>
          </a:p>
          <a:p>
            <a:pPr marL="457200" indent="-457200">
              <a:lnSpc>
                <a:spcPct val="200000"/>
              </a:lnSpc>
              <a:buFont typeface="Arial" panose="020B0604020202020204" pitchFamily="34" charset="0"/>
              <a:buChar char="•"/>
            </a:pPr>
            <a:r>
              <a:rPr lang="en-US" sz="1400" b="1" dirty="0" smtClean="0">
                <a:solidFill>
                  <a:schemeClr val="tx1">
                    <a:lumMod val="85000"/>
                    <a:lumOff val="15000"/>
                  </a:schemeClr>
                </a:solidFill>
              </a:rPr>
              <a:t>Investment Portfolio Review</a:t>
            </a:r>
          </a:p>
          <a:p>
            <a:pPr marL="457200" indent="-457200">
              <a:lnSpc>
                <a:spcPct val="200000"/>
              </a:lnSpc>
              <a:buFont typeface="Arial" panose="020B0604020202020204" pitchFamily="34" charset="0"/>
              <a:buChar char="•"/>
            </a:pPr>
            <a:r>
              <a:rPr lang="en-US" sz="1400" b="1" dirty="0" smtClean="0">
                <a:solidFill>
                  <a:schemeClr val="tx1">
                    <a:lumMod val="85000"/>
                    <a:lumOff val="15000"/>
                  </a:schemeClr>
                </a:solidFill>
              </a:rPr>
              <a:t>Succession Planning </a:t>
            </a:r>
          </a:p>
          <a:p>
            <a:pPr marL="457200" indent="-457200">
              <a:lnSpc>
                <a:spcPct val="200000"/>
              </a:lnSpc>
              <a:buFont typeface="Arial" panose="020B0604020202020204" pitchFamily="34" charset="0"/>
              <a:buChar char="•"/>
            </a:pPr>
            <a:r>
              <a:rPr lang="en-US" sz="1400" b="1" dirty="0" smtClean="0">
                <a:solidFill>
                  <a:schemeClr val="tx1">
                    <a:lumMod val="85000"/>
                    <a:lumOff val="15000"/>
                  </a:schemeClr>
                </a:solidFill>
              </a:rPr>
              <a:t>Tax Planning</a:t>
            </a:r>
          </a:p>
          <a:p>
            <a:pPr marL="457200" indent="-457200">
              <a:lnSpc>
                <a:spcPct val="200000"/>
              </a:lnSpc>
              <a:buFont typeface="Arial" panose="020B0604020202020204" pitchFamily="34" charset="0"/>
              <a:buChar char="•"/>
            </a:pPr>
            <a:r>
              <a:rPr lang="en-US" sz="1400" b="1" dirty="0" smtClean="0">
                <a:solidFill>
                  <a:schemeClr val="tx1">
                    <a:lumMod val="85000"/>
                    <a:lumOff val="15000"/>
                  </a:schemeClr>
                </a:solidFill>
              </a:rPr>
              <a:t>Long Term Care</a:t>
            </a:r>
            <a:endParaRPr lang="en-US" sz="1400" b="1" dirty="0">
              <a:solidFill>
                <a:schemeClr val="tx1">
                  <a:lumMod val="85000"/>
                  <a:lumOff val="15000"/>
                </a:schemeClr>
              </a:solidFill>
            </a:endParaRPr>
          </a:p>
        </p:txBody>
      </p:sp>
      <p:cxnSp>
        <p:nvCxnSpPr>
          <p:cNvPr id="5" name="Straight Connector 4"/>
          <p:cNvCxnSpPr/>
          <p:nvPr/>
        </p:nvCxnSpPr>
        <p:spPr>
          <a:xfrm>
            <a:off x="627754" y="1390261"/>
            <a:ext cx="585937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1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p:tgtEl>
                                          <p:spTgt spid="4"/>
                                        </p:tgtEl>
                                        <p:attrNameLst>
                                          <p:attrName>ppt_x</p:attrName>
                                        </p:attrNameLst>
                                      </p:cBhvr>
                                      <p:tavLst>
                                        <p:tav tm="0">
                                          <p:val>
                                            <p:strVal val="#ppt_x-#ppt_w*1.125000"/>
                                          </p:val>
                                        </p:tav>
                                        <p:tav tm="100000">
                                          <p:val>
                                            <p:strVal val="#ppt_x"/>
                                          </p:val>
                                        </p:tav>
                                      </p:tavLst>
                                    </p:anim>
                                    <p:animEffect transition="in" filter="wipe(right)">
                                      <p:cBhvr>
                                        <p:cTn id="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1441" y="2091047"/>
            <a:ext cx="5300421" cy="1015663"/>
          </a:xfrm>
          <a:prstGeom prst="rect">
            <a:avLst/>
          </a:prstGeom>
          <a:noFill/>
        </p:spPr>
        <p:txBody>
          <a:bodyPr wrap="square" rtlCol="0">
            <a:spAutoFit/>
          </a:bodyPr>
          <a:lstStyle/>
          <a:p>
            <a:r>
              <a:rPr lang="en-US" sz="6000" b="1" i="1" dirty="0">
                <a:latin typeface="Caecilia LT Std Roman" panose="02060503050505090204" pitchFamily="18" charset="0"/>
                <a:ea typeface="Arial" charset="0"/>
                <a:cs typeface="Arial" charset="0"/>
              </a:rPr>
              <a:t>Questions?</a:t>
            </a:r>
          </a:p>
        </p:txBody>
      </p:sp>
    </p:spTree>
    <p:extLst>
      <p:ext uri="{BB962C8B-B14F-4D97-AF65-F5344CB8AC3E}">
        <p14:creationId xmlns:p14="http://schemas.microsoft.com/office/powerpoint/2010/main" val="234864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1145" y="809863"/>
            <a:ext cx="5300421" cy="1015663"/>
          </a:xfrm>
          <a:prstGeom prst="rect">
            <a:avLst/>
          </a:prstGeom>
          <a:noFill/>
        </p:spPr>
        <p:txBody>
          <a:bodyPr wrap="square" rtlCol="0">
            <a:spAutoFit/>
          </a:bodyPr>
          <a:lstStyle/>
          <a:p>
            <a:r>
              <a:rPr lang="en-US" sz="6000" b="1" i="1" dirty="0">
                <a:latin typeface="Caecilia LT Std Roman" panose="02060503050505090204" pitchFamily="18" charset="0"/>
                <a:ea typeface="Arial" charset="0"/>
                <a:cs typeface="Arial" charset="0"/>
              </a:rPr>
              <a:t>Thank You!</a:t>
            </a:r>
          </a:p>
        </p:txBody>
      </p:sp>
      <p:sp>
        <p:nvSpPr>
          <p:cNvPr id="5" name="TextBox 4"/>
          <p:cNvSpPr txBox="1"/>
          <p:nvPr/>
        </p:nvSpPr>
        <p:spPr>
          <a:xfrm>
            <a:off x="831108" y="1767896"/>
            <a:ext cx="7297703" cy="3385542"/>
          </a:xfrm>
          <a:prstGeom prst="rect">
            <a:avLst/>
          </a:prstGeom>
          <a:noFill/>
        </p:spPr>
        <p:txBody>
          <a:bodyPr wrap="none" rtlCol="0">
            <a:spAutoFit/>
          </a:bodyPr>
          <a:lstStyle/>
          <a:p>
            <a:pPr algn="ctr"/>
            <a:r>
              <a:rPr lang="en-US" dirty="0"/>
              <a:t> </a:t>
            </a:r>
          </a:p>
          <a:p>
            <a:pPr algn="ctr"/>
            <a:r>
              <a:rPr lang="en-US" sz="2800" dirty="0"/>
              <a:t>Jeff Morris, Business Performance Advisor</a:t>
            </a:r>
          </a:p>
          <a:p>
            <a:pPr algn="ctr"/>
            <a:r>
              <a:rPr lang="en-US" sz="2800" dirty="0"/>
              <a:t>INSPERITY</a:t>
            </a:r>
          </a:p>
          <a:p>
            <a:pPr algn="ctr"/>
            <a:r>
              <a:rPr lang="en-US" sz="2800" dirty="0"/>
              <a:t>300 Galleria Pkwy. Suite 1630</a:t>
            </a:r>
          </a:p>
          <a:p>
            <a:pPr algn="ctr"/>
            <a:r>
              <a:rPr lang="en-US" sz="2800" dirty="0"/>
              <a:t>Atlanta Georgia 30339</a:t>
            </a:r>
          </a:p>
          <a:p>
            <a:pPr algn="ctr"/>
            <a:r>
              <a:rPr lang="en-US" sz="2800" dirty="0"/>
              <a:t>Office 678-831-3665 | Cell 404 317-7039</a:t>
            </a:r>
          </a:p>
          <a:p>
            <a:pPr algn="ctr"/>
            <a:endParaRPr lang="en-US" sz="2800" dirty="0"/>
          </a:p>
          <a:p>
            <a:r>
              <a:rPr lang="en-US" sz="2800" dirty="0"/>
              <a:t>jeff.morris@insperity.com | www.insperity.com</a:t>
            </a:r>
          </a:p>
        </p:txBody>
      </p:sp>
      <p:sp>
        <p:nvSpPr>
          <p:cNvPr id="6" name="TextBox 5"/>
          <p:cNvSpPr txBox="1"/>
          <p:nvPr/>
        </p:nvSpPr>
        <p:spPr>
          <a:xfrm>
            <a:off x="817259" y="5538085"/>
            <a:ext cx="7325403" cy="307777"/>
          </a:xfrm>
          <a:prstGeom prst="rect">
            <a:avLst/>
          </a:prstGeom>
          <a:noFill/>
        </p:spPr>
        <p:txBody>
          <a:bodyPr wrap="none" rtlCol="0">
            <a:spAutoFit/>
          </a:bodyPr>
          <a:lstStyle/>
          <a:p>
            <a:pPr algn="ctr"/>
            <a:r>
              <a:rPr lang="en-US" sz="1400" dirty="0"/>
              <a:t>We do not provide tax or legal advice.  You are encouraged to consult your tax advisor or attorney.</a:t>
            </a:r>
          </a:p>
        </p:txBody>
      </p:sp>
    </p:spTree>
    <p:extLst>
      <p:ext uri="{BB962C8B-B14F-4D97-AF65-F5344CB8AC3E}">
        <p14:creationId xmlns:p14="http://schemas.microsoft.com/office/powerpoint/2010/main" val="78153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720721" y="801195"/>
            <a:ext cx="7896085" cy="964641"/>
          </a:xfrm>
        </p:spPr>
        <p:txBody>
          <a:bodyPr/>
          <a:lstStyle/>
          <a:p>
            <a:r>
              <a:rPr lang="en-US" dirty="0" smtClean="0"/>
              <a:t>AGENDA</a:t>
            </a:r>
            <a:endParaRPr lang="en-US" dirty="0"/>
          </a:p>
        </p:txBody>
      </p:sp>
      <p:sp>
        <p:nvSpPr>
          <p:cNvPr id="4" name="Text Placeholder 3"/>
          <p:cNvSpPr>
            <a:spLocks noGrp="1"/>
          </p:cNvSpPr>
          <p:nvPr>
            <p:ph type="body" sz="quarter" idx="13"/>
          </p:nvPr>
        </p:nvSpPr>
        <p:spPr>
          <a:xfrm>
            <a:off x="620053" y="2055303"/>
            <a:ext cx="7274567" cy="5829288"/>
          </a:xfrm>
          <a:prstGeom prst="rect">
            <a:avLst/>
          </a:prstGeom>
        </p:spPr>
        <p:txBody>
          <a:bodyPr wrap="square">
            <a:spAutoFit/>
          </a:bodyPr>
          <a:lstStyle/>
          <a:p>
            <a:pPr marL="285750" indent="-285750">
              <a:lnSpc>
                <a:spcPct val="150000"/>
              </a:lnSpc>
              <a:spcAft>
                <a:spcPts val="600"/>
              </a:spcAft>
              <a:buBlip>
                <a:blip r:embed="rId2"/>
              </a:buBlip>
            </a:pPr>
            <a:r>
              <a:rPr lang="en-US" sz="1900" dirty="0">
                <a:latin typeface="Georgia" charset="0"/>
                <a:ea typeface="Georgia" charset="0"/>
                <a:cs typeface="Georgia" charset="0"/>
              </a:rPr>
              <a:t>About </a:t>
            </a:r>
            <a:r>
              <a:rPr lang="en-US" sz="1900" dirty="0" err="1">
                <a:latin typeface="Georgia" charset="0"/>
                <a:ea typeface="Georgia" charset="0"/>
                <a:cs typeface="Georgia" charset="0"/>
              </a:rPr>
              <a:t>Insperity</a:t>
            </a:r>
            <a:endParaRPr lang="en-US" sz="1900" dirty="0">
              <a:latin typeface="Georgia" charset="0"/>
              <a:ea typeface="Georgia" charset="0"/>
              <a:cs typeface="Georgia" charset="0"/>
            </a:endParaRPr>
          </a:p>
          <a:p>
            <a:pPr marL="285750" indent="-285750">
              <a:lnSpc>
                <a:spcPct val="150000"/>
              </a:lnSpc>
              <a:spcAft>
                <a:spcPts val="600"/>
              </a:spcAft>
              <a:buBlip>
                <a:blip r:embed="rId2"/>
              </a:buBlip>
            </a:pPr>
            <a:r>
              <a:rPr lang="en-US" sz="1900" dirty="0">
                <a:latin typeface="Georgia" charset="0"/>
                <a:ea typeface="Georgia" charset="0"/>
                <a:cs typeface="Georgia" charset="0"/>
              </a:rPr>
              <a:t>Business Owners Daily Risks</a:t>
            </a:r>
          </a:p>
          <a:p>
            <a:pPr marL="285750" indent="-285750">
              <a:lnSpc>
                <a:spcPct val="150000"/>
              </a:lnSpc>
              <a:spcAft>
                <a:spcPts val="600"/>
              </a:spcAft>
              <a:buBlip>
                <a:blip r:embed="rId2"/>
              </a:buBlip>
            </a:pPr>
            <a:r>
              <a:rPr lang="en-US" sz="1900" dirty="0">
                <a:latin typeface="Georgia" charset="0"/>
                <a:ea typeface="Georgia" charset="0"/>
                <a:cs typeface="Georgia" charset="0"/>
              </a:rPr>
              <a:t>Buy-Sell Agreements</a:t>
            </a:r>
          </a:p>
          <a:p>
            <a:pPr marL="285750" indent="-285750">
              <a:lnSpc>
                <a:spcPct val="150000"/>
              </a:lnSpc>
              <a:spcAft>
                <a:spcPts val="600"/>
              </a:spcAft>
              <a:buBlip>
                <a:blip r:embed="rId2"/>
              </a:buBlip>
            </a:pPr>
            <a:r>
              <a:rPr lang="en-US" sz="1900" dirty="0">
                <a:latin typeface="Georgia" charset="0"/>
                <a:ea typeface="Georgia" charset="0"/>
                <a:cs typeface="Georgia" charset="0"/>
              </a:rPr>
              <a:t>What Keeps Them Up At Night?</a:t>
            </a:r>
          </a:p>
          <a:p>
            <a:pPr marL="285750" indent="-285750">
              <a:lnSpc>
                <a:spcPct val="150000"/>
              </a:lnSpc>
              <a:spcAft>
                <a:spcPts val="600"/>
              </a:spcAft>
              <a:buBlip>
                <a:blip r:embed="rId2"/>
              </a:buBlip>
            </a:pPr>
            <a:r>
              <a:rPr lang="en-US" sz="1900" dirty="0">
                <a:latin typeface="Georgia" charset="0"/>
                <a:ea typeface="Georgia" charset="0"/>
                <a:cs typeface="Georgia" charset="0"/>
              </a:rPr>
              <a:t>Let’s Make It Personal </a:t>
            </a:r>
          </a:p>
          <a:p>
            <a:pPr marL="285750" indent="-285750">
              <a:lnSpc>
                <a:spcPct val="150000"/>
              </a:lnSpc>
              <a:spcAft>
                <a:spcPts val="600"/>
              </a:spcAft>
              <a:buBlip>
                <a:blip r:embed="rId2"/>
              </a:buBlip>
            </a:pPr>
            <a:r>
              <a:rPr lang="en-US" sz="1900" dirty="0">
                <a:latin typeface="Georgia" charset="0"/>
                <a:ea typeface="Georgia" charset="0"/>
                <a:cs typeface="Georgia" charset="0"/>
              </a:rPr>
              <a:t>What Are Your Options?</a:t>
            </a:r>
          </a:p>
          <a:p>
            <a:pPr>
              <a:lnSpc>
                <a:spcPct val="150000"/>
              </a:lnSpc>
              <a:spcAft>
                <a:spcPts val="600"/>
              </a:spcAft>
            </a:pPr>
            <a:endParaRPr lang="en-US" dirty="0">
              <a:latin typeface="Arial" charset="0"/>
              <a:ea typeface="Arial" charset="0"/>
              <a:cs typeface="Arial" charset="0"/>
            </a:endParaRPr>
          </a:p>
          <a:p>
            <a:pPr marL="285750" indent="-285750">
              <a:lnSpc>
                <a:spcPct val="150000"/>
              </a:lnSpc>
              <a:spcAft>
                <a:spcPts val="600"/>
              </a:spcAft>
              <a:buBlip>
                <a:blip r:embed="rId2"/>
              </a:buBlip>
            </a:pPr>
            <a:endParaRPr lang="en-US" dirty="0">
              <a:latin typeface="Arial" charset="0"/>
              <a:ea typeface="Arial" charset="0"/>
              <a:cs typeface="Arial" charset="0"/>
            </a:endParaRPr>
          </a:p>
          <a:p>
            <a:pPr marL="285750" indent="-285750">
              <a:lnSpc>
                <a:spcPct val="150000"/>
              </a:lnSpc>
              <a:spcAft>
                <a:spcPts val="600"/>
              </a:spcAft>
              <a:buBlip>
                <a:blip r:embed="rId2"/>
              </a:buBlip>
            </a:pPr>
            <a:endParaRPr lang="en-US" dirty="0">
              <a:latin typeface="Arial" charset="0"/>
              <a:ea typeface="Arial" charset="0"/>
              <a:cs typeface="Arial" charset="0"/>
            </a:endParaRPr>
          </a:p>
        </p:txBody>
      </p:sp>
    </p:spTree>
    <p:extLst>
      <p:ext uri="{BB962C8B-B14F-4D97-AF65-F5344CB8AC3E}">
        <p14:creationId xmlns:p14="http://schemas.microsoft.com/office/powerpoint/2010/main" val="254323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620053" y="318875"/>
            <a:ext cx="7896085" cy="584775"/>
          </a:xfrm>
          <a:prstGeom prst="rect">
            <a:avLst/>
          </a:prstGeom>
        </p:spPr>
        <p:txBody>
          <a:bodyPr>
            <a:spAutoFit/>
          </a:bodyPr>
          <a:lstStyle/>
          <a:p>
            <a:r>
              <a:rPr lang="en-US" sz="3200" b="1" dirty="0">
                <a:solidFill>
                  <a:schemeClr val="tx1">
                    <a:lumMod val="95000"/>
                    <a:lumOff val="5000"/>
                  </a:schemeClr>
                </a:solidFill>
                <a:latin typeface="Caecilia LT Std Roman" panose="02060503050505090204" pitchFamily="18" charset="0"/>
                <a:ea typeface="Arial Black" charset="0"/>
                <a:cs typeface="Arial Black" charset="0"/>
              </a:rPr>
              <a:t>DAILY </a:t>
            </a:r>
            <a:r>
              <a:rPr lang="en-US" sz="3200" b="1" dirty="0">
                <a:solidFill>
                  <a:srgbClr val="005493"/>
                </a:solidFill>
                <a:latin typeface="Caecilia LT Std Roman" panose="02060503050505090204" pitchFamily="18" charset="0"/>
                <a:ea typeface="Arial Black" charset="0"/>
                <a:cs typeface="Arial Black" charset="0"/>
              </a:rPr>
              <a:t>BUSINESS RISKS</a:t>
            </a:r>
          </a:p>
        </p:txBody>
      </p:sp>
      <p:sp>
        <p:nvSpPr>
          <p:cNvPr id="5" name="Rectangle 4"/>
          <p:cNvSpPr/>
          <p:nvPr/>
        </p:nvSpPr>
        <p:spPr>
          <a:xfrm>
            <a:off x="620053" y="812488"/>
            <a:ext cx="6525491" cy="707886"/>
          </a:xfrm>
          <a:prstGeom prst="rect">
            <a:avLst/>
          </a:prstGeom>
        </p:spPr>
        <p:txBody>
          <a:bodyPr wrap="square">
            <a:spAutoFit/>
          </a:bodyPr>
          <a:lstStyle/>
          <a:p>
            <a:pPr>
              <a:spcAft>
                <a:spcPts val="600"/>
              </a:spcAft>
            </a:pPr>
            <a:r>
              <a:rPr lang="en-US" sz="2000" i="1" dirty="0">
                <a:solidFill>
                  <a:schemeClr val="tx1">
                    <a:lumMod val="75000"/>
                    <a:lumOff val="25000"/>
                  </a:schemeClr>
                </a:solidFill>
                <a:latin typeface="Arial" charset="0"/>
                <a:ea typeface="Arial" charset="0"/>
                <a:cs typeface="Arial" charset="0"/>
              </a:rPr>
              <a:t>Business owners generally expect and </a:t>
            </a:r>
            <a:br>
              <a:rPr lang="en-US" sz="2000" i="1" dirty="0">
                <a:solidFill>
                  <a:schemeClr val="tx1">
                    <a:lumMod val="75000"/>
                    <a:lumOff val="25000"/>
                  </a:schemeClr>
                </a:solidFill>
                <a:latin typeface="Arial" charset="0"/>
                <a:ea typeface="Arial" charset="0"/>
                <a:cs typeface="Arial" charset="0"/>
              </a:rPr>
            </a:br>
            <a:r>
              <a:rPr lang="en-US" sz="2000" i="1" dirty="0">
                <a:solidFill>
                  <a:schemeClr val="tx1">
                    <a:lumMod val="75000"/>
                    <a:lumOff val="25000"/>
                  </a:schemeClr>
                </a:solidFill>
                <a:latin typeface="Arial" charset="0"/>
                <a:ea typeface="Arial" charset="0"/>
                <a:cs typeface="Arial" charset="0"/>
              </a:rPr>
              <a:t>prepare for </a:t>
            </a:r>
            <a:r>
              <a:rPr lang="en-US" sz="2000" b="1" i="1" dirty="0">
                <a:solidFill>
                  <a:schemeClr val="tx1">
                    <a:lumMod val="75000"/>
                    <a:lumOff val="25000"/>
                  </a:schemeClr>
                </a:solidFill>
                <a:latin typeface="Arial" charset="0"/>
                <a:ea typeface="Arial" charset="0"/>
                <a:cs typeface="Arial" charset="0"/>
              </a:rPr>
              <a:t>these risks </a:t>
            </a:r>
          </a:p>
        </p:txBody>
      </p:sp>
      <p:sp>
        <p:nvSpPr>
          <p:cNvPr id="6" name="Rectangle 5"/>
          <p:cNvSpPr/>
          <p:nvPr/>
        </p:nvSpPr>
        <p:spPr>
          <a:xfrm>
            <a:off x="559475" y="1956573"/>
            <a:ext cx="4515863" cy="3308598"/>
          </a:xfrm>
          <a:prstGeom prst="rect">
            <a:avLst/>
          </a:prstGeom>
        </p:spPr>
        <p:txBody>
          <a:bodyPr wrap="square">
            <a:spAutoFit/>
          </a:bodyPr>
          <a:lstStyle/>
          <a:p>
            <a:pPr marL="285750" indent="-285750">
              <a:lnSpc>
                <a:spcPct val="150000"/>
              </a:lnSpc>
              <a:spcAft>
                <a:spcPts val="600"/>
              </a:spcAft>
              <a:buBlip>
                <a:blip r:embed="rId2"/>
              </a:buBlip>
            </a:pPr>
            <a:r>
              <a:rPr lang="en-US" dirty="0">
                <a:latin typeface="Arial" charset="0"/>
                <a:ea typeface="Arial" charset="0"/>
                <a:cs typeface="Arial" charset="0"/>
              </a:rPr>
              <a:t>Industry Changes			</a:t>
            </a:r>
            <a:r>
              <a:rPr lang="en-US" dirty="0" smtClean="0">
                <a:latin typeface="Arial" charset="0"/>
                <a:ea typeface="Arial" charset="0"/>
                <a:cs typeface="Arial" charset="0"/>
              </a:rPr>
              <a:t>		</a:t>
            </a:r>
            <a:r>
              <a:rPr lang="en-US" dirty="0">
                <a:latin typeface="Arial" charset="0"/>
                <a:ea typeface="Arial" charset="0"/>
                <a:cs typeface="Arial" charset="0"/>
              </a:rPr>
              <a:t>	⁃ Regulations			 	</a:t>
            </a:r>
            <a:r>
              <a:rPr lang="en-US" dirty="0" smtClean="0">
                <a:latin typeface="Arial" charset="0"/>
                <a:ea typeface="Arial" charset="0"/>
                <a:cs typeface="Arial" charset="0"/>
              </a:rPr>
              <a:t>		⁃ </a:t>
            </a:r>
            <a:r>
              <a:rPr lang="en-US" dirty="0">
                <a:latin typeface="Arial" charset="0"/>
                <a:ea typeface="Arial" charset="0"/>
                <a:cs typeface="Arial" charset="0"/>
              </a:rPr>
              <a:t>Automation</a:t>
            </a:r>
          </a:p>
          <a:p>
            <a:pPr marL="285750" indent="-285750">
              <a:lnSpc>
                <a:spcPct val="150000"/>
              </a:lnSpc>
              <a:spcAft>
                <a:spcPts val="600"/>
              </a:spcAft>
              <a:buBlip>
                <a:blip r:embed="rId2"/>
              </a:buBlip>
            </a:pPr>
            <a:r>
              <a:rPr lang="en-US" dirty="0">
                <a:latin typeface="Arial" charset="0"/>
                <a:ea typeface="Arial" charset="0"/>
                <a:cs typeface="Arial" charset="0"/>
              </a:rPr>
              <a:t>Product or Service Quality Challenges</a:t>
            </a:r>
          </a:p>
          <a:p>
            <a:pPr marL="285750" indent="-285750">
              <a:lnSpc>
                <a:spcPct val="150000"/>
              </a:lnSpc>
              <a:spcAft>
                <a:spcPts val="600"/>
              </a:spcAft>
              <a:buBlip>
                <a:blip r:embed="rId2"/>
              </a:buBlip>
            </a:pPr>
            <a:r>
              <a:rPr lang="en-US" dirty="0">
                <a:latin typeface="Arial" charset="0"/>
                <a:ea typeface="Arial" charset="0"/>
                <a:cs typeface="Arial" charset="0"/>
              </a:rPr>
              <a:t>Competition/ Loss of Customers</a:t>
            </a:r>
          </a:p>
          <a:p>
            <a:pPr marL="285750" indent="-285750">
              <a:lnSpc>
                <a:spcPct val="150000"/>
              </a:lnSpc>
              <a:spcAft>
                <a:spcPts val="600"/>
              </a:spcAft>
              <a:buBlip>
                <a:blip r:embed="rId2"/>
              </a:buBlip>
            </a:pPr>
            <a:r>
              <a:rPr lang="en-US" dirty="0">
                <a:latin typeface="Arial" charset="0"/>
                <a:ea typeface="Arial" charset="0"/>
                <a:cs typeface="Arial" charset="0"/>
              </a:rPr>
              <a:t>Economic Conditions</a:t>
            </a:r>
          </a:p>
          <a:p>
            <a:pPr marL="285750" indent="-285750">
              <a:lnSpc>
                <a:spcPct val="150000"/>
              </a:lnSpc>
              <a:spcAft>
                <a:spcPts val="600"/>
              </a:spcAft>
              <a:buBlip>
                <a:blip r:embed="rId2"/>
              </a:buBlip>
            </a:pPr>
            <a:endParaRPr lang="en-US" dirty="0">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3229760" y="4228052"/>
            <a:ext cx="5685519" cy="1600368"/>
          </a:xfrm>
          <a:prstGeom prst="rect">
            <a:avLst/>
          </a:prstGeom>
          <a:effectLst>
            <a:reflection blurRad="38100" stA="35000" endPos="16000" dir="5400000" sy="-100000" algn="bl" rotWithShape="0"/>
          </a:effectLst>
        </p:spPr>
      </p:pic>
    </p:spTree>
    <p:extLst>
      <p:ext uri="{BB962C8B-B14F-4D97-AF65-F5344CB8AC3E}">
        <p14:creationId xmlns:p14="http://schemas.microsoft.com/office/powerpoint/2010/main" val="183161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20053" y="318876"/>
            <a:ext cx="7896085" cy="1300200"/>
          </a:xfrm>
        </p:spPr>
        <p:txBody>
          <a:bodyPr/>
          <a:lstStyle/>
          <a:p>
            <a:pPr algn="ctr"/>
            <a:r>
              <a:rPr lang="en-US" sz="3600" b="1" dirty="0">
                <a:solidFill>
                  <a:schemeClr val="accent1"/>
                </a:solidFill>
                <a:latin typeface="Caecilia LT Std Roman" panose="02060503050505090204" pitchFamily="18" charset="0"/>
                <a:ea typeface="Arial Black" charset="0"/>
                <a:cs typeface="Arial Black" charset="0"/>
              </a:rPr>
              <a:t>BUSINESS </a:t>
            </a:r>
            <a:br>
              <a:rPr lang="en-US" sz="3600" b="1" dirty="0">
                <a:solidFill>
                  <a:schemeClr val="accent1"/>
                </a:solidFill>
                <a:latin typeface="Caecilia LT Std Roman" panose="02060503050505090204" pitchFamily="18" charset="0"/>
                <a:ea typeface="Arial Black" charset="0"/>
                <a:cs typeface="Arial Black" charset="0"/>
              </a:rPr>
            </a:br>
            <a:r>
              <a:rPr lang="en-US" sz="3600" b="1" dirty="0">
                <a:solidFill>
                  <a:schemeClr val="accent1"/>
                </a:solidFill>
                <a:latin typeface="Caecilia LT Std Roman" panose="02060503050505090204" pitchFamily="18" charset="0"/>
                <a:ea typeface="Arial Black" charset="0"/>
                <a:cs typeface="Arial Black" charset="0"/>
              </a:rPr>
              <a:t>CONTINUATION RISKS</a:t>
            </a:r>
            <a:endParaRPr lang="en-US" sz="3600" dirty="0">
              <a:solidFill>
                <a:schemeClr val="accent1"/>
              </a:solidFill>
              <a:latin typeface="Caecilia LT Std Roman" panose="02060503050505090204" pitchFamily="18" charset="0"/>
            </a:endParaRPr>
          </a:p>
        </p:txBody>
      </p:sp>
      <p:sp>
        <p:nvSpPr>
          <p:cNvPr id="4" name="Content Placeholder 2"/>
          <p:cNvSpPr txBox="1">
            <a:spLocks/>
          </p:cNvSpPr>
          <p:nvPr/>
        </p:nvSpPr>
        <p:spPr>
          <a:xfrm>
            <a:off x="153212" y="1605803"/>
            <a:ext cx="8200239" cy="892834"/>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1pPr>
            <a:lvl2pPr marL="742950" indent="-28575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2pPr>
            <a:lvl3pPr marL="11430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3pPr>
            <a:lvl4pPr marL="16002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4pPr>
            <a:lvl5pPr marL="20574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600"/>
              </a:spcAft>
              <a:buFont typeface="Arial" charset="0"/>
              <a:buNone/>
            </a:pPr>
            <a:r>
              <a:rPr lang="en-US" sz="1600" i="1" dirty="0" smtClean="0">
                <a:solidFill>
                  <a:schemeClr val="accent1"/>
                </a:solidFill>
                <a:latin typeface="Arial" charset="0"/>
                <a:ea typeface="Arial" charset="0"/>
                <a:cs typeface="Arial" charset="0"/>
              </a:rPr>
              <a:t>Business owners are frequently unprepared to deal with these risks </a:t>
            </a:r>
          </a:p>
          <a:p>
            <a:pPr marL="0" indent="0" algn="ctr">
              <a:lnSpc>
                <a:spcPct val="150000"/>
              </a:lnSpc>
              <a:buFont typeface="Arial" charset="0"/>
              <a:buNone/>
            </a:pPr>
            <a:endParaRPr lang="en-US" sz="2000" i="1" dirty="0">
              <a:solidFill>
                <a:schemeClr val="tx1">
                  <a:lumMod val="85000"/>
                  <a:lumOff val="15000"/>
                </a:schemeClr>
              </a:solidFill>
              <a:latin typeface="Arial" charset="0"/>
              <a:ea typeface="Arial" charset="0"/>
              <a:cs typeface="Arial" charset="0"/>
            </a:endParaRPr>
          </a:p>
        </p:txBody>
      </p:sp>
      <p:sp>
        <p:nvSpPr>
          <p:cNvPr id="5" name="TextBox 4"/>
          <p:cNvSpPr txBox="1"/>
          <p:nvPr/>
        </p:nvSpPr>
        <p:spPr>
          <a:xfrm>
            <a:off x="354667" y="2461433"/>
            <a:ext cx="1050773" cy="553998"/>
          </a:xfrm>
          <a:prstGeom prst="rect">
            <a:avLst/>
          </a:prstGeom>
          <a:noFill/>
        </p:spPr>
        <p:txBody>
          <a:bodyPr wrap="square" rtlCol="0">
            <a:spAutoFit/>
          </a:bodyPr>
          <a:lstStyle/>
          <a:p>
            <a:pPr algn="ctr"/>
            <a:r>
              <a:rPr lang="en-US" sz="3000" b="1" dirty="0">
                <a:solidFill>
                  <a:schemeClr val="tx1">
                    <a:lumMod val="85000"/>
                    <a:lumOff val="15000"/>
                  </a:schemeClr>
                </a:solidFill>
                <a:latin typeface="Arial Black" charset="0"/>
                <a:ea typeface="Arial Black" charset="0"/>
                <a:cs typeface="Arial Black" charset="0"/>
              </a:rPr>
              <a:t>01</a:t>
            </a:r>
          </a:p>
        </p:txBody>
      </p:sp>
      <p:sp>
        <p:nvSpPr>
          <p:cNvPr id="6" name="TextBox 5"/>
          <p:cNvSpPr txBox="1"/>
          <p:nvPr/>
        </p:nvSpPr>
        <p:spPr>
          <a:xfrm>
            <a:off x="-786411" y="3358237"/>
            <a:ext cx="3337335" cy="553998"/>
          </a:xfrm>
          <a:prstGeom prst="rect">
            <a:avLst/>
          </a:prstGeom>
          <a:noFill/>
        </p:spPr>
        <p:txBody>
          <a:bodyPr wrap="square" rtlCol="0">
            <a:spAutoFit/>
          </a:bodyPr>
          <a:lstStyle/>
          <a:p>
            <a:pPr algn="ctr"/>
            <a:r>
              <a:rPr lang="en-US" sz="3000" b="1" dirty="0">
                <a:solidFill>
                  <a:schemeClr val="tx1">
                    <a:lumMod val="85000"/>
                    <a:lumOff val="15000"/>
                  </a:schemeClr>
                </a:solidFill>
                <a:latin typeface="Arial Black" charset="0"/>
                <a:ea typeface="Arial Black" charset="0"/>
                <a:cs typeface="Arial Black" charset="0"/>
              </a:rPr>
              <a:t>02</a:t>
            </a:r>
          </a:p>
        </p:txBody>
      </p:sp>
      <p:sp>
        <p:nvSpPr>
          <p:cNvPr id="7" name="TextBox 6"/>
          <p:cNvSpPr txBox="1"/>
          <p:nvPr/>
        </p:nvSpPr>
        <p:spPr>
          <a:xfrm>
            <a:off x="-771104" y="4118942"/>
            <a:ext cx="3322028" cy="553998"/>
          </a:xfrm>
          <a:prstGeom prst="rect">
            <a:avLst/>
          </a:prstGeom>
          <a:noFill/>
        </p:spPr>
        <p:txBody>
          <a:bodyPr wrap="square" rtlCol="0">
            <a:spAutoFit/>
          </a:bodyPr>
          <a:lstStyle/>
          <a:p>
            <a:pPr algn="ctr"/>
            <a:r>
              <a:rPr lang="en-US" sz="3000" b="1" dirty="0">
                <a:solidFill>
                  <a:schemeClr val="tx1">
                    <a:lumMod val="85000"/>
                    <a:lumOff val="15000"/>
                  </a:schemeClr>
                </a:solidFill>
                <a:latin typeface="Arial Black" charset="0"/>
                <a:ea typeface="Arial Black" charset="0"/>
                <a:cs typeface="Arial Black" charset="0"/>
              </a:rPr>
              <a:t>03</a:t>
            </a:r>
          </a:p>
        </p:txBody>
      </p:sp>
      <p:sp>
        <p:nvSpPr>
          <p:cNvPr id="8" name="TextBox 7">
            <a:extLst>
              <a:ext uri="{FF2B5EF4-FFF2-40B4-BE49-F238E27FC236}">
                <a16:creationId xmlns:a16="http://schemas.microsoft.com/office/drawing/2014/main" id="{F8E98DC1-4537-4441-B051-8F468D3EE19B}"/>
              </a:ext>
            </a:extLst>
          </p:cNvPr>
          <p:cNvSpPr txBox="1"/>
          <p:nvPr/>
        </p:nvSpPr>
        <p:spPr>
          <a:xfrm>
            <a:off x="259666" y="4904928"/>
            <a:ext cx="1240773" cy="553998"/>
          </a:xfrm>
          <a:prstGeom prst="rect">
            <a:avLst/>
          </a:prstGeom>
          <a:noFill/>
        </p:spPr>
        <p:txBody>
          <a:bodyPr wrap="square" rtlCol="0">
            <a:spAutoFit/>
          </a:bodyPr>
          <a:lstStyle/>
          <a:p>
            <a:pPr algn="ctr"/>
            <a:r>
              <a:rPr lang="en-US" sz="3000" b="1" dirty="0">
                <a:solidFill>
                  <a:schemeClr val="tx1">
                    <a:lumMod val="85000"/>
                    <a:lumOff val="15000"/>
                  </a:schemeClr>
                </a:solidFill>
                <a:latin typeface="Arial Black" charset="0"/>
                <a:ea typeface="Arial Black" charset="0"/>
                <a:cs typeface="Arial Black" charset="0"/>
              </a:rPr>
              <a:t>04</a:t>
            </a:r>
          </a:p>
        </p:txBody>
      </p:sp>
      <p:sp>
        <p:nvSpPr>
          <p:cNvPr id="9" name="Rectangle 8"/>
          <p:cNvSpPr/>
          <p:nvPr/>
        </p:nvSpPr>
        <p:spPr>
          <a:xfrm>
            <a:off x="-263060" y="2310291"/>
            <a:ext cx="7407163" cy="893486"/>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b="1" dirty="0">
                <a:solidFill>
                  <a:schemeClr val="accent1"/>
                </a:solidFill>
                <a:latin typeface="Arial" charset="0"/>
                <a:ea typeface="Arial" charset="0"/>
                <a:cs typeface="Arial" charset="0"/>
              </a:rPr>
              <a:t>Death / Disability of a </a:t>
            </a:r>
            <a:r>
              <a:rPr lang="en-US" b="1" dirty="0" smtClean="0">
                <a:solidFill>
                  <a:schemeClr val="accent1"/>
                </a:solidFill>
                <a:latin typeface="Arial" charset="0"/>
                <a:ea typeface="Arial" charset="0"/>
                <a:cs typeface="Arial" charset="0"/>
              </a:rPr>
              <a:t>Business </a:t>
            </a:r>
            <a:r>
              <a:rPr lang="en-US" b="1" dirty="0">
                <a:solidFill>
                  <a:schemeClr val="accent1"/>
                </a:solidFill>
                <a:latin typeface="Arial" charset="0"/>
                <a:ea typeface="Arial" charset="0"/>
                <a:cs typeface="Arial" charset="0"/>
              </a:rPr>
              <a:t>Owner</a:t>
            </a:r>
          </a:p>
        </p:txBody>
      </p:sp>
      <p:sp>
        <p:nvSpPr>
          <p:cNvPr id="10" name="Rectangle 9"/>
          <p:cNvSpPr/>
          <p:nvPr/>
        </p:nvSpPr>
        <p:spPr>
          <a:xfrm>
            <a:off x="69892" y="3157557"/>
            <a:ext cx="7407164" cy="885587"/>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a:solidFill>
                  <a:schemeClr val="accent1"/>
                </a:solidFill>
                <a:latin typeface="Arial" charset="0"/>
                <a:ea typeface="Arial" charset="0"/>
                <a:cs typeface="Arial" charset="0"/>
              </a:rPr>
              <a:t>Death / Disability or loss of a </a:t>
            </a:r>
            <a:r>
              <a:rPr lang="en-US" b="1" dirty="0" smtClean="0">
                <a:solidFill>
                  <a:schemeClr val="accent1"/>
                </a:solidFill>
                <a:latin typeface="Arial" charset="0"/>
                <a:ea typeface="Arial" charset="0"/>
                <a:cs typeface="Arial" charset="0"/>
              </a:rPr>
              <a:t>Key </a:t>
            </a:r>
            <a:r>
              <a:rPr lang="en-US" b="1" dirty="0">
                <a:solidFill>
                  <a:schemeClr val="accent1"/>
                </a:solidFill>
                <a:latin typeface="Arial" charset="0"/>
                <a:ea typeface="Arial" charset="0"/>
                <a:cs typeface="Arial" charset="0"/>
              </a:rPr>
              <a:t>Employee</a:t>
            </a:r>
          </a:p>
        </p:txBody>
      </p:sp>
      <p:sp>
        <p:nvSpPr>
          <p:cNvPr id="11" name="Rectangle 10"/>
          <p:cNvSpPr/>
          <p:nvPr/>
        </p:nvSpPr>
        <p:spPr>
          <a:xfrm>
            <a:off x="-771104" y="3912235"/>
            <a:ext cx="7407163" cy="885587"/>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a:solidFill>
                  <a:srgbClr val="262626"/>
                </a:solidFill>
                <a:effectLst/>
                <a:latin typeface="Arial" panose="020B0604020202020204" pitchFamily="34" charset="0"/>
                <a:ea typeface="Times New Roman" panose="02020603050405020304" pitchFamily="18" charset="0"/>
              </a:rPr>
              <a:t>          Compliance </a:t>
            </a:r>
            <a:r>
              <a:rPr lang="en-US" sz="1500" b="1" dirty="0">
                <a:solidFill>
                  <a:srgbClr val="262626"/>
                </a:solidFill>
                <a:effectLst/>
                <a:latin typeface="Arial" panose="020B0604020202020204" pitchFamily="34" charset="0"/>
                <a:ea typeface="Times New Roman" panose="02020603050405020304" pitchFamily="18" charset="0"/>
              </a:rPr>
              <a:t>(Employees, HR &amp; Taxes)    </a:t>
            </a:r>
            <a:endParaRPr lang="en-US" sz="1500" dirty="0">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E342A7B9-CFCB-F24F-B7D1-60D6AEBB68DC}"/>
              </a:ext>
            </a:extLst>
          </p:cNvPr>
          <p:cNvSpPr/>
          <p:nvPr/>
        </p:nvSpPr>
        <p:spPr>
          <a:xfrm>
            <a:off x="-232357" y="4707194"/>
            <a:ext cx="7407163" cy="893486"/>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b="1" dirty="0">
                <a:solidFill>
                  <a:prstClr val="black">
                    <a:lumMod val="85000"/>
                    <a:lumOff val="15000"/>
                  </a:prstClr>
                </a:solidFill>
                <a:latin typeface="Arial" charset="0"/>
                <a:ea typeface="Arial" charset="0"/>
                <a:cs typeface="Arial" charset="0"/>
              </a:rPr>
              <a:t>     </a:t>
            </a:r>
            <a:r>
              <a:rPr lang="en-US" b="1" dirty="0" smtClean="0">
                <a:solidFill>
                  <a:prstClr val="black">
                    <a:lumMod val="85000"/>
                    <a:lumOff val="15000"/>
                  </a:prstClr>
                </a:solidFill>
                <a:latin typeface="Arial" charset="0"/>
                <a:ea typeface="Arial" charset="0"/>
                <a:cs typeface="Arial" charset="0"/>
              </a:rPr>
              <a:t>              </a:t>
            </a:r>
            <a:r>
              <a:rPr lang="en-US" b="1" dirty="0">
                <a:solidFill>
                  <a:prstClr val="black">
                    <a:lumMod val="85000"/>
                    <a:lumOff val="15000"/>
                  </a:prstClr>
                </a:solidFill>
                <a:latin typeface="Arial" charset="0"/>
                <a:ea typeface="Arial" charset="0"/>
                <a:cs typeface="Arial" charset="0"/>
              </a:rPr>
              <a:t>Employer Risk </a:t>
            </a:r>
            <a:r>
              <a:rPr lang="en-US" sz="1500" b="1" dirty="0">
                <a:solidFill>
                  <a:prstClr val="black">
                    <a:lumMod val="85000"/>
                    <a:lumOff val="15000"/>
                  </a:prstClr>
                </a:solidFill>
                <a:latin typeface="Arial" charset="0"/>
                <a:ea typeface="Arial" charset="0"/>
                <a:cs typeface="Arial" charset="0"/>
              </a:rPr>
              <a:t>(Work Comp, Safety Programs  </a:t>
            </a:r>
            <a:r>
              <a:rPr lang="en-US" sz="1500" b="1" dirty="0" smtClean="0">
                <a:solidFill>
                  <a:prstClr val="black">
                    <a:lumMod val="85000"/>
                    <a:lumOff val="15000"/>
                  </a:prstClr>
                </a:solidFill>
                <a:latin typeface="Arial" charset="0"/>
                <a:ea typeface="Arial" charset="0"/>
                <a:cs typeface="Arial" charset="0"/>
              </a:rPr>
              <a:t>&amp; </a:t>
            </a:r>
            <a:r>
              <a:rPr lang="en-US" sz="1500" b="1" dirty="0">
                <a:solidFill>
                  <a:prstClr val="black">
                    <a:lumMod val="85000"/>
                    <a:lumOff val="15000"/>
                  </a:prstClr>
                </a:solidFill>
                <a:latin typeface="Arial" charset="0"/>
                <a:ea typeface="Arial" charset="0"/>
                <a:cs typeface="Arial" charset="0"/>
              </a:rPr>
              <a:t>Claims)</a:t>
            </a:r>
          </a:p>
        </p:txBody>
      </p:sp>
      <p:pic>
        <p:nvPicPr>
          <p:cNvPr id="13" name="Picture 12"/>
          <p:cNvPicPr>
            <a:picLocks noChangeAspect="1"/>
          </p:cNvPicPr>
          <p:nvPr/>
        </p:nvPicPr>
        <p:blipFill>
          <a:blip r:embed="rId2"/>
          <a:stretch>
            <a:fillRect/>
          </a:stretch>
        </p:blipFill>
        <p:spPr>
          <a:xfrm>
            <a:off x="6417932" y="2678988"/>
            <a:ext cx="1935990" cy="2118834"/>
          </a:xfrm>
          <a:prstGeom prst="rect">
            <a:avLst/>
          </a:prstGeom>
          <a:effectLst>
            <a:reflection blurRad="50800" stA="40000" endPos="11000" dir="5400000" sy="-100000" algn="bl" rotWithShape="0"/>
          </a:effectLst>
        </p:spPr>
      </p:pic>
      <p:pic>
        <p:nvPicPr>
          <p:cNvPr id="14" name="Picture 13"/>
          <p:cNvPicPr>
            <a:picLocks noChangeAspect="1"/>
          </p:cNvPicPr>
          <p:nvPr/>
        </p:nvPicPr>
        <p:blipFill>
          <a:blip r:embed="rId3"/>
          <a:stretch>
            <a:fillRect/>
          </a:stretch>
        </p:blipFill>
        <p:spPr>
          <a:xfrm>
            <a:off x="5769568" y="370484"/>
            <a:ext cx="648364" cy="470242"/>
          </a:xfrm>
          <a:prstGeom prst="rect">
            <a:avLst/>
          </a:prstGeom>
        </p:spPr>
      </p:pic>
    </p:spTree>
    <p:extLst>
      <p:ext uri="{BB962C8B-B14F-4D97-AF65-F5344CB8AC3E}">
        <p14:creationId xmlns:p14="http://schemas.microsoft.com/office/powerpoint/2010/main" val="233486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6823" y="471052"/>
            <a:ext cx="8211284" cy="1080911"/>
          </a:xfrm>
          <a:prstGeom prst="rect">
            <a:avLst/>
          </a:prstGeom>
        </p:spPr>
        <p:txBody>
          <a:bodyPr>
            <a:normAutofit/>
          </a:bodyPr>
          <a:lstStyle>
            <a:lvl1pPr algn="ctr" defTabSz="457200" rtl="0" eaLnBrk="1" fontAlgn="base" hangingPunct="1">
              <a:spcBef>
                <a:spcPct val="0"/>
              </a:spcBef>
              <a:spcAft>
                <a:spcPct val="0"/>
              </a:spcAft>
              <a:defRPr sz="4400" kern="1200">
                <a:solidFill>
                  <a:schemeClr val="bg1"/>
                </a:solidFill>
                <a:latin typeface="Depot New Bold"/>
                <a:ea typeface="ＭＳ Ｐゴシック" charset="0"/>
                <a:cs typeface="Depot New Bold"/>
              </a:defRPr>
            </a:lvl1pPr>
            <a:lvl2pPr algn="ctr" defTabSz="457200" rtl="0" eaLnBrk="1" fontAlgn="base" hangingPunct="1">
              <a:spcBef>
                <a:spcPct val="0"/>
              </a:spcBef>
              <a:spcAft>
                <a:spcPct val="0"/>
              </a:spcAft>
              <a:defRPr sz="4400">
                <a:solidFill>
                  <a:schemeClr val="bg1"/>
                </a:solidFill>
                <a:latin typeface="Depot New Bold" charset="0"/>
                <a:ea typeface="ＭＳ Ｐゴシック" charset="0"/>
              </a:defRPr>
            </a:lvl2pPr>
            <a:lvl3pPr algn="ctr" defTabSz="457200" rtl="0" eaLnBrk="1" fontAlgn="base" hangingPunct="1">
              <a:spcBef>
                <a:spcPct val="0"/>
              </a:spcBef>
              <a:spcAft>
                <a:spcPct val="0"/>
              </a:spcAft>
              <a:defRPr sz="4400">
                <a:solidFill>
                  <a:schemeClr val="bg1"/>
                </a:solidFill>
                <a:latin typeface="Depot New Bold" charset="0"/>
                <a:ea typeface="ＭＳ Ｐゴシック" charset="0"/>
              </a:defRPr>
            </a:lvl3pPr>
            <a:lvl4pPr algn="ctr" defTabSz="457200" rtl="0" eaLnBrk="1" fontAlgn="base" hangingPunct="1">
              <a:spcBef>
                <a:spcPct val="0"/>
              </a:spcBef>
              <a:spcAft>
                <a:spcPct val="0"/>
              </a:spcAft>
              <a:defRPr sz="4400">
                <a:solidFill>
                  <a:schemeClr val="bg1"/>
                </a:solidFill>
                <a:latin typeface="Depot New Bold" charset="0"/>
                <a:ea typeface="ＭＳ Ｐゴシック" charset="0"/>
              </a:defRPr>
            </a:lvl4pPr>
            <a:lvl5pPr algn="ctr" defTabSz="457200" rtl="0" eaLnBrk="1" fontAlgn="base" hangingPunct="1">
              <a:spcBef>
                <a:spcPct val="0"/>
              </a:spcBef>
              <a:spcAft>
                <a:spcPct val="0"/>
              </a:spcAft>
              <a:defRPr sz="4400">
                <a:solidFill>
                  <a:schemeClr val="bg1"/>
                </a:solidFill>
                <a:latin typeface="Depot New Bold" charset="0"/>
                <a:ea typeface="ＭＳ Ｐゴシック" charset="0"/>
              </a:defRPr>
            </a:lvl5pPr>
            <a:lvl6pPr marL="457200" algn="ctr" defTabSz="457200" rtl="0" eaLnBrk="1" fontAlgn="base" hangingPunct="1">
              <a:spcBef>
                <a:spcPct val="0"/>
              </a:spcBef>
              <a:spcAft>
                <a:spcPct val="0"/>
              </a:spcAft>
              <a:defRPr sz="4400">
                <a:solidFill>
                  <a:schemeClr val="bg1"/>
                </a:solidFill>
                <a:latin typeface="Depot New Bold" charset="0"/>
                <a:ea typeface="ＭＳ Ｐゴシック" charset="0"/>
              </a:defRPr>
            </a:lvl6pPr>
            <a:lvl7pPr marL="914400" algn="ctr" defTabSz="457200" rtl="0" eaLnBrk="1" fontAlgn="base" hangingPunct="1">
              <a:spcBef>
                <a:spcPct val="0"/>
              </a:spcBef>
              <a:spcAft>
                <a:spcPct val="0"/>
              </a:spcAft>
              <a:defRPr sz="4400">
                <a:solidFill>
                  <a:schemeClr val="bg1"/>
                </a:solidFill>
                <a:latin typeface="Depot New Bold" charset="0"/>
                <a:ea typeface="ＭＳ Ｐゴシック" charset="0"/>
              </a:defRPr>
            </a:lvl7pPr>
            <a:lvl8pPr marL="1371600" algn="ctr" defTabSz="457200" rtl="0" eaLnBrk="1" fontAlgn="base" hangingPunct="1">
              <a:spcBef>
                <a:spcPct val="0"/>
              </a:spcBef>
              <a:spcAft>
                <a:spcPct val="0"/>
              </a:spcAft>
              <a:defRPr sz="4400">
                <a:solidFill>
                  <a:schemeClr val="bg1"/>
                </a:solidFill>
                <a:latin typeface="Depot New Bold" charset="0"/>
                <a:ea typeface="ＭＳ Ｐゴシック" charset="0"/>
              </a:defRPr>
            </a:lvl8pPr>
            <a:lvl9pPr marL="1828800" algn="ctr" defTabSz="457200" rtl="0" eaLnBrk="1" fontAlgn="base" hangingPunct="1">
              <a:spcBef>
                <a:spcPct val="0"/>
              </a:spcBef>
              <a:spcAft>
                <a:spcPct val="0"/>
              </a:spcAft>
              <a:defRPr sz="4400">
                <a:solidFill>
                  <a:schemeClr val="bg1"/>
                </a:solidFill>
                <a:latin typeface="Depot New Bold" charset="0"/>
                <a:ea typeface="ＭＳ Ｐゴシック" charset="0"/>
              </a:defRPr>
            </a:lvl9pPr>
          </a:lstStyle>
          <a:p>
            <a:pPr algn="l"/>
            <a:r>
              <a:rPr lang="en-US" sz="2000" b="1" dirty="0" smtClean="0">
                <a:solidFill>
                  <a:schemeClr val="accent1"/>
                </a:solidFill>
                <a:latin typeface="Caecilia LT Std Roman" panose="02060503050505090204" pitchFamily="18" charset="0"/>
                <a:ea typeface="Arial Black" charset="0"/>
                <a:cs typeface="Arial Black" charset="0"/>
              </a:rPr>
              <a:t>DEATH / DISABILITY OF A </a:t>
            </a:r>
            <a:r>
              <a:rPr lang="en-US" sz="2000" b="1" dirty="0" smtClean="0">
                <a:solidFill>
                  <a:srgbClr val="005493"/>
                </a:solidFill>
                <a:latin typeface="Caecilia LT Std Roman" panose="02060503050505090204" pitchFamily="18" charset="0"/>
                <a:ea typeface="Arial Black" charset="0"/>
                <a:cs typeface="Arial Black" charset="0"/>
              </a:rPr>
              <a:t>BUSINESS </a:t>
            </a:r>
            <a:r>
              <a:rPr lang="en-US" sz="2000" b="1" dirty="0" smtClean="0">
                <a:solidFill>
                  <a:srgbClr val="005493"/>
                </a:solidFill>
                <a:latin typeface="Caecilia LT Std Roman" panose="02060503050505090204" pitchFamily="18" charset="0"/>
                <a:ea typeface="Arial Black" charset="0"/>
                <a:cs typeface="Arial Black" charset="0"/>
              </a:rPr>
              <a:t>OWNER or KEY EMPLOYEE</a:t>
            </a:r>
            <a:r>
              <a:rPr lang="en-US" sz="2000" b="1" dirty="0" smtClean="0">
                <a:solidFill>
                  <a:srgbClr val="0432FF"/>
                </a:solidFill>
                <a:latin typeface="Caecilia LT Std Roman" panose="02060503050505090204" pitchFamily="18" charset="0"/>
                <a:ea typeface="Arial Black" charset="0"/>
                <a:cs typeface="Arial Black" charset="0"/>
              </a:rPr>
              <a:t> </a:t>
            </a:r>
            <a:r>
              <a:rPr lang="en-US" sz="2000" b="1" dirty="0" smtClean="0">
                <a:solidFill>
                  <a:srgbClr val="0432FF"/>
                </a:solidFill>
                <a:latin typeface="Caecilia LT Std Roman" panose="02060503050505090204" pitchFamily="18" charset="0"/>
                <a:ea typeface="Arial Black" charset="0"/>
                <a:cs typeface="Arial Black" charset="0"/>
              </a:rPr>
              <a:t/>
            </a:r>
            <a:br>
              <a:rPr lang="en-US" sz="2000" b="1" dirty="0" smtClean="0">
                <a:solidFill>
                  <a:srgbClr val="0432FF"/>
                </a:solidFill>
                <a:latin typeface="Caecilia LT Std Roman" panose="02060503050505090204" pitchFamily="18" charset="0"/>
                <a:ea typeface="Arial Black" charset="0"/>
                <a:cs typeface="Arial Black" charset="0"/>
              </a:rPr>
            </a:br>
            <a:endParaRPr lang="en-US" sz="2000" b="1" dirty="0" smtClean="0">
              <a:solidFill>
                <a:srgbClr val="0432FF"/>
              </a:solidFill>
              <a:latin typeface="Caecilia LT Std Roman" panose="02060503050505090204" pitchFamily="18" charset="0"/>
              <a:ea typeface="Arial Black" charset="0"/>
              <a:cs typeface="Arial Black" charset="0"/>
            </a:endParaRPr>
          </a:p>
          <a:p>
            <a:pPr algn="l"/>
            <a:r>
              <a:rPr lang="en-US" sz="2000" b="1" i="1" dirty="0" smtClean="0">
                <a:solidFill>
                  <a:schemeClr val="tx1">
                    <a:lumMod val="60000"/>
                    <a:lumOff val="40000"/>
                  </a:schemeClr>
                </a:solidFill>
                <a:latin typeface="Caecilia LT Std Roman" panose="02060503050505090204" pitchFamily="18" charset="0"/>
                <a:ea typeface="Arial" charset="0"/>
                <a:cs typeface="Arial" charset="0"/>
              </a:rPr>
              <a:t>A </a:t>
            </a:r>
            <a:r>
              <a:rPr lang="en-US" sz="2000" b="1" i="1" dirty="0" smtClean="0">
                <a:solidFill>
                  <a:schemeClr val="tx1">
                    <a:lumMod val="60000"/>
                    <a:lumOff val="40000"/>
                  </a:schemeClr>
                </a:solidFill>
                <a:latin typeface="Caecilia LT Std Roman" panose="02060503050505090204" pitchFamily="18" charset="0"/>
                <a:ea typeface="Arial" charset="0"/>
                <a:cs typeface="Arial" charset="0"/>
              </a:rPr>
              <a:t>BUY-SELL AGREEMENT AND HOW IT CAN HELP</a:t>
            </a:r>
            <a:r>
              <a:rPr lang="is-IS" sz="2000" b="1" i="1" dirty="0" smtClean="0">
                <a:solidFill>
                  <a:schemeClr val="tx1">
                    <a:lumMod val="60000"/>
                    <a:lumOff val="40000"/>
                  </a:schemeClr>
                </a:solidFill>
                <a:latin typeface="Caecilia LT Std Roman" panose="02060503050505090204" pitchFamily="18" charset="0"/>
                <a:ea typeface="Arial" charset="0"/>
                <a:cs typeface="Arial" charset="0"/>
              </a:rPr>
              <a:t>…</a:t>
            </a:r>
            <a:endParaRPr lang="en-US" sz="2000" b="1" i="1" dirty="0">
              <a:solidFill>
                <a:schemeClr val="tx1">
                  <a:lumMod val="60000"/>
                  <a:lumOff val="40000"/>
                </a:schemeClr>
              </a:solidFill>
              <a:latin typeface="Caecilia LT Std Roman" panose="02060503050505090204" pitchFamily="18" charset="0"/>
              <a:ea typeface="Arial" charset="0"/>
              <a:cs typeface="Arial" charset="0"/>
            </a:endParaRPr>
          </a:p>
        </p:txBody>
      </p:sp>
      <p:pic>
        <p:nvPicPr>
          <p:cNvPr id="21" name="Picture 20"/>
          <p:cNvPicPr>
            <a:picLocks noChangeAspect="1"/>
          </p:cNvPicPr>
          <p:nvPr/>
        </p:nvPicPr>
        <p:blipFill>
          <a:blip r:embed="rId2"/>
          <a:stretch>
            <a:fillRect/>
          </a:stretch>
        </p:blipFill>
        <p:spPr>
          <a:xfrm>
            <a:off x="546822" y="1990663"/>
            <a:ext cx="8378717" cy="3319567"/>
          </a:xfrm>
          <a:prstGeom prst="rect">
            <a:avLst/>
          </a:prstGeom>
        </p:spPr>
      </p:pic>
    </p:spTree>
    <p:extLst>
      <p:ext uri="{BB962C8B-B14F-4D97-AF65-F5344CB8AC3E}">
        <p14:creationId xmlns:p14="http://schemas.microsoft.com/office/powerpoint/2010/main" val="2067637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body" sz="quarter" idx="12"/>
          </p:nvPr>
        </p:nvSpPr>
        <p:spPr>
          <a:xfrm>
            <a:off x="-1745643" y="601467"/>
            <a:ext cx="7896085" cy="1446239"/>
          </a:xfrm>
        </p:spPr>
        <p:txBody>
          <a:bodyPr>
            <a:normAutofit/>
          </a:bodyPr>
          <a:lstStyle/>
          <a:p>
            <a:pPr algn="r"/>
            <a:r>
              <a:rPr lang="en-US" sz="3200" b="1" dirty="0">
                <a:solidFill>
                  <a:schemeClr val="accent1"/>
                </a:solidFill>
                <a:latin typeface="Caecilia LT Std Roman" panose="02060503050505090204" pitchFamily="18" charset="0"/>
                <a:ea typeface="Arial Black" charset="0"/>
                <a:cs typeface="Arial Black" charset="0"/>
              </a:rPr>
              <a:t>WHAT KEEPS THEM UP </a:t>
            </a:r>
            <a:endParaRPr lang="en-US" sz="3200" b="1" dirty="0" smtClean="0">
              <a:solidFill>
                <a:schemeClr val="accent1"/>
              </a:solidFill>
              <a:latin typeface="Caecilia LT Std Roman" panose="02060503050505090204" pitchFamily="18" charset="0"/>
              <a:ea typeface="Arial Black" charset="0"/>
              <a:cs typeface="Arial Black" charset="0"/>
            </a:endParaRPr>
          </a:p>
          <a:p>
            <a:pPr algn="r"/>
            <a:r>
              <a:rPr lang="en-US" sz="3200" b="1" dirty="0" smtClean="0">
                <a:solidFill>
                  <a:schemeClr val="accent1"/>
                </a:solidFill>
                <a:latin typeface="Caecilia LT Std Roman" panose="02060503050505090204" pitchFamily="18" charset="0"/>
                <a:ea typeface="Arial Black" charset="0"/>
                <a:cs typeface="Arial Black" charset="0"/>
              </a:rPr>
              <a:t>AT </a:t>
            </a:r>
            <a:r>
              <a:rPr lang="en-US" sz="3200" b="1" dirty="0">
                <a:solidFill>
                  <a:schemeClr val="accent1"/>
                </a:solidFill>
                <a:latin typeface="Caecilia LT Std Roman" panose="02060503050505090204" pitchFamily="18" charset="0"/>
                <a:ea typeface="Arial Black" charset="0"/>
                <a:cs typeface="Arial Black" charset="0"/>
              </a:rPr>
              <a:t>NIGHT</a:t>
            </a:r>
            <a:r>
              <a:rPr lang="is-IS" sz="3200" b="1" dirty="0">
                <a:solidFill>
                  <a:schemeClr val="accent1"/>
                </a:solidFill>
                <a:latin typeface="Caecilia LT Std Roman" panose="02060503050505090204" pitchFamily="18" charset="0"/>
                <a:ea typeface="Arial Black" charset="0"/>
                <a:cs typeface="Arial Black" charset="0"/>
              </a:rPr>
              <a:t>…</a:t>
            </a:r>
            <a:r>
              <a:rPr lang="en-US" sz="3200" b="1" dirty="0">
                <a:solidFill>
                  <a:schemeClr val="accent1"/>
                </a:solidFill>
                <a:latin typeface="Caecilia LT Std Roman" panose="02060503050505090204" pitchFamily="18" charset="0"/>
                <a:ea typeface="Arial Black" charset="0"/>
                <a:cs typeface="Arial Black" charset="0"/>
              </a:rPr>
              <a:t> </a:t>
            </a:r>
          </a:p>
        </p:txBody>
      </p:sp>
      <p:sp>
        <p:nvSpPr>
          <p:cNvPr id="5" name="Content Placeholder 2"/>
          <p:cNvSpPr txBox="1">
            <a:spLocks/>
          </p:cNvSpPr>
          <p:nvPr/>
        </p:nvSpPr>
        <p:spPr>
          <a:xfrm>
            <a:off x="1075019" y="1760379"/>
            <a:ext cx="6718353" cy="574653"/>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1pPr>
            <a:lvl2pPr marL="742950" indent="-28575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2pPr>
            <a:lvl3pPr marL="11430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3pPr>
            <a:lvl4pPr marL="16002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4pPr>
            <a:lvl5pPr marL="20574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600"/>
              </a:spcAft>
              <a:buFont typeface="Arial" charset="0"/>
              <a:buNone/>
            </a:pPr>
            <a:r>
              <a:rPr lang="en-US" sz="1800" i="1" dirty="0" smtClean="0">
                <a:solidFill>
                  <a:schemeClr val="tx1">
                    <a:lumMod val="85000"/>
                    <a:lumOff val="15000"/>
                  </a:schemeClr>
                </a:solidFill>
                <a:latin typeface="Arial" charset="0"/>
                <a:ea typeface="Arial" charset="0"/>
                <a:cs typeface="Arial" charset="0"/>
              </a:rPr>
              <a:t>What business owners are frequently thinking about</a:t>
            </a:r>
            <a:r>
              <a:rPr lang="is-IS" sz="1800" i="1" dirty="0" smtClean="0">
                <a:solidFill>
                  <a:schemeClr val="tx1">
                    <a:lumMod val="85000"/>
                    <a:lumOff val="15000"/>
                  </a:schemeClr>
                </a:solidFill>
                <a:latin typeface="Arial" charset="0"/>
                <a:ea typeface="Arial" charset="0"/>
                <a:cs typeface="Arial" charset="0"/>
              </a:rPr>
              <a:t>….</a:t>
            </a:r>
            <a:r>
              <a:rPr lang="en-US" sz="1800" i="1" dirty="0" smtClean="0">
                <a:solidFill>
                  <a:schemeClr val="tx1">
                    <a:lumMod val="85000"/>
                    <a:lumOff val="15000"/>
                  </a:schemeClr>
                </a:solidFill>
                <a:latin typeface="Arial" charset="0"/>
                <a:ea typeface="Arial" charset="0"/>
                <a:cs typeface="Arial" charset="0"/>
              </a:rPr>
              <a:t> </a:t>
            </a:r>
          </a:p>
          <a:p>
            <a:pPr marL="0" indent="0" algn="ctr">
              <a:lnSpc>
                <a:spcPct val="150000"/>
              </a:lnSpc>
              <a:buFont typeface="Arial" charset="0"/>
              <a:buNone/>
            </a:pPr>
            <a:endParaRPr lang="en-US" sz="2000" i="1" dirty="0">
              <a:solidFill>
                <a:schemeClr val="tx1">
                  <a:lumMod val="85000"/>
                  <a:lumOff val="15000"/>
                </a:schemeClr>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6253959" y="815626"/>
            <a:ext cx="912144" cy="661555"/>
          </a:xfrm>
          <a:prstGeom prst="rect">
            <a:avLst/>
          </a:prstGeom>
        </p:spPr>
      </p:pic>
      <p:pic>
        <p:nvPicPr>
          <p:cNvPr id="7" name="Picture 6"/>
          <p:cNvPicPr>
            <a:picLocks noChangeAspect="1"/>
          </p:cNvPicPr>
          <p:nvPr/>
        </p:nvPicPr>
        <p:blipFill>
          <a:blip r:embed="rId3"/>
          <a:stretch>
            <a:fillRect/>
          </a:stretch>
        </p:blipFill>
        <p:spPr>
          <a:xfrm>
            <a:off x="5995587" y="2697676"/>
            <a:ext cx="2341032" cy="2562128"/>
          </a:xfrm>
          <a:prstGeom prst="rect">
            <a:avLst/>
          </a:prstGeom>
          <a:effectLst>
            <a:reflection blurRad="50800" stA="40000" endPos="11000" dir="5400000" sy="-100000" algn="bl" rotWithShape="0"/>
          </a:effectLst>
        </p:spPr>
      </p:pic>
      <p:sp>
        <p:nvSpPr>
          <p:cNvPr id="8" name="Rectangle 7"/>
          <p:cNvSpPr/>
          <p:nvPr/>
        </p:nvSpPr>
        <p:spPr>
          <a:xfrm>
            <a:off x="797880" y="2383220"/>
            <a:ext cx="5233803" cy="893486"/>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500" b="1" u="sng" dirty="0">
                <a:solidFill>
                  <a:prstClr val="black">
                    <a:lumMod val="85000"/>
                    <a:lumOff val="15000"/>
                  </a:prstClr>
                </a:solidFill>
                <a:latin typeface="Arial" charset="0"/>
                <a:ea typeface="Arial" charset="0"/>
                <a:cs typeface="Arial" charset="0"/>
              </a:rPr>
              <a:t>Stabilizing</a:t>
            </a:r>
            <a:r>
              <a:rPr lang="en-US" sz="1500" b="1" dirty="0">
                <a:solidFill>
                  <a:prstClr val="black">
                    <a:lumMod val="85000"/>
                    <a:lumOff val="15000"/>
                  </a:prstClr>
                </a:solidFill>
                <a:latin typeface="Arial" charset="0"/>
                <a:ea typeface="Arial" charset="0"/>
                <a:cs typeface="Arial" charset="0"/>
              </a:rPr>
              <a:t> and reducing their labor cost - </a:t>
            </a:r>
          </a:p>
          <a:p>
            <a:pPr>
              <a:spcAft>
                <a:spcPts val="600"/>
              </a:spcAft>
            </a:pPr>
            <a:r>
              <a:rPr lang="en-US" sz="1500" b="1" dirty="0">
                <a:solidFill>
                  <a:prstClr val="black">
                    <a:lumMod val="85000"/>
                    <a:lumOff val="15000"/>
                  </a:prstClr>
                </a:solidFill>
                <a:latin typeface="Arial" charset="0"/>
                <a:ea typeface="Arial" charset="0"/>
                <a:cs typeface="Arial" charset="0"/>
              </a:rPr>
              <a:t>medical benefits, work comp, admin fees and payroll</a:t>
            </a:r>
          </a:p>
        </p:txBody>
      </p:sp>
      <p:sp>
        <p:nvSpPr>
          <p:cNvPr id="9" name="Rectangle 8"/>
          <p:cNvSpPr/>
          <p:nvPr/>
        </p:nvSpPr>
        <p:spPr>
          <a:xfrm>
            <a:off x="764325" y="3276706"/>
            <a:ext cx="4621407" cy="885587"/>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500" b="1" u="sng" dirty="0">
                <a:solidFill>
                  <a:schemeClr val="accent1"/>
                </a:solidFill>
                <a:latin typeface="Arial" charset="0"/>
                <a:ea typeface="Arial" charset="0"/>
                <a:cs typeface="Arial" charset="0"/>
              </a:rPr>
              <a:t>Transferring</a:t>
            </a:r>
            <a:r>
              <a:rPr lang="en-US" sz="1500" b="1" dirty="0">
                <a:solidFill>
                  <a:schemeClr val="accent1"/>
                </a:solidFill>
                <a:latin typeface="Arial" charset="0"/>
                <a:ea typeface="Arial" charset="0"/>
                <a:cs typeface="Arial" charset="0"/>
              </a:rPr>
              <a:t> related risk - fiduciary compliance</a:t>
            </a:r>
          </a:p>
          <a:p>
            <a:pPr>
              <a:spcAft>
                <a:spcPts val="600"/>
              </a:spcAft>
            </a:pPr>
            <a:r>
              <a:rPr lang="en-US" sz="1500" b="1" dirty="0">
                <a:solidFill>
                  <a:schemeClr val="accent1"/>
                </a:solidFill>
                <a:latin typeface="Arial" charset="0"/>
                <a:ea typeface="Arial" charset="0"/>
                <a:cs typeface="Arial" charset="0"/>
              </a:rPr>
              <a:t> and employer related liability </a:t>
            </a:r>
          </a:p>
        </p:txBody>
      </p:sp>
      <p:sp>
        <p:nvSpPr>
          <p:cNvPr id="10" name="Rectangle 9"/>
          <p:cNvSpPr/>
          <p:nvPr/>
        </p:nvSpPr>
        <p:spPr>
          <a:xfrm>
            <a:off x="764325" y="4168045"/>
            <a:ext cx="5300915" cy="885587"/>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500" b="1" u="sng" dirty="0">
                <a:solidFill>
                  <a:srgbClr val="262626"/>
                </a:solidFill>
                <a:latin typeface="Arial" panose="020B0604020202020204" pitchFamily="34" charset="0"/>
                <a:ea typeface="Arial" panose="020B0604020202020204" pitchFamily="34" charset="0"/>
              </a:rPr>
              <a:t>Attracting</a:t>
            </a:r>
            <a:r>
              <a:rPr lang="en-US" sz="1500" b="1" dirty="0">
                <a:solidFill>
                  <a:srgbClr val="262626"/>
                </a:solidFill>
                <a:latin typeface="Arial" panose="020B0604020202020204" pitchFamily="34" charset="0"/>
                <a:ea typeface="Arial" panose="020B0604020202020204" pitchFamily="34" charset="0"/>
              </a:rPr>
              <a:t> and retaining top talent – if they are growing</a:t>
            </a:r>
          </a:p>
          <a:p>
            <a:pPr>
              <a:spcAft>
                <a:spcPts val="600"/>
              </a:spcAft>
            </a:pPr>
            <a:r>
              <a:rPr lang="en-US" sz="1500" b="1" dirty="0">
                <a:solidFill>
                  <a:srgbClr val="262626"/>
                </a:solidFill>
                <a:latin typeface="Arial" panose="020B0604020202020204" pitchFamily="34" charset="0"/>
                <a:ea typeface="Arial" panose="020B0604020202020204" pitchFamily="34" charset="0"/>
              </a:rPr>
              <a:t> and need to compete for the best employees</a:t>
            </a:r>
            <a:endParaRPr lang="en-US" sz="1500" dirty="0">
              <a:latin typeface="Times New Roman" panose="02020603050405020304" pitchFamily="18" charset="0"/>
              <a:ea typeface="Times New Roman" panose="02020603050405020304" pitchFamily="18" charset="0"/>
            </a:endParaRPr>
          </a:p>
        </p:txBody>
      </p:sp>
      <p:sp>
        <p:nvSpPr>
          <p:cNvPr id="11" name="Rectangle 10"/>
          <p:cNvSpPr/>
          <p:nvPr/>
        </p:nvSpPr>
        <p:spPr>
          <a:xfrm>
            <a:off x="797880" y="5033301"/>
            <a:ext cx="3888839" cy="885587"/>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500" b="1" u="sng" dirty="0">
                <a:solidFill>
                  <a:srgbClr val="262626"/>
                </a:solidFill>
                <a:latin typeface="Arial" panose="020B0604020202020204" pitchFamily="34" charset="0"/>
                <a:ea typeface="Arial" panose="020B0604020202020204" pitchFamily="34" charset="0"/>
              </a:rPr>
              <a:t>Reducing</a:t>
            </a:r>
            <a:r>
              <a:rPr lang="en-US" sz="1500" b="1" dirty="0">
                <a:solidFill>
                  <a:srgbClr val="262626"/>
                </a:solidFill>
                <a:latin typeface="Arial" panose="020B0604020202020204" pitchFamily="34" charset="0"/>
                <a:ea typeface="Arial" panose="020B0604020202020204" pitchFamily="34" charset="0"/>
              </a:rPr>
              <a:t> admin burden - non revenue </a:t>
            </a:r>
          </a:p>
          <a:p>
            <a:pPr>
              <a:spcAft>
                <a:spcPts val="600"/>
              </a:spcAft>
            </a:pPr>
            <a:r>
              <a:rPr lang="en-US" sz="1500" b="1" dirty="0">
                <a:solidFill>
                  <a:srgbClr val="262626"/>
                </a:solidFill>
                <a:latin typeface="Arial" panose="020B0604020202020204" pitchFamily="34" charset="0"/>
                <a:ea typeface="Arial" panose="020B0604020202020204" pitchFamily="34" charset="0"/>
              </a:rPr>
              <a:t>generating functions </a:t>
            </a:r>
            <a:endParaRPr lang="en-US" sz="1500" dirty="0">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30892" y="2391609"/>
            <a:ext cx="959359" cy="707886"/>
          </a:xfrm>
          <a:prstGeom prst="rect">
            <a:avLst/>
          </a:prstGeom>
          <a:noFill/>
        </p:spPr>
        <p:txBody>
          <a:bodyPr wrap="square" rtlCol="0">
            <a:spAutoFit/>
          </a:bodyPr>
          <a:lstStyle/>
          <a:p>
            <a:pPr algn="ctr"/>
            <a:r>
              <a:rPr lang="en-US" sz="4000" b="1" dirty="0">
                <a:solidFill>
                  <a:schemeClr val="tx1">
                    <a:lumMod val="85000"/>
                    <a:lumOff val="15000"/>
                  </a:schemeClr>
                </a:solidFill>
                <a:latin typeface="Arial Black" charset="0"/>
                <a:ea typeface="Arial Black" charset="0"/>
                <a:cs typeface="Arial Black" charset="0"/>
              </a:rPr>
              <a:t>S</a:t>
            </a:r>
          </a:p>
        </p:txBody>
      </p:sp>
      <p:sp>
        <p:nvSpPr>
          <p:cNvPr id="13" name="TextBox 12"/>
          <p:cNvSpPr txBox="1"/>
          <p:nvPr/>
        </p:nvSpPr>
        <p:spPr>
          <a:xfrm>
            <a:off x="10496" y="3275046"/>
            <a:ext cx="865226" cy="707886"/>
          </a:xfrm>
          <a:prstGeom prst="rect">
            <a:avLst/>
          </a:prstGeom>
          <a:noFill/>
        </p:spPr>
        <p:txBody>
          <a:bodyPr wrap="square" rtlCol="0">
            <a:spAutoFit/>
          </a:bodyPr>
          <a:lstStyle/>
          <a:p>
            <a:pPr algn="ctr"/>
            <a:r>
              <a:rPr lang="en-US" sz="4000" b="1" dirty="0">
                <a:solidFill>
                  <a:schemeClr val="tx1">
                    <a:lumMod val="85000"/>
                    <a:lumOff val="15000"/>
                  </a:schemeClr>
                </a:solidFill>
                <a:latin typeface="Arial Black" charset="0"/>
                <a:ea typeface="Arial Black" charset="0"/>
                <a:cs typeface="Arial Black" charset="0"/>
              </a:rPr>
              <a:t>T</a:t>
            </a:r>
          </a:p>
        </p:txBody>
      </p:sp>
      <p:sp>
        <p:nvSpPr>
          <p:cNvPr id="14" name="TextBox 13"/>
          <p:cNvSpPr txBox="1"/>
          <p:nvPr/>
        </p:nvSpPr>
        <p:spPr>
          <a:xfrm>
            <a:off x="31652" y="4162293"/>
            <a:ext cx="822913" cy="707886"/>
          </a:xfrm>
          <a:prstGeom prst="rect">
            <a:avLst/>
          </a:prstGeom>
          <a:noFill/>
        </p:spPr>
        <p:txBody>
          <a:bodyPr wrap="square" rtlCol="0">
            <a:spAutoFit/>
          </a:bodyPr>
          <a:lstStyle/>
          <a:p>
            <a:pPr algn="ctr"/>
            <a:r>
              <a:rPr lang="en-US" sz="4000" b="1" dirty="0">
                <a:solidFill>
                  <a:schemeClr val="tx1">
                    <a:lumMod val="85000"/>
                    <a:lumOff val="15000"/>
                  </a:schemeClr>
                </a:solidFill>
                <a:latin typeface="Arial Black" charset="0"/>
                <a:ea typeface="Arial Black" charset="0"/>
                <a:cs typeface="Arial Black" charset="0"/>
              </a:rPr>
              <a:t>A</a:t>
            </a:r>
          </a:p>
        </p:txBody>
      </p:sp>
      <p:sp>
        <p:nvSpPr>
          <p:cNvPr id="15" name="TextBox 14"/>
          <p:cNvSpPr txBox="1"/>
          <p:nvPr/>
        </p:nvSpPr>
        <p:spPr>
          <a:xfrm>
            <a:off x="-84563" y="5061531"/>
            <a:ext cx="1013030" cy="707886"/>
          </a:xfrm>
          <a:prstGeom prst="rect">
            <a:avLst/>
          </a:prstGeom>
          <a:noFill/>
        </p:spPr>
        <p:txBody>
          <a:bodyPr wrap="square" rtlCol="0">
            <a:spAutoFit/>
          </a:bodyPr>
          <a:lstStyle/>
          <a:p>
            <a:pPr algn="ctr"/>
            <a:r>
              <a:rPr lang="en-US" sz="4000" b="1" dirty="0">
                <a:solidFill>
                  <a:schemeClr val="tx1">
                    <a:lumMod val="85000"/>
                    <a:lumOff val="15000"/>
                  </a:schemeClr>
                </a:solidFill>
                <a:latin typeface="Arial Black" charset="0"/>
                <a:ea typeface="Arial Black" charset="0"/>
                <a:cs typeface="Arial Black" charset="0"/>
              </a:rPr>
              <a:t>R</a:t>
            </a:r>
          </a:p>
        </p:txBody>
      </p:sp>
    </p:spTree>
    <p:extLst>
      <p:ext uri="{BB962C8B-B14F-4D97-AF65-F5344CB8AC3E}">
        <p14:creationId xmlns:p14="http://schemas.microsoft.com/office/powerpoint/2010/main" val="304505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595660" y="604196"/>
            <a:ext cx="3880641" cy="1145004"/>
          </a:xfrm>
        </p:spPr>
        <p:txBody>
          <a:bodyPr/>
          <a:lstStyle/>
          <a:p>
            <a:pPr algn="ctr"/>
            <a:r>
              <a:rPr lang="en-US" sz="3000" b="1" dirty="0">
                <a:latin typeface="Caecilia LT Std Roman" panose="02060503050505090204" pitchFamily="18" charset="0"/>
                <a:ea typeface="Arial Black" charset="0"/>
                <a:cs typeface="Arial Black" charset="0"/>
              </a:rPr>
              <a:t>5 BIG BENEFITS OF JOININING A PEO </a:t>
            </a:r>
            <a:endParaRPr lang="en-US" sz="3000" dirty="0">
              <a:latin typeface="Caecilia LT Std Roman" panose="02060503050505090204" pitchFamily="18" charset="0"/>
            </a:endParaRPr>
          </a:p>
        </p:txBody>
      </p:sp>
      <p:sp>
        <p:nvSpPr>
          <p:cNvPr id="4" name="Content Placeholder 2"/>
          <p:cNvSpPr txBox="1">
            <a:spLocks/>
          </p:cNvSpPr>
          <p:nvPr/>
        </p:nvSpPr>
        <p:spPr>
          <a:xfrm>
            <a:off x="329739" y="1749200"/>
            <a:ext cx="8412481" cy="431300"/>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1pPr>
            <a:lvl2pPr marL="742950" indent="-28575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2pPr>
            <a:lvl3pPr marL="11430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3pPr>
            <a:lvl4pPr marL="16002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4pPr>
            <a:lvl5pPr marL="2057400" indent="-228600" algn="l" defTabSz="457200" rtl="0" eaLnBrk="1" fontAlgn="base" hangingPunct="1">
              <a:spcBef>
                <a:spcPct val="20000"/>
              </a:spcBef>
              <a:spcAft>
                <a:spcPct val="0"/>
              </a:spcAft>
              <a:buFont typeface="Arial" charset="0"/>
              <a:buChar char="»"/>
              <a:defRPr sz="2800" kern="1200">
                <a:solidFill>
                  <a:srgbClr val="FFFFFF"/>
                </a:solidFill>
                <a:latin typeface="Depot New Light"/>
                <a:ea typeface="ＭＳ Ｐゴシック" charset="0"/>
                <a:cs typeface="Depot New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600"/>
              </a:spcAft>
              <a:buFont typeface="Arial" charset="0"/>
              <a:buNone/>
            </a:pPr>
            <a:r>
              <a:rPr lang="en-US" sz="1600" i="1" dirty="0" smtClean="0">
                <a:solidFill>
                  <a:schemeClr val="tx1">
                    <a:lumMod val="85000"/>
                    <a:lumOff val="15000"/>
                  </a:schemeClr>
                </a:solidFill>
                <a:latin typeface="Arial" charset="0"/>
                <a:ea typeface="Arial" charset="0"/>
                <a:cs typeface="Arial" charset="0"/>
              </a:rPr>
              <a:t>Hand over your everyday HR responsibilities so you can focus on more profitable projects</a:t>
            </a:r>
          </a:p>
          <a:p>
            <a:pPr marL="0" indent="0" algn="ctr">
              <a:lnSpc>
                <a:spcPct val="150000"/>
              </a:lnSpc>
              <a:buFont typeface="Arial" charset="0"/>
              <a:buNone/>
            </a:pPr>
            <a:endParaRPr lang="en-US" sz="2000" i="1" dirty="0">
              <a:solidFill>
                <a:schemeClr val="tx1">
                  <a:lumMod val="85000"/>
                  <a:lumOff val="15000"/>
                </a:schemeClr>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092CF5A8-8516-554E-984D-F36A14FEB4F2}"/>
              </a:ext>
            </a:extLst>
          </p:cNvPr>
          <p:cNvSpPr/>
          <p:nvPr/>
        </p:nvSpPr>
        <p:spPr>
          <a:xfrm>
            <a:off x="935232" y="2491530"/>
            <a:ext cx="6530834" cy="3171039"/>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SzPct val="125000"/>
            </a:pPr>
            <a:r>
              <a:rPr lang="en-US" sz="1600" b="1" dirty="0" smtClean="0">
                <a:solidFill>
                  <a:srgbClr val="262626"/>
                </a:solidFill>
                <a:latin typeface="Arial" panose="020B0604020202020204" pitchFamily="34" charset="0"/>
                <a:ea typeface="Arial" panose="020B0604020202020204" pitchFamily="34" charset="0"/>
              </a:rPr>
              <a:t>Access to comprehensive and affordable benefits</a:t>
            </a:r>
          </a:p>
          <a:p>
            <a:pPr marL="342900" indent="-342900">
              <a:spcAft>
                <a:spcPts val="600"/>
              </a:spcAft>
              <a:buFont typeface="+mj-lt"/>
              <a:buAutoNum type="arabicPeriod"/>
            </a:pPr>
            <a:endParaRPr lang="en-US" sz="1600" b="1" dirty="0" smtClean="0">
              <a:solidFill>
                <a:srgbClr val="262626"/>
              </a:solidFill>
              <a:latin typeface="Arial" panose="020B0604020202020204" pitchFamily="34" charset="0"/>
              <a:ea typeface="Arial" panose="020B0604020202020204" pitchFamily="34" charset="0"/>
            </a:endParaRPr>
          </a:p>
          <a:p>
            <a:pPr>
              <a:spcAft>
                <a:spcPts val="600"/>
              </a:spcAft>
            </a:pPr>
            <a:r>
              <a:rPr lang="en-US" sz="1600" b="1" dirty="0" smtClean="0">
                <a:solidFill>
                  <a:srgbClr val="262626"/>
                </a:solidFill>
                <a:latin typeface="Arial" panose="020B0604020202020204" pitchFamily="34" charset="0"/>
                <a:ea typeface="Arial" panose="020B0604020202020204" pitchFamily="34" charset="0"/>
              </a:rPr>
              <a:t>Relief </a:t>
            </a:r>
            <a:r>
              <a:rPr lang="en-US" sz="1600" b="1" dirty="0">
                <a:solidFill>
                  <a:srgbClr val="262626"/>
                </a:solidFill>
                <a:latin typeface="Arial" panose="020B0604020202020204" pitchFamily="34" charset="0"/>
                <a:ea typeface="Arial" panose="020B0604020202020204" pitchFamily="34" charset="0"/>
              </a:rPr>
              <a:t>from PR and HR admin overload</a:t>
            </a:r>
          </a:p>
          <a:p>
            <a:pPr marL="342900" indent="-342900">
              <a:spcAft>
                <a:spcPts val="600"/>
              </a:spcAft>
              <a:buFont typeface="+mj-lt"/>
              <a:buAutoNum type="arabicPeriod"/>
            </a:pPr>
            <a:endParaRPr lang="en-US" sz="1600" b="1" dirty="0" smtClean="0">
              <a:solidFill>
                <a:schemeClr val="accent1"/>
              </a:solidFill>
              <a:latin typeface="Arial" charset="0"/>
              <a:ea typeface="Arial" charset="0"/>
              <a:cs typeface="Arial" charset="0"/>
            </a:endParaRPr>
          </a:p>
          <a:p>
            <a:pPr>
              <a:spcAft>
                <a:spcPts val="600"/>
              </a:spcAft>
            </a:pPr>
            <a:r>
              <a:rPr lang="en-US" sz="1600" b="1" dirty="0" smtClean="0">
                <a:solidFill>
                  <a:schemeClr val="accent1"/>
                </a:solidFill>
                <a:latin typeface="Arial" charset="0"/>
                <a:ea typeface="Arial" charset="0"/>
                <a:cs typeface="Arial" charset="0"/>
              </a:rPr>
              <a:t>Ongoing </a:t>
            </a:r>
            <a:r>
              <a:rPr lang="en-US" sz="1600" b="1" dirty="0">
                <a:solidFill>
                  <a:schemeClr val="accent1"/>
                </a:solidFill>
                <a:latin typeface="Arial" charset="0"/>
                <a:ea typeface="Arial" charset="0"/>
                <a:cs typeface="Arial" charset="0"/>
              </a:rPr>
              <a:t>government compliance assistance</a:t>
            </a:r>
          </a:p>
          <a:p>
            <a:pPr marL="342900" indent="-342900">
              <a:spcAft>
                <a:spcPts val="600"/>
              </a:spcAft>
              <a:buFont typeface="+mj-lt"/>
              <a:buAutoNum type="arabicPeriod"/>
            </a:pPr>
            <a:endParaRPr lang="en-US" sz="1600" b="1" dirty="0" smtClean="0">
              <a:solidFill>
                <a:srgbClr val="262626"/>
              </a:solidFill>
              <a:latin typeface="Arial" panose="020B0604020202020204" pitchFamily="34" charset="0"/>
              <a:ea typeface="Arial" panose="020B0604020202020204" pitchFamily="34" charset="0"/>
            </a:endParaRPr>
          </a:p>
          <a:p>
            <a:pPr>
              <a:spcAft>
                <a:spcPts val="600"/>
              </a:spcAft>
            </a:pPr>
            <a:r>
              <a:rPr lang="en-US" sz="1600" b="1" dirty="0" smtClean="0">
                <a:solidFill>
                  <a:srgbClr val="262626"/>
                </a:solidFill>
                <a:latin typeface="Arial" panose="020B0604020202020204" pitchFamily="34" charset="0"/>
                <a:ea typeface="Arial" panose="020B0604020202020204" pitchFamily="34" charset="0"/>
              </a:rPr>
              <a:t>Workers </a:t>
            </a:r>
            <a:r>
              <a:rPr lang="en-US" sz="1600" b="1" dirty="0">
                <a:solidFill>
                  <a:srgbClr val="262626"/>
                </a:solidFill>
                <a:latin typeface="Arial" panose="020B0604020202020204" pitchFamily="34" charset="0"/>
                <a:ea typeface="Arial" panose="020B0604020202020204" pitchFamily="34" charset="0"/>
              </a:rPr>
              <a:t>compensation coverage and claim resolution</a:t>
            </a:r>
          </a:p>
          <a:p>
            <a:pPr marL="342900" indent="-342900">
              <a:spcAft>
                <a:spcPts val="600"/>
              </a:spcAft>
              <a:buFont typeface="+mj-lt"/>
              <a:buAutoNum type="arabicPeriod"/>
            </a:pPr>
            <a:endParaRPr lang="en-US" sz="1600" b="1" dirty="0" smtClean="0">
              <a:solidFill>
                <a:prstClr val="black">
                  <a:lumMod val="85000"/>
                  <a:lumOff val="15000"/>
                </a:prstClr>
              </a:solidFill>
              <a:latin typeface="Arial" charset="0"/>
              <a:ea typeface="Arial" charset="0"/>
              <a:cs typeface="Arial" charset="0"/>
            </a:endParaRPr>
          </a:p>
          <a:p>
            <a:pPr>
              <a:spcAft>
                <a:spcPts val="600"/>
              </a:spcAft>
            </a:pPr>
            <a:r>
              <a:rPr lang="en-US" sz="1600" b="1" dirty="0" smtClean="0">
                <a:solidFill>
                  <a:prstClr val="black">
                    <a:lumMod val="85000"/>
                    <a:lumOff val="15000"/>
                  </a:prstClr>
                </a:solidFill>
                <a:latin typeface="Arial" charset="0"/>
                <a:ea typeface="Arial" charset="0"/>
                <a:cs typeface="Arial" charset="0"/>
              </a:rPr>
              <a:t>A </a:t>
            </a:r>
            <a:r>
              <a:rPr lang="en-US" sz="1600" b="1" dirty="0">
                <a:solidFill>
                  <a:prstClr val="black">
                    <a:lumMod val="85000"/>
                    <a:lumOff val="15000"/>
                  </a:prstClr>
                </a:solidFill>
                <a:latin typeface="Arial" charset="0"/>
                <a:ea typeface="Arial" charset="0"/>
                <a:cs typeface="Arial" charset="0"/>
              </a:rPr>
              <a:t>go-to team of seasoned HR professionals</a:t>
            </a:r>
          </a:p>
        </p:txBody>
      </p:sp>
      <p:sp>
        <p:nvSpPr>
          <p:cNvPr id="7" name="TextBox 6"/>
          <p:cNvSpPr txBox="1"/>
          <p:nvPr/>
        </p:nvSpPr>
        <p:spPr>
          <a:xfrm>
            <a:off x="366292" y="2598310"/>
            <a:ext cx="525409" cy="477054"/>
          </a:xfrm>
          <a:prstGeom prst="rect">
            <a:avLst/>
          </a:prstGeom>
          <a:noFill/>
        </p:spPr>
        <p:txBody>
          <a:bodyPr wrap="square" rtlCol="0">
            <a:spAutoFit/>
          </a:bodyPr>
          <a:lstStyle/>
          <a:p>
            <a:pPr algn="ctr"/>
            <a:r>
              <a:rPr lang="en-US" sz="2500" b="1" dirty="0">
                <a:solidFill>
                  <a:schemeClr val="tx1">
                    <a:lumMod val="85000"/>
                    <a:lumOff val="15000"/>
                  </a:schemeClr>
                </a:solidFill>
                <a:latin typeface="Arial Black" charset="0"/>
                <a:ea typeface="Arial Black" charset="0"/>
                <a:cs typeface="Arial Black" charset="0"/>
              </a:rPr>
              <a:t>1.</a:t>
            </a:r>
          </a:p>
        </p:txBody>
      </p:sp>
      <p:sp>
        <p:nvSpPr>
          <p:cNvPr id="8" name="TextBox 7"/>
          <p:cNvSpPr txBox="1"/>
          <p:nvPr/>
        </p:nvSpPr>
        <p:spPr>
          <a:xfrm>
            <a:off x="366293" y="3203724"/>
            <a:ext cx="525409" cy="477054"/>
          </a:xfrm>
          <a:prstGeom prst="rect">
            <a:avLst/>
          </a:prstGeom>
          <a:noFill/>
        </p:spPr>
        <p:txBody>
          <a:bodyPr wrap="square" rtlCol="0">
            <a:spAutoFit/>
          </a:bodyPr>
          <a:lstStyle/>
          <a:p>
            <a:pPr algn="ctr"/>
            <a:r>
              <a:rPr lang="en-US" sz="2500" b="1" dirty="0" smtClean="0">
                <a:solidFill>
                  <a:schemeClr val="tx1">
                    <a:lumMod val="85000"/>
                    <a:lumOff val="15000"/>
                  </a:schemeClr>
                </a:solidFill>
                <a:latin typeface="Arial Black" charset="0"/>
                <a:ea typeface="Arial Black" charset="0"/>
                <a:cs typeface="Arial Black" charset="0"/>
              </a:rPr>
              <a:t>2.</a:t>
            </a:r>
            <a:endParaRPr lang="en-US" sz="2500" b="1" dirty="0">
              <a:solidFill>
                <a:schemeClr val="tx1">
                  <a:lumMod val="85000"/>
                  <a:lumOff val="15000"/>
                </a:schemeClr>
              </a:solidFill>
              <a:latin typeface="Arial Black" charset="0"/>
              <a:ea typeface="Arial Black" charset="0"/>
              <a:cs typeface="Arial Black" charset="0"/>
            </a:endParaRPr>
          </a:p>
        </p:txBody>
      </p:sp>
      <p:sp>
        <p:nvSpPr>
          <p:cNvPr id="9" name="TextBox 8"/>
          <p:cNvSpPr txBox="1"/>
          <p:nvPr/>
        </p:nvSpPr>
        <p:spPr>
          <a:xfrm>
            <a:off x="366294" y="3809139"/>
            <a:ext cx="525409" cy="477054"/>
          </a:xfrm>
          <a:prstGeom prst="rect">
            <a:avLst/>
          </a:prstGeom>
          <a:noFill/>
        </p:spPr>
        <p:txBody>
          <a:bodyPr wrap="square" rtlCol="0">
            <a:spAutoFit/>
          </a:bodyPr>
          <a:lstStyle/>
          <a:p>
            <a:pPr algn="ctr"/>
            <a:r>
              <a:rPr lang="en-US" sz="2500" b="1" dirty="0" smtClean="0">
                <a:solidFill>
                  <a:schemeClr val="tx1">
                    <a:lumMod val="85000"/>
                    <a:lumOff val="15000"/>
                  </a:schemeClr>
                </a:solidFill>
                <a:latin typeface="Arial Black" charset="0"/>
                <a:ea typeface="Arial Black" charset="0"/>
                <a:cs typeface="Arial Black" charset="0"/>
              </a:rPr>
              <a:t>3.</a:t>
            </a:r>
            <a:endParaRPr lang="en-US" sz="2500" b="1" dirty="0">
              <a:solidFill>
                <a:schemeClr val="tx1">
                  <a:lumMod val="85000"/>
                  <a:lumOff val="15000"/>
                </a:schemeClr>
              </a:solidFill>
              <a:latin typeface="Arial Black" charset="0"/>
              <a:ea typeface="Arial Black" charset="0"/>
              <a:cs typeface="Arial Black" charset="0"/>
            </a:endParaRPr>
          </a:p>
        </p:txBody>
      </p:sp>
      <p:sp>
        <p:nvSpPr>
          <p:cNvPr id="10" name="TextBox 9"/>
          <p:cNvSpPr txBox="1"/>
          <p:nvPr/>
        </p:nvSpPr>
        <p:spPr>
          <a:xfrm>
            <a:off x="366294" y="4447283"/>
            <a:ext cx="525409" cy="477054"/>
          </a:xfrm>
          <a:prstGeom prst="rect">
            <a:avLst/>
          </a:prstGeom>
          <a:noFill/>
        </p:spPr>
        <p:txBody>
          <a:bodyPr wrap="square" rtlCol="0">
            <a:spAutoFit/>
          </a:bodyPr>
          <a:lstStyle/>
          <a:p>
            <a:pPr algn="ctr"/>
            <a:r>
              <a:rPr lang="en-US" sz="2500" b="1" dirty="0" smtClean="0">
                <a:solidFill>
                  <a:schemeClr val="tx1">
                    <a:lumMod val="85000"/>
                    <a:lumOff val="15000"/>
                  </a:schemeClr>
                </a:solidFill>
                <a:latin typeface="Arial Black" charset="0"/>
                <a:ea typeface="Arial Black" charset="0"/>
                <a:cs typeface="Arial Black" charset="0"/>
              </a:rPr>
              <a:t>4.</a:t>
            </a:r>
            <a:endParaRPr lang="en-US" sz="2500" b="1" dirty="0">
              <a:solidFill>
                <a:schemeClr val="tx1">
                  <a:lumMod val="85000"/>
                  <a:lumOff val="15000"/>
                </a:schemeClr>
              </a:solidFill>
              <a:latin typeface="Arial Black" charset="0"/>
              <a:ea typeface="Arial Black" charset="0"/>
              <a:cs typeface="Arial Black" charset="0"/>
            </a:endParaRPr>
          </a:p>
        </p:txBody>
      </p:sp>
      <p:sp>
        <p:nvSpPr>
          <p:cNvPr id="11" name="TextBox 10"/>
          <p:cNvSpPr txBox="1"/>
          <p:nvPr/>
        </p:nvSpPr>
        <p:spPr>
          <a:xfrm>
            <a:off x="329739" y="5110293"/>
            <a:ext cx="525409" cy="477054"/>
          </a:xfrm>
          <a:prstGeom prst="rect">
            <a:avLst/>
          </a:prstGeom>
          <a:noFill/>
        </p:spPr>
        <p:txBody>
          <a:bodyPr wrap="square" rtlCol="0">
            <a:spAutoFit/>
          </a:bodyPr>
          <a:lstStyle/>
          <a:p>
            <a:pPr algn="ctr"/>
            <a:r>
              <a:rPr lang="en-US" sz="2500" b="1" dirty="0" smtClean="0">
                <a:solidFill>
                  <a:schemeClr val="tx1">
                    <a:lumMod val="85000"/>
                    <a:lumOff val="15000"/>
                  </a:schemeClr>
                </a:solidFill>
                <a:latin typeface="Arial Black" charset="0"/>
                <a:ea typeface="Arial Black" charset="0"/>
                <a:cs typeface="Arial Black" charset="0"/>
              </a:rPr>
              <a:t>5.</a:t>
            </a:r>
            <a:endParaRPr lang="en-US" sz="2500" b="1" dirty="0">
              <a:solidFill>
                <a:schemeClr val="tx1">
                  <a:lumMod val="85000"/>
                  <a:lumOff val="15000"/>
                </a:schemeClr>
              </a:solidFill>
              <a:latin typeface="Arial Black" charset="0"/>
              <a:ea typeface="Arial Black" charset="0"/>
              <a:cs typeface="Arial Black" charset="0"/>
            </a:endParaRPr>
          </a:p>
        </p:txBody>
      </p:sp>
      <p:pic>
        <p:nvPicPr>
          <p:cNvPr id="12" name="Picture 11"/>
          <p:cNvPicPr>
            <a:picLocks noChangeAspect="1"/>
          </p:cNvPicPr>
          <p:nvPr/>
        </p:nvPicPr>
        <p:blipFill>
          <a:blip r:embed="rId2"/>
          <a:stretch>
            <a:fillRect/>
          </a:stretch>
        </p:blipFill>
        <p:spPr>
          <a:xfrm>
            <a:off x="6548934" y="2743860"/>
            <a:ext cx="2193286" cy="2400430"/>
          </a:xfrm>
          <a:prstGeom prst="rect">
            <a:avLst/>
          </a:prstGeom>
          <a:effectLst>
            <a:reflection blurRad="50800" stA="40000" endPos="11000" dir="5400000" sy="-100000" algn="bl" rotWithShape="0"/>
          </a:effectLst>
        </p:spPr>
      </p:pic>
    </p:spTree>
    <p:extLst>
      <p:ext uri="{BB962C8B-B14F-4D97-AF65-F5344CB8AC3E}">
        <p14:creationId xmlns:p14="http://schemas.microsoft.com/office/powerpoint/2010/main" val="324183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6180" y="479383"/>
            <a:ext cx="7294420" cy="553998"/>
          </a:xfrm>
          <a:prstGeom prst="rect">
            <a:avLst/>
          </a:prstGeom>
        </p:spPr>
        <p:txBody>
          <a:bodyPr wrap="square">
            <a:spAutoFit/>
          </a:bodyPr>
          <a:lstStyle/>
          <a:p>
            <a:r>
              <a:rPr lang="en-US" sz="3000" b="1" dirty="0">
                <a:solidFill>
                  <a:schemeClr val="accent1"/>
                </a:solidFill>
                <a:latin typeface="Caecilia LT Std Roman" panose="02060503050505090204" pitchFamily="18" charset="0"/>
                <a:ea typeface="Arial Black" charset="0"/>
                <a:cs typeface="Arial Black" charset="0"/>
              </a:rPr>
              <a:t>FROM BUSINESS TO PERSONAL</a:t>
            </a:r>
          </a:p>
        </p:txBody>
      </p:sp>
      <p:sp>
        <p:nvSpPr>
          <p:cNvPr id="5" name="Rectangle 4"/>
          <p:cNvSpPr/>
          <p:nvPr/>
        </p:nvSpPr>
        <p:spPr>
          <a:xfrm>
            <a:off x="1400810" y="1064158"/>
            <a:ext cx="6525491" cy="584775"/>
          </a:xfrm>
          <a:prstGeom prst="rect">
            <a:avLst/>
          </a:prstGeom>
        </p:spPr>
        <p:txBody>
          <a:bodyPr wrap="square">
            <a:spAutoFit/>
          </a:bodyPr>
          <a:lstStyle/>
          <a:p>
            <a:pPr>
              <a:spcAft>
                <a:spcPts val="600"/>
              </a:spcAft>
            </a:pPr>
            <a:r>
              <a:rPr lang="en-US" sz="1600" i="1" dirty="0">
                <a:solidFill>
                  <a:schemeClr val="tx1">
                    <a:lumMod val="75000"/>
                    <a:lumOff val="25000"/>
                  </a:schemeClr>
                </a:solidFill>
                <a:latin typeface="Arial" charset="0"/>
                <a:ea typeface="Arial" charset="0"/>
                <a:cs typeface="Arial" charset="0"/>
              </a:rPr>
              <a:t>Business owners work very hard on growing and running their businesses but what about taking care of themselves…?</a:t>
            </a:r>
            <a:endParaRPr lang="en-US" sz="1600" b="1" i="1" dirty="0">
              <a:solidFill>
                <a:schemeClr val="tx1">
                  <a:lumMod val="75000"/>
                  <a:lumOff val="25000"/>
                </a:schemeClr>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685311" y="592438"/>
            <a:ext cx="535287" cy="621623"/>
          </a:xfrm>
          <a:prstGeom prst="rect">
            <a:avLst/>
          </a:prstGeom>
        </p:spPr>
      </p:pic>
      <p:sp>
        <p:nvSpPr>
          <p:cNvPr id="7" name="Rectangle 6"/>
          <p:cNvSpPr/>
          <p:nvPr/>
        </p:nvSpPr>
        <p:spPr>
          <a:xfrm>
            <a:off x="535147" y="2462253"/>
            <a:ext cx="5317319" cy="1985159"/>
          </a:xfrm>
          <a:prstGeom prst="rect">
            <a:avLst/>
          </a:prstGeom>
        </p:spPr>
        <p:txBody>
          <a:bodyPr wrap="square">
            <a:spAutoFit/>
          </a:bodyPr>
          <a:lstStyle/>
          <a:p>
            <a:pPr marL="285750" indent="-285750">
              <a:lnSpc>
                <a:spcPct val="150000"/>
              </a:lnSpc>
              <a:spcAft>
                <a:spcPts val="600"/>
              </a:spcAft>
              <a:buBlip>
                <a:blip r:embed="rId3"/>
              </a:buBlip>
            </a:pPr>
            <a:r>
              <a:rPr lang="en-US" dirty="0">
                <a:latin typeface="Arial" charset="0"/>
                <a:ea typeface="Arial" charset="0"/>
                <a:cs typeface="Arial" charset="0"/>
              </a:rPr>
              <a:t>Why Plan? </a:t>
            </a:r>
          </a:p>
          <a:p>
            <a:pPr marL="285750" indent="-285750">
              <a:lnSpc>
                <a:spcPct val="150000"/>
              </a:lnSpc>
              <a:spcAft>
                <a:spcPts val="600"/>
              </a:spcAft>
              <a:buBlip>
                <a:blip r:embed="rId3"/>
              </a:buBlip>
            </a:pPr>
            <a:r>
              <a:rPr lang="en-US" dirty="0" smtClean="0">
                <a:latin typeface="Arial" charset="0"/>
                <a:ea typeface="Arial" charset="0"/>
                <a:cs typeface="Arial" charset="0"/>
              </a:rPr>
              <a:t>Common Tools</a:t>
            </a:r>
            <a:r>
              <a:rPr lang="en-US" dirty="0">
                <a:latin typeface="Arial" charset="0"/>
                <a:ea typeface="Arial" charset="0"/>
                <a:cs typeface="Arial" charset="0"/>
              </a:rPr>
              <a:t>	</a:t>
            </a:r>
            <a:endParaRPr lang="en-US" dirty="0" smtClean="0">
              <a:latin typeface="Arial" charset="0"/>
              <a:ea typeface="Arial" charset="0"/>
              <a:cs typeface="Arial" charset="0"/>
            </a:endParaRPr>
          </a:p>
          <a:p>
            <a:pPr marL="285750" indent="-285750">
              <a:lnSpc>
                <a:spcPct val="150000"/>
              </a:lnSpc>
              <a:spcAft>
                <a:spcPts val="600"/>
              </a:spcAft>
              <a:buBlip>
                <a:blip r:embed="rId3"/>
              </a:buBlip>
            </a:pPr>
            <a:r>
              <a:rPr lang="en-US" dirty="0" smtClean="0">
                <a:latin typeface="Arial" charset="0"/>
                <a:ea typeface="Arial" charset="0"/>
                <a:cs typeface="Arial" charset="0"/>
              </a:rPr>
              <a:t>Statistics</a:t>
            </a:r>
          </a:p>
          <a:p>
            <a:pPr marL="285750" indent="-285750">
              <a:lnSpc>
                <a:spcPct val="150000"/>
              </a:lnSpc>
              <a:spcAft>
                <a:spcPts val="600"/>
              </a:spcAft>
              <a:buBlip>
                <a:blip r:embed="rId3"/>
              </a:buBlip>
            </a:pPr>
            <a:r>
              <a:rPr lang="en-US" dirty="0" smtClean="0">
                <a:latin typeface="Arial" charset="0"/>
                <a:ea typeface="Arial" charset="0"/>
                <a:cs typeface="Arial" charset="0"/>
              </a:rPr>
              <a:t>Options</a:t>
            </a:r>
            <a:r>
              <a:rPr lang="en-US" dirty="0">
                <a:latin typeface="Arial" charset="0"/>
                <a:ea typeface="Arial" charset="0"/>
                <a:cs typeface="Arial" charset="0"/>
              </a:rPr>
              <a:t>	</a:t>
            </a:r>
          </a:p>
        </p:txBody>
      </p:sp>
      <p:pic>
        <p:nvPicPr>
          <p:cNvPr id="9" name="Picture 8">
            <a:extLst>
              <a:ext uri="{FF2B5EF4-FFF2-40B4-BE49-F238E27FC236}">
                <a16:creationId xmlns:a16="http://schemas.microsoft.com/office/drawing/2014/main" id="{467438C1-7A5F-2149-9C73-D3A85138C8E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7028" b="33371"/>
          <a:stretch/>
        </p:blipFill>
        <p:spPr>
          <a:xfrm>
            <a:off x="2611357" y="2394007"/>
            <a:ext cx="6247604" cy="2121652"/>
          </a:xfrm>
          <a:prstGeom prst="rect">
            <a:avLst/>
          </a:prstGeom>
        </p:spPr>
      </p:pic>
    </p:spTree>
    <p:extLst>
      <p:ext uri="{BB962C8B-B14F-4D97-AF65-F5344CB8AC3E}">
        <p14:creationId xmlns:p14="http://schemas.microsoft.com/office/powerpoint/2010/main" val="257305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0788" y="699320"/>
            <a:ext cx="3321612" cy="707886"/>
          </a:xfrm>
          <a:prstGeom prst="rect">
            <a:avLst/>
          </a:prstGeom>
        </p:spPr>
        <p:txBody>
          <a:bodyPr wrap="square">
            <a:spAutoFit/>
          </a:bodyPr>
          <a:lstStyle/>
          <a:p>
            <a:r>
              <a:rPr lang="en-US" sz="4000" b="1" spc="300" dirty="0">
                <a:solidFill>
                  <a:schemeClr val="accent1"/>
                </a:solidFill>
                <a:latin typeface="Caecilia LT Std Roman" panose="02060503050505090204" pitchFamily="18" charset="0"/>
                <a:ea typeface="Impact" charset="0"/>
                <a:cs typeface="Impact" charset="0"/>
              </a:rPr>
              <a:t>Why plan?</a:t>
            </a:r>
          </a:p>
        </p:txBody>
      </p:sp>
      <p:sp>
        <p:nvSpPr>
          <p:cNvPr id="5" name="Rectangle 4"/>
          <p:cNvSpPr/>
          <p:nvPr/>
        </p:nvSpPr>
        <p:spPr>
          <a:xfrm>
            <a:off x="1547572" y="2014522"/>
            <a:ext cx="3051845" cy="1323439"/>
          </a:xfrm>
          <a:prstGeom prst="rect">
            <a:avLst/>
          </a:prstGeom>
        </p:spPr>
        <p:txBody>
          <a:bodyPr wrap="square">
            <a:spAutoFit/>
          </a:bodyPr>
          <a:lstStyle/>
          <a:p>
            <a:pPr lvl="0"/>
            <a:r>
              <a:rPr lang="en-US" sz="1600" dirty="0"/>
              <a:t>After paying a lifetime of income taxes, capital gains taxes, sales taxes, living expenses, etc., what's left over becomes part of your estate.</a:t>
            </a:r>
          </a:p>
        </p:txBody>
      </p:sp>
      <p:sp>
        <p:nvSpPr>
          <p:cNvPr id="6" name="Rectangle 5"/>
          <p:cNvSpPr/>
          <p:nvPr/>
        </p:nvSpPr>
        <p:spPr>
          <a:xfrm>
            <a:off x="1584162" y="3708372"/>
            <a:ext cx="3051845" cy="830997"/>
          </a:xfrm>
          <a:prstGeom prst="rect">
            <a:avLst/>
          </a:prstGeom>
        </p:spPr>
        <p:txBody>
          <a:bodyPr wrap="square">
            <a:spAutoFit/>
          </a:bodyPr>
          <a:lstStyle/>
          <a:p>
            <a:pPr lvl="0"/>
            <a:r>
              <a:rPr lang="en-US" sz="1600" dirty="0"/>
              <a:t>As your assets accumulate and appreciate, your estate grows in value.</a:t>
            </a:r>
          </a:p>
        </p:txBody>
      </p:sp>
      <p:sp>
        <p:nvSpPr>
          <p:cNvPr id="7" name="Rectangle 6"/>
          <p:cNvSpPr/>
          <p:nvPr/>
        </p:nvSpPr>
        <p:spPr>
          <a:xfrm>
            <a:off x="5988191" y="2017633"/>
            <a:ext cx="2896457" cy="1212435"/>
          </a:xfrm>
          <a:prstGeom prst="rect">
            <a:avLst/>
          </a:prstGeom>
        </p:spPr>
        <p:txBody>
          <a:bodyPr/>
          <a:lstStyle/>
          <a:p>
            <a:pPr lvl="0" rtl="0"/>
            <a:r>
              <a:rPr lang="en-US" sz="1600" dirty="0"/>
              <a:t>Current estate and gift tax exemptions can be taken advantage of now, and effectively locked in. </a:t>
            </a:r>
          </a:p>
        </p:txBody>
      </p:sp>
      <p:sp>
        <p:nvSpPr>
          <p:cNvPr id="8" name="Rectangle 7"/>
          <p:cNvSpPr/>
          <p:nvPr/>
        </p:nvSpPr>
        <p:spPr>
          <a:xfrm>
            <a:off x="6008193" y="3639884"/>
            <a:ext cx="2856452" cy="1077218"/>
          </a:xfrm>
          <a:prstGeom prst="rect">
            <a:avLst/>
          </a:prstGeom>
        </p:spPr>
        <p:txBody>
          <a:bodyPr wrap="square">
            <a:spAutoFit/>
          </a:bodyPr>
          <a:lstStyle/>
          <a:p>
            <a:pPr lvl="0"/>
            <a:r>
              <a:rPr lang="en-US" sz="1600" dirty="0"/>
              <a:t>Planning now can significantly reduce or potentially eliminate exposure to estate taxes in the future.</a:t>
            </a:r>
          </a:p>
        </p:txBody>
      </p:sp>
      <p:sp>
        <p:nvSpPr>
          <p:cNvPr id="9" name="Rectangle 8"/>
          <p:cNvSpPr/>
          <p:nvPr/>
        </p:nvSpPr>
        <p:spPr>
          <a:xfrm>
            <a:off x="480664" y="2108871"/>
            <a:ext cx="992060" cy="10800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2"/>
              </a:solidFill>
            </a:endParaRPr>
          </a:p>
        </p:txBody>
      </p:sp>
      <p:pic>
        <p:nvPicPr>
          <p:cNvPr id="10" name="Picture 9"/>
          <p:cNvPicPr>
            <a:picLocks noChangeAspect="1"/>
          </p:cNvPicPr>
          <p:nvPr/>
        </p:nvPicPr>
        <p:blipFill>
          <a:blip r:embed="rId2"/>
          <a:stretch>
            <a:fillRect/>
          </a:stretch>
        </p:blipFill>
        <p:spPr>
          <a:xfrm>
            <a:off x="654938" y="2294454"/>
            <a:ext cx="645616" cy="658792"/>
          </a:xfrm>
          <a:prstGeom prst="rect">
            <a:avLst/>
          </a:prstGeom>
        </p:spPr>
      </p:pic>
      <p:sp>
        <p:nvSpPr>
          <p:cNvPr id="13" name="Rectangle 12"/>
          <p:cNvSpPr/>
          <p:nvPr/>
        </p:nvSpPr>
        <p:spPr>
          <a:xfrm>
            <a:off x="445922" y="3708372"/>
            <a:ext cx="992060" cy="10800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2"/>
              </a:solidFill>
            </a:endParaRPr>
          </a:p>
        </p:txBody>
      </p:sp>
      <p:sp>
        <p:nvSpPr>
          <p:cNvPr id="14" name="Rectangle 13"/>
          <p:cNvSpPr/>
          <p:nvPr/>
        </p:nvSpPr>
        <p:spPr>
          <a:xfrm>
            <a:off x="4846435" y="1993917"/>
            <a:ext cx="992060" cy="10800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2"/>
              </a:solidFill>
            </a:endParaRPr>
          </a:p>
        </p:txBody>
      </p:sp>
      <p:sp>
        <p:nvSpPr>
          <p:cNvPr id="15" name="Rectangle 14"/>
          <p:cNvSpPr/>
          <p:nvPr/>
        </p:nvSpPr>
        <p:spPr>
          <a:xfrm>
            <a:off x="4836197" y="3645943"/>
            <a:ext cx="992060" cy="10800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2"/>
              </a:solidFill>
            </a:endParaRPr>
          </a:p>
        </p:txBody>
      </p:sp>
      <p:pic>
        <p:nvPicPr>
          <p:cNvPr id="16" name="Picture 15"/>
          <p:cNvPicPr>
            <a:picLocks noChangeAspect="1"/>
          </p:cNvPicPr>
          <p:nvPr/>
        </p:nvPicPr>
        <p:blipFill>
          <a:blip r:embed="rId3"/>
          <a:stretch>
            <a:fillRect/>
          </a:stretch>
        </p:blipFill>
        <p:spPr>
          <a:xfrm>
            <a:off x="618656" y="3868047"/>
            <a:ext cx="716076" cy="671322"/>
          </a:xfrm>
          <a:prstGeom prst="rect">
            <a:avLst/>
          </a:prstGeom>
        </p:spPr>
      </p:pic>
      <p:pic>
        <p:nvPicPr>
          <p:cNvPr id="17" name="Picture 16"/>
          <p:cNvPicPr>
            <a:picLocks noChangeAspect="1"/>
          </p:cNvPicPr>
          <p:nvPr/>
        </p:nvPicPr>
        <p:blipFill>
          <a:blip r:embed="rId4"/>
          <a:stretch>
            <a:fillRect/>
          </a:stretch>
        </p:blipFill>
        <p:spPr>
          <a:xfrm>
            <a:off x="5036387" y="3743435"/>
            <a:ext cx="591680" cy="870116"/>
          </a:xfrm>
          <a:prstGeom prst="rect">
            <a:avLst/>
          </a:prstGeom>
        </p:spPr>
      </p:pic>
      <p:pic>
        <p:nvPicPr>
          <p:cNvPr id="18" name="Picture 17"/>
          <p:cNvPicPr>
            <a:picLocks noChangeAspect="1"/>
          </p:cNvPicPr>
          <p:nvPr/>
        </p:nvPicPr>
        <p:blipFill>
          <a:blip r:embed="rId5"/>
          <a:stretch>
            <a:fillRect/>
          </a:stretch>
        </p:blipFill>
        <p:spPr>
          <a:xfrm>
            <a:off x="5072977" y="2224296"/>
            <a:ext cx="518500" cy="636342"/>
          </a:xfrm>
          <a:prstGeom prst="rect">
            <a:avLst/>
          </a:prstGeom>
        </p:spPr>
      </p:pic>
      <p:cxnSp>
        <p:nvCxnSpPr>
          <p:cNvPr id="19" name="Straight Connector 18"/>
          <p:cNvCxnSpPr/>
          <p:nvPr/>
        </p:nvCxnSpPr>
        <p:spPr>
          <a:xfrm>
            <a:off x="638827" y="1555519"/>
            <a:ext cx="46346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28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par>
                          <p:cTn id="9" fill="hold">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p:tgtEl>
                                          <p:spTgt spid="6"/>
                                        </p:tgtEl>
                                        <p:attrNameLst>
                                          <p:attrName>ppt_y</p:attrName>
                                        </p:attrNameLst>
                                      </p:cBhvr>
                                      <p:tavLst>
                                        <p:tav tm="0">
                                          <p:val>
                                            <p:strVal val="#ppt_y+#ppt_h*1.125000"/>
                                          </p:val>
                                        </p:tav>
                                        <p:tav tm="100000">
                                          <p:val>
                                            <p:strVal val="#ppt_y"/>
                                          </p:val>
                                        </p:tav>
                                      </p:tavLst>
                                    </p:anim>
                                    <p:animEffect transition="in" filter="wipe(up)">
                                      <p:cBhvr>
                                        <p:cTn id="13" dur="1000"/>
                                        <p:tgtEl>
                                          <p:spTgt spid="6"/>
                                        </p:tgtEl>
                                      </p:cBhvr>
                                    </p:animEffect>
                                  </p:childTnLst>
                                </p:cTn>
                              </p:par>
                            </p:childTnLst>
                          </p:cTn>
                        </p:par>
                        <p:par>
                          <p:cTn id="14" fill="hold">
                            <p:stCondLst>
                              <p:cond delay="2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p:tgtEl>
                                          <p:spTgt spid="7"/>
                                        </p:tgtEl>
                                        <p:attrNameLst>
                                          <p:attrName>ppt_y</p:attrName>
                                        </p:attrNameLst>
                                      </p:cBhvr>
                                      <p:tavLst>
                                        <p:tav tm="0">
                                          <p:val>
                                            <p:strVal val="#ppt_y+#ppt_h*1.125000"/>
                                          </p:val>
                                        </p:tav>
                                        <p:tav tm="100000">
                                          <p:val>
                                            <p:strVal val="#ppt_y"/>
                                          </p:val>
                                        </p:tav>
                                      </p:tavLst>
                                    </p:anim>
                                    <p:animEffect transition="in" filter="wipe(up)">
                                      <p:cBhvr>
                                        <p:cTn id="18" dur="1000"/>
                                        <p:tgtEl>
                                          <p:spTgt spid="7"/>
                                        </p:tgtEl>
                                      </p:cBhvr>
                                    </p:animEffect>
                                  </p:childTnLst>
                                </p:cTn>
                              </p:par>
                            </p:childTnLst>
                          </p:cTn>
                        </p:par>
                        <p:par>
                          <p:cTn id="19" fill="hold">
                            <p:stCondLst>
                              <p:cond delay="3000"/>
                            </p:stCondLst>
                            <p:childTnLst>
                              <p:par>
                                <p:cTn id="20" presetID="1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p:tgtEl>
                                          <p:spTgt spid="8"/>
                                        </p:tgtEl>
                                        <p:attrNameLst>
                                          <p:attrName>ppt_y</p:attrName>
                                        </p:attrNameLst>
                                      </p:cBhvr>
                                      <p:tavLst>
                                        <p:tav tm="0">
                                          <p:val>
                                            <p:strVal val="#ppt_y+#ppt_h*1.125000"/>
                                          </p:val>
                                        </p:tav>
                                        <p:tav tm="100000">
                                          <p:val>
                                            <p:strVal val="#ppt_y"/>
                                          </p:val>
                                        </p:tav>
                                      </p:tavLst>
                                    </p:anim>
                                    <p:animEffect transition="in" filter="wipe(up)">
                                      <p:cBhvr>
                                        <p:cTn id="23" dur="1000"/>
                                        <p:tgtEl>
                                          <p:spTgt spid="8"/>
                                        </p:tgtEl>
                                      </p:cBhvr>
                                    </p:animEffect>
                                  </p:childTnLst>
                                </p:cTn>
                              </p:par>
                            </p:childTnLst>
                          </p:cTn>
                        </p:par>
                        <p:par>
                          <p:cTn id="24" fill="hold">
                            <p:stCondLst>
                              <p:cond delay="40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4500"/>
                            </p:stCondLst>
                            <p:childTnLst>
                              <p:par>
                                <p:cTn id="36" presetID="53"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5000"/>
                            </p:stCondLst>
                            <p:childTnLst>
                              <p:par>
                                <p:cTn id="42" presetID="53" presetClass="entr" presetSubtype="16"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par>
                          <p:cTn id="47" fill="hold">
                            <p:stCondLst>
                              <p:cond delay="5500"/>
                            </p:stCondLst>
                            <p:childTnLst>
                              <p:par>
                                <p:cTn id="48" presetID="53" presetClass="entr" presetSubtype="16"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par>
                                <p:cTn id="53" presetID="53" presetClass="entr" presetSubtype="16"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par>
                                <p:cTn id="58" presetID="53" presetClass="entr" presetSubtype="16"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cTn>
                              </p:par>
                              <p:par>
                                <p:cTn id="63" presetID="53" presetClass="entr" presetSubtype="16"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3" grpId="0" animBg="1"/>
      <p:bldP spid="14" grpId="0" animBg="1"/>
      <p:bldP spid="15" grpId="0" animBg="1"/>
    </p:bldLst>
  </p:timing>
</p:sld>
</file>

<file path=ppt/theme/theme1.xml><?xml version="1.0" encoding="utf-8"?>
<a:theme xmlns:a="http://schemas.openxmlformats.org/drawingml/2006/main" name="Insperity PowerPoint Template">
  <a:themeElements>
    <a:clrScheme name="Insperity Brand Colors">
      <a:dk1>
        <a:srgbClr val="5C5F67"/>
      </a:dk1>
      <a:lt1>
        <a:sysClr val="window" lastClr="FFFFFF"/>
      </a:lt1>
      <a:dk2>
        <a:srgbClr val="006595"/>
      </a:dk2>
      <a:lt2>
        <a:srgbClr val="DED9C9"/>
      </a:lt2>
      <a:accent1>
        <a:srgbClr val="3B3E42"/>
      </a:accent1>
      <a:accent2>
        <a:srgbClr val="DED9C9"/>
      </a:accent2>
      <a:accent3>
        <a:srgbClr val="538F41"/>
      </a:accent3>
      <a:accent4>
        <a:srgbClr val="005C80"/>
      </a:accent4>
      <a:accent5>
        <a:srgbClr val="00AAE7"/>
      </a:accent5>
      <a:accent6>
        <a:srgbClr val="82C341"/>
      </a:accent6>
      <a:hlink>
        <a:srgbClr val="F26322"/>
      </a:hlink>
      <a:folHlink>
        <a:srgbClr val="970E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Insperity PowerPoint Template</Template>
  <TotalTime>1518</TotalTime>
  <Words>492</Words>
  <Application>Microsoft Office PowerPoint</Application>
  <PresentationFormat>On-screen Show (4:3)</PresentationFormat>
  <Paragraphs>93</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ＭＳ Ｐゴシック</vt:lpstr>
      <vt:lpstr>Arial</vt:lpstr>
      <vt:lpstr>Arial Black</vt:lpstr>
      <vt:lpstr>Caecilia LT Std Light</vt:lpstr>
      <vt:lpstr>Caecilia LT Std Roman</vt:lpstr>
      <vt:lpstr>Calibri</vt:lpstr>
      <vt:lpstr>Depot New Bold</vt:lpstr>
      <vt:lpstr>Depot New Light</vt:lpstr>
      <vt:lpstr>Georgia</vt:lpstr>
      <vt:lpstr>Impact</vt:lpstr>
      <vt:lpstr>Times New Roman</vt:lpstr>
      <vt:lpstr>Insperity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Administaff,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Borel</dc:creator>
  <cp:lastModifiedBy>Jeff Morris</cp:lastModifiedBy>
  <cp:revision>19</cp:revision>
  <cp:lastPrinted>2014-10-16T19:04:25Z</cp:lastPrinted>
  <dcterms:created xsi:type="dcterms:W3CDTF">2014-10-29T14:12:03Z</dcterms:created>
  <dcterms:modified xsi:type="dcterms:W3CDTF">2018-03-09T18:16:59Z</dcterms:modified>
</cp:coreProperties>
</file>