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7"/>
  </p:notesMasterIdLst>
  <p:sldIdLst>
    <p:sldId id="256" r:id="rId2"/>
    <p:sldId id="305" r:id="rId3"/>
    <p:sldId id="258" r:id="rId4"/>
    <p:sldId id="259" r:id="rId5"/>
    <p:sldId id="260" r:id="rId6"/>
    <p:sldId id="282" r:id="rId7"/>
    <p:sldId id="261" r:id="rId8"/>
    <p:sldId id="277" r:id="rId9"/>
    <p:sldId id="262" r:id="rId10"/>
    <p:sldId id="263" r:id="rId11"/>
    <p:sldId id="286" r:id="rId12"/>
    <p:sldId id="269" r:id="rId13"/>
    <p:sldId id="270" r:id="rId14"/>
    <p:sldId id="294" r:id="rId15"/>
    <p:sldId id="271" r:id="rId16"/>
    <p:sldId id="288" r:id="rId17"/>
    <p:sldId id="290" r:id="rId18"/>
    <p:sldId id="289" r:id="rId19"/>
    <p:sldId id="272" r:id="rId20"/>
    <p:sldId id="276" r:id="rId21"/>
    <p:sldId id="278" r:id="rId22"/>
    <p:sldId id="292" r:id="rId23"/>
    <p:sldId id="298" r:id="rId24"/>
    <p:sldId id="295" r:id="rId25"/>
    <p:sldId id="296" r:id="rId26"/>
    <p:sldId id="283" r:id="rId27"/>
    <p:sldId id="284" r:id="rId28"/>
    <p:sldId id="299" r:id="rId29"/>
    <p:sldId id="303" r:id="rId30"/>
    <p:sldId id="287" r:id="rId31"/>
    <p:sldId id="293" r:id="rId32"/>
    <p:sldId id="291" r:id="rId33"/>
    <p:sldId id="300" r:id="rId34"/>
    <p:sldId id="302" r:id="rId35"/>
    <p:sldId id="30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A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Replacement percentage</c:v>
                </c:pt>
              </c:strCache>
            </c:strRef>
          </c:tx>
          <c:invertIfNegative val="0"/>
          <c:cat>
            <c:numRef>
              <c:f>Sheet1!$A$2:$A$4</c:f>
              <c:numCache>
                <c:formatCode>"$"#,##0_);[Red]\("$"#,##0\)</c:formatCode>
                <c:ptCount val="3"/>
                <c:pt idx="0">
                  <c:v>895</c:v>
                </c:pt>
                <c:pt idx="1">
                  <c:v>5397</c:v>
                </c:pt>
                <c:pt idx="2">
                  <c:v>10600</c:v>
                </c:pt>
              </c:numCache>
            </c:numRef>
          </c:cat>
          <c:val>
            <c:numRef>
              <c:f>Sheet1!$B$2:$B$4</c:f>
              <c:numCache>
                <c:formatCode>0%</c:formatCode>
                <c:ptCount val="3"/>
                <c:pt idx="0">
                  <c:v>0.9</c:v>
                </c:pt>
                <c:pt idx="1">
                  <c:v>0.32</c:v>
                </c:pt>
                <c:pt idx="2">
                  <c:v>0.15</c:v>
                </c:pt>
              </c:numCache>
            </c:numRef>
          </c:val>
        </c:ser>
        <c:dLbls>
          <c:showLegendKey val="0"/>
          <c:showVal val="0"/>
          <c:showCatName val="0"/>
          <c:showSerName val="0"/>
          <c:showPercent val="0"/>
          <c:showBubbleSize val="0"/>
        </c:dLbls>
        <c:gapWidth val="150"/>
        <c:axId val="53141888"/>
        <c:axId val="53143424"/>
      </c:barChart>
      <c:catAx>
        <c:axId val="53141888"/>
        <c:scaling>
          <c:orientation val="minMax"/>
        </c:scaling>
        <c:delete val="0"/>
        <c:axPos val="b"/>
        <c:numFmt formatCode="&quot;$&quot;#,##0_);[Red]\(&quot;$&quot;#,##0\)" sourceLinked="1"/>
        <c:majorTickMark val="out"/>
        <c:minorTickMark val="none"/>
        <c:tickLblPos val="nextTo"/>
        <c:crossAx val="53143424"/>
        <c:crosses val="autoZero"/>
        <c:auto val="1"/>
        <c:lblAlgn val="ctr"/>
        <c:lblOffset val="100"/>
        <c:noMultiLvlLbl val="0"/>
      </c:catAx>
      <c:valAx>
        <c:axId val="53143424"/>
        <c:scaling>
          <c:orientation val="minMax"/>
        </c:scaling>
        <c:delete val="0"/>
        <c:axPos val="l"/>
        <c:majorGridlines/>
        <c:numFmt formatCode="0%" sourceLinked="1"/>
        <c:majorTickMark val="out"/>
        <c:minorTickMark val="none"/>
        <c:tickLblPos val="nextTo"/>
        <c:crossAx val="53141888"/>
        <c:crosses val="autoZero"/>
        <c:crossBetween val="between"/>
      </c:valAx>
    </c:plotArea>
    <c:legend>
      <c:legendPos val="r"/>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800" b="0">
                <a:latin typeface="+mj-lt"/>
              </a:defRPr>
            </a:pPr>
            <a:r>
              <a:rPr lang="en-US" sz="2800" b="0" dirty="0">
                <a:latin typeface="+mj-lt"/>
              </a:rPr>
              <a:t>The Impact of Waiting</a:t>
            </a:r>
          </a:p>
        </c:rich>
      </c:tx>
      <c:layout>
        <c:manualLayout>
          <c:xMode val="edge"/>
          <c:yMode val="edge"/>
          <c:x val="0.26213785776777904"/>
          <c:y val="3.1746031746031744E-2"/>
        </c:manualLayout>
      </c:layout>
      <c:overlay val="0"/>
    </c:title>
    <c:autoTitleDeleted val="0"/>
    <c:plotArea>
      <c:layout>
        <c:manualLayout>
          <c:layoutTarget val="inner"/>
          <c:xMode val="edge"/>
          <c:yMode val="edge"/>
          <c:x val="2.3809523809523808E-2"/>
          <c:y val="0.19079427571553553"/>
          <c:w val="0.95634920634920639"/>
          <c:h val="0.68248177311169433"/>
        </c:manualLayout>
      </c:layout>
      <c:lineChart>
        <c:grouping val="standard"/>
        <c:varyColors val="0"/>
        <c:ser>
          <c:idx val="0"/>
          <c:order val="0"/>
          <c:tx>
            <c:strRef>
              <c:f>Sheet1!$B$1</c:f>
              <c:strCache>
                <c:ptCount val="1"/>
                <c:pt idx="0">
                  <c:v>Worker Benefits</c:v>
                </c:pt>
              </c:strCache>
            </c:strRef>
          </c:tx>
          <c:dLbls>
            <c:dLbl>
              <c:idx val="0"/>
              <c:layout>
                <c:manualLayout>
                  <c:x val="-0.05"/>
                  <c:y val="4.7207224096987875E-2"/>
                </c:manualLayout>
              </c:layout>
              <c:showLegendKey val="0"/>
              <c:showVal val="1"/>
              <c:showCatName val="0"/>
              <c:showSerName val="0"/>
              <c:showPercent val="0"/>
              <c:showBubbleSize val="0"/>
            </c:dLbl>
            <c:dLbl>
              <c:idx val="1"/>
              <c:layout>
                <c:manualLayout>
                  <c:x val="-4.3749999999999997E-2"/>
                  <c:y val="4.4910179640718563E-2"/>
                </c:manualLayout>
              </c:layout>
              <c:showLegendKey val="0"/>
              <c:showVal val="1"/>
              <c:showCatName val="0"/>
              <c:showSerName val="0"/>
              <c:showPercent val="0"/>
              <c:showBubbleSize val="0"/>
            </c:dLbl>
            <c:dLbl>
              <c:idx val="2"/>
              <c:layout>
                <c:manualLayout>
                  <c:x val="-5.8531746031746032E-2"/>
                  <c:y val="5.7440736574594843E-2"/>
                </c:manualLayout>
              </c:layout>
              <c:showLegendKey val="0"/>
              <c:showVal val="1"/>
              <c:showCatName val="0"/>
              <c:showSerName val="0"/>
              <c:showPercent val="0"/>
              <c:showBubbleSize val="0"/>
            </c:dLbl>
            <c:dLbl>
              <c:idx val="3"/>
              <c:layout>
                <c:manualLayout>
                  <c:x val="-4.3749999999999997E-2"/>
                  <c:y val="4.790419161676647E-2"/>
                </c:manualLayout>
              </c:layout>
              <c:showLegendKey val="0"/>
              <c:showVal val="1"/>
              <c:showCatName val="0"/>
              <c:showSerName val="0"/>
              <c:showPercent val="0"/>
              <c:showBubbleSize val="0"/>
            </c:dLbl>
            <c:dLbl>
              <c:idx val="4"/>
              <c:layout>
                <c:manualLayout>
                  <c:x val="-2.1031746031746033E-2"/>
                  <c:y val="4.3167729033870769E-2"/>
                </c:manualLayout>
              </c:layout>
              <c:showLegendKey val="0"/>
              <c:showVal val="1"/>
              <c:showCatName val="0"/>
              <c:showSerName val="0"/>
              <c:showPercent val="0"/>
              <c:showBubbleSize val="0"/>
            </c:dLbl>
            <c:dLbl>
              <c:idx val="5"/>
              <c:layout>
                <c:manualLayout>
                  <c:x val="-1.8750164041994751E-2"/>
                  <c:y val="4.790419161676647E-2"/>
                </c:manualLayout>
              </c:layout>
              <c:showLegendKey val="0"/>
              <c:showVal val="1"/>
              <c:showCatName val="0"/>
              <c:showSerName val="0"/>
              <c:showPercent val="0"/>
              <c:showBubbleSize val="0"/>
            </c:dLbl>
            <c:dLbl>
              <c:idx val="6"/>
              <c:layout>
                <c:manualLayout>
                  <c:x val="-2.5000000000000001E-2"/>
                  <c:y val="4.4910179640718563E-2"/>
                </c:manualLayout>
              </c:layout>
              <c:showLegendKey val="0"/>
              <c:showVal val="1"/>
              <c:showCatName val="0"/>
              <c:showSerName val="0"/>
              <c:showPercent val="0"/>
              <c:showBubbleSize val="0"/>
            </c:dLbl>
            <c:dLbl>
              <c:idx val="7"/>
              <c:layout>
                <c:manualLayout>
                  <c:x val="-3.125E-2"/>
                  <c:y val="4.4910179640718563E-2"/>
                </c:manualLayout>
              </c:layout>
              <c:showLegendKey val="0"/>
              <c:showVal val="1"/>
              <c:showCatName val="0"/>
              <c:showSerName val="0"/>
              <c:showPercent val="0"/>
              <c:showBubbleSize val="0"/>
            </c:dLbl>
            <c:dLbl>
              <c:idx val="8"/>
              <c:layout>
                <c:manualLayout>
                  <c:x val="-2.0833333333333333E-3"/>
                  <c:y val="4.79041916167664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62 yrs</c:v>
                </c:pt>
                <c:pt idx="1">
                  <c:v>63 yrs</c:v>
                </c:pt>
                <c:pt idx="2">
                  <c:v>64 yrs</c:v>
                </c:pt>
                <c:pt idx="3">
                  <c:v>65 yrs</c:v>
                </c:pt>
                <c:pt idx="4">
                  <c:v>66 yrs</c:v>
                </c:pt>
                <c:pt idx="5">
                  <c:v>67 yrs</c:v>
                </c:pt>
                <c:pt idx="6">
                  <c:v>68 yrs</c:v>
                </c:pt>
                <c:pt idx="7">
                  <c:v>69 yrs</c:v>
                </c:pt>
                <c:pt idx="8">
                  <c:v>70 yrs</c:v>
                </c:pt>
              </c:strCache>
            </c:strRef>
          </c:cat>
          <c:val>
            <c:numRef>
              <c:f>Sheet1!$B$2:$B$10</c:f>
              <c:numCache>
                <c:formatCode>0%</c:formatCode>
                <c:ptCount val="9"/>
                <c:pt idx="0">
                  <c:v>0.75</c:v>
                </c:pt>
                <c:pt idx="1">
                  <c:v>0.8</c:v>
                </c:pt>
                <c:pt idx="2" formatCode="0.00%">
                  <c:v>0.86699999999999999</c:v>
                </c:pt>
                <c:pt idx="3" formatCode="0.00%">
                  <c:v>0.93300000000000005</c:v>
                </c:pt>
                <c:pt idx="4">
                  <c:v>1</c:v>
                </c:pt>
                <c:pt idx="5">
                  <c:v>1.08</c:v>
                </c:pt>
                <c:pt idx="6">
                  <c:v>1.1599999999999999</c:v>
                </c:pt>
                <c:pt idx="7">
                  <c:v>1.24</c:v>
                </c:pt>
                <c:pt idx="8">
                  <c:v>1.32</c:v>
                </c:pt>
              </c:numCache>
            </c:numRef>
          </c:val>
          <c:smooth val="0"/>
        </c:ser>
        <c:ser>
          <c:idx val="1"/>
          <c:order val="1"/>
          <c:tx>
            <c:strRef>
              <c:f>Sheet1!$C$1</c:f>
              <c:strCache>
                <c:ptCount val="1"/>
                <c:pt idx="0">
                  <c:v>Spousal Benefits</c:v>
                </c:pt>
              </c:strCache>
            </c:strRef>
          </c:tx>
          <c:dLbls>
            <c:dLbl>
              <c:idx val="0"/>
              <c:layout>
                <c:manualLayout>
                  <c:x val="-4.9404761904761903E-2"/>
                  <c:y val="5.8834728992209311E-2"/>
                </c:manualLayout>
              </c:layout>
              <c:showLegendKey val="0"/>
              <c:showVal val="1"/>
              <c:showCatName val="0"/>
              <c:showSerName val="0"/>
              <c:showPercent val="0"/>
              <c:showBubbleSize val="0"/>
            </c:dLbl>
            <c:dLbl>
              <c:idx val="1"/>
              <c:layout>
                <c:manualLayout>
                  <c:x val="-8.2043650793650794E-2"/>
                  <c:y val="5.5492021830604504E-2"/>
                </c:manualLayout>
              </c:layout>
              <c:showLegendKey val="0"/>
              <c:showVal val="1"/>
              <c:showCatName val="0"/>
              <c:showSerName val="0"/>
              <c:showPercent val="0"/>
              <c:showBubbleSize val="0"/>
            </c:dLbl>
            <c:dLbl>
              <c:idx val="2"/>
              <c:layout>
                <c:manualLayout>
                  <c:x val="-6.9841426071741028E-2"/>
                  <c:y val="6.1131733533308433E-2"/>
                </c:manualLayout>
              </c:layout>
              <c:showLegendKey val="0"/>
              <c:showVal val="1"/>
              <c:showCatName val="0"/>
              <c:showSerName val="0"/>
              <c:showPercent val="0"/>
              <c:showBubbleSize val="0"/>
            </c:dLbl>
            <c:dLbl>
              <c:idx val="3"/>
              <c:layout>
                <c:manualLayout>
                  <c:x val="-5.5654761904761901E-2"/>
                  <c:y val="4.7904220305795109E-2"/>
                </c:manualLayout>
              </c:layout>
              <c:showLegendKey val="0"/>
              <c:showVal val="1"/>
              <c:showCatName val="0"/>
              <c:showSerName val="0"/>
              <c:showPercent val="0"/>
              <c:showBubbleSize val="0"/>
            </c:dLbl>
            <c:dLbl>
              <c:idx val="4"/>
              <c:layout>
                <c:manualLayout>
                  <c:x val="-2.5000000000000001E-2"/>
                  <c:y val="4.790419161676647E-2"/>
                </c:manualLayout>
              </c:layout>
              <c:showLegendKey val="0"/>
              <c:showVal val="1"/>
              <c:showCatName val="0"/>
              <c:showSerName val="0"/>
              <c:showPercent val="0"/>
              <c:showBubbleSize val="0"/>
            </c:dLbl>
            <c:dLbl>
              <c:idx val="5"/>
              <c:layout>
                <c:manualLayout>
                  <c:x val="-3.1250000000000076E-2"/>
                  <c:y val="4.790419161676647E-2"/>
                </c:manualLayout>
              </c:layout>
              <c:showLegendKey val="0"/>
              <c:showVal val="1"/>
              <c:showCatName val="0"/>
              <c:showSerName val="0"/>
              <c:showPercent val="0"/>
              <c:showBubbleSize val="0"/>
            </c:dLbl>
            <c:dLbl>
              <c:idx val="6"/>
              <c:layout>
                <c:manualLayout>
                  <c:x val="-3.7499999999999999E-2"/>
                  <c:y val="4.790419161676647E-2"/>
                </c:manualLayout>
              </c:layout>
              <c:showLegendKey val="0"/>
              <c:showVal val="1"/>
              <c:showCatName val="0"/>
              <c:showSerName val="0"/>
              <c:showPercent val="0"/>
              <c:showBubbleSize val="0"/>
            </c:dLbl>
            <c:dLbl>
              <c:idx val="7"/>
              <c:layout>
                <c:manualLayout>
                  <c:x val="-3.125E-2"/>
                  <c:y val="4.790419161676647E-2"/>
                </c:manualLayout>
              </c:layout>
              <c:showLegendKey val="0"/>
              <c:showVal val="1"/>
              <c:showCatName val="0"/>
              <c:showSerName val="0"/>
              <c:showPercent val="0"/>
              <c:showBubbleSize val="0"/>
            </c:dLbl>
            <c:dLbl>
              <c:idx val="8"/>
              <c:layout>
                <c:manualLayout>
                  <c:x val="-2.0833333333333332E-2"/>
                  <c:y val="4.79041916167664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62 yrs</c:v>
                </c:pt>
                <c:pt idx="1">
                  <c:v>63 yrs</c:v>
                </c:pt>
                <c:pt idx="2">
                  <c:v>64 yrs</c:v>
                </c:pt>
                <c:pt idx="3">
                  <c:v>65 yrs</c:v>
                </c:pt>
                <c:pt idx="4">
                  <c:v>66 yrs</c:v>
                </c:pt>
                <c:pt idx="5">
                  <c:v>67 yrs</c:v>
                </c:pt>
                <c:pt idx="6">
                  <c:v>68 yrs</c:v>
                </c:pt>
                <c:pt idx="7">
                  <c:v>69 yrs</c:v>
                </c:pt>
                <c:pt idx="8">
                  <c:v>70 yrs</c:v>
                </c:pt>
              </c:strCache>
            </c:strRef>
          </c:cat>
          <c:val>
            <c:numRef>
              <c:f>Sheet1!$C$2:$C$10</c:f>
              <c:numCache>
                <c:formatCode>0.00%</c:formatCode>
                <c:ptCount val="9"/>
                <c:pt idx="0" formatCode="0%">
                  <c:v>0.35</c:v>
                </c:pt>
                <c:pt idx="1">
                  <c:v>0.375</c:v>
                </c:pt>
                <c:pt idx="2">
                  <c:v>0.41699999999999998</c:v>
                </c:pt>
                <c:pt idx="3">
                  <c:v>0.45800000000000002</c:v>
                </c:pt>
                <c:pt idx="4" formatCode="0%">
                  <c:v>0.5</c:v>
                </c:pt>
                <c:pt idx="5" formatCode="0%">
                  <c:v>0.5</c:v>
                </c:pt>
                <c:pt idx="6" formatCode="0%">
                  <c:v>0.5</c:v>
                </c:pt>
                <c:pt idx="7" formatCode="0%">
                  <c:v>0.5</c:v>
                </c:pt>
                <c:pt idx="8" formatCode="0%">
                  <c:v>0.5</c:v>
                </c:pt>
              </c:numCache>
            </c:numRef>
          </c:val>
          <c:smooth val="0"/>
        </c:ser>
        <c:dLbls>
          <c:showLegendKey val="0"/>
          <c:showVal val="1"/>
          <c:showCatName val="0"/>
          <c:showSerName val="0"/>
          <c:showPercent val="0"/>
          <c:showBubbleSize val="0"/>
        </c:dLbls>
        <c:marker val="1"/>
        <c:smooth val="0"/>
        <c:axId val="53735424"/>
        <c:axId val="53736960"/>
      </c:lineChart>
      <c:catAx>
        <c:axId val="53735424"/>
        <c:scaling>
          <c:orientation val="minMax"/>
        </c:scaling>
        <c:delete val="0"/>
        <c:axPos val="b"/>
        <c:numFmt formatCode="General" sourceLinked="1"/>
        <c:majorTickMark val="none"/>
        <c:minorTickMark val="none"/>
        <c:tickLblPos val="nextTo"/>
        <c:crossAx val="53736960"/>
        <c:crosses val="autoZero"/>
        <c:auto val="1"/>
        <c:lblAlgn val="ctr"/>
        <c:lblOffset val="100"/>
        <c:noMultiLvlLbl val="0"/>
      </c:catAx>
      <c:valAx>
        <c:axId val="53736960"/>
        <c:scaling>
          <c:orientation val="minMax"/>
        </c:scaling>
        <c:delete val="1"/>
        <c:axPos val="l"/>
        <c:numFmt formatCode="0%" sourceLinked="1"/>
        <c:majorTickMark val="none"/>
        <c:minorTickMark val="none"/>
        <c:tickLblPos val="nextTo"/>
        <c:crossAx val="53735424"/>
        <c:crosses val="autoZero"/>
        <c:crossBetween val="between"/>
      </c:valAx>
    </c:plotArea>
    <c:legend>
      <c:legendPos val="t"/>
      <c:layout>
        <c:manualLayout>
          <c:xMode val="edge"/>
          <c:yMode val="edge"/>
          <c:x val="0.15575928008998874"/>
          <c:y val="0.14117735283089614"/>
          <c:w val="0.68451318585176857"/>
          <c:h val="7.3426446694163233E-2"/>
        </c:manualLayout>
      </c:layout>
      <c:overlay val="0"/>
      <c:txPr>
        <a:bodyPr/>
        <a:lstStyle/>
        <a:p>
          <a:pPr>
            <a:defRPr sz="16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B23BD-AB8E-452E-9D91-220AB3C2B3B7}" type="datetimeFigureOut">
              <a:rPr lang="en-US" smtClean="0"/>
              <a:t>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E808A-F262-4EBD-A448-C8A10AB1EFA8}" type="slidenum">
              <a:rPr lang="en-US" smtClean="0"/>
              <a:t>‹#›</a:t>
            </a:fld>
            <a:endParaRPr lang="en-US"/>
          </a:p>
        </p:txBody>
      </p:sp>
    </p:spTree>
    <p:extLst>
      <p:ext uri="{BB962C8B-B14F-4D97-AF65-F5344CB8AC3E}">
        <p14:creationId xmlns:p14="http://schemas.microsoft.com/office/powerpoint/2010/main" val="426128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E808A-F262-4EBD-A448-C8A10AB1EFA8}" type="slidenum">
              <a:rPr lang="en-US" smtClean="0"/>
              <a:t>18</a:t>
            </a:fld>
            <a:endParaRPr lang="en-US"/>
          </a:p>
        </p:txBody>
      </p:sp>
    </p:spTree>
    <p:extLst>
      <p:ext uri="{BB962C8B-B14F-4D97-AF65-F5344CB8AC3E}">
        <p14:creationId xmlns:p14="http://schemas.microsoft.com/office/powerpoint/2010/main" val="396557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8158F-18BB-404D-AE9B-CC387457FF30}"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159C-D756-4DAC-A1A5-778A8FBECDFE}" type="slidenum">
              <a:rPr lang="en-US" smtClean="0"/>
              <a:t>‹#›</a:t>
            </a:fld>
            <a:endParaRPr lang="en-US"/>
          </a:p>
        </p:txBody>
      </p:sp>
    </p:spTree>
    <p:extLst>
      <p:ext uri="{BB962C8B-B14F-4D97-AF65-F5344CB8AC3E}">
        <p14:creationId xmlns:p14="http://schemas.microsoft.com/office/powerpoint/2010/main" val="322557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8158F-18BB-404D-AE9B-CC387457FF30}"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159C-D756-4DAC-A1A5-778A8FBECDFE}" type="slidenum">
              <a:rPr lang="en-US" smtClean="0"/>
              <a:t>‹#›</a:t>
            </a:fld>
            <a:endParaRPr lang="en-US"/>
          </a:p>
        </p:txBody>
      </p:sp>
    </p:spTree>
    <p:extLst>
      <p:ext uri="{BB962C8B-B14F-4D97-AF65-F5344CB8AC3E}">
        <p14:creationId xmlns:p14="http://schemas.microsoft.com/office/powerpoint/2010/main" val="290372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8158F-18BB-404D-AE9B-CC387457FF30}"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159C-D756-4DAC-A1A5-778A8FBECDFE}" type="slidenum">
              <a:rPr lang="en-US" smtClean="0"/>
              <a:t>‹#›</a:t>
            </a:fld>
            <a:endParaRPr lang="en-US"/>
          </a:p>
        </p:txBody>
      </p:sp>
    </p:spTree>
    <p:extLst>
      <p:ext uri="{BB962C8B-B14F-4D97-AF65-F5344CB8AC3E}">
        <p14:creationId xmlns:p14="http://schemas.microsoft.com/office/powerpoint/2010/main" val="187923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8158F-18BB-404D-AE9B-CC387457FF30}"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159C-D756-4DAC-A1A5-778A8FBECDFE}" type="slidenum">
              <a:rPr lang="en-US" smtClean="0"/>
              <a:t>‹#›</a:t>
            </a:fld>
            <a:endParaRPr lang="en-US"/>
          </a:p>
        </p:txBody>
      </p:sp>
    </p:spTree>
    <p:extLst>
      <p:ext uri="{BB962C8B-B14F-4D97-AF65-F5344CB8AC3E}">
        <p14:creationId xmlns:p14="http://schemas.microsoft.com/office/powerpoint/2010/main" val="366053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8158F-18BB-404D-AE9B-CC387457FF30}"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159C-D756-4DAC-A1A5-778A8FBECDFE}" type="slidenum">
              <a:rPr lang="en-US" smtClean="0"/>
              <a:t>‹#›</a:t>
            </a:fld>
            <a:endParaRPr lang="en-US"/>
          </a:p>
        </p:txBody>
      </p:sp>
    </p:spTree>
    <p:extLst>
      <p:ext uri="{BB962C8B-B14F-4D97-AF65-F5344CB8AC3E}">
        <p14:creationId xmlns:p14="http://schemas.microsoft.com/office/powerpoint/2010/main" val="319813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8158F-18BB-404D-AE9B-CC387457FF30}"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A159C-D756-4DAC-A1A5-778A8FBECDFE}" type="slidenum">
              <a:rPr lang="en-US" smtClean="0"/>
              <a:t>‹#›</a:t>
            </a:fld>
            <a:endParaRPr lang="en-US"/>
          </a:p>
        </p:txBody>
      </p:sp>
    </p:spTree>
    <p:extLst>
      <p:ext uri="{BB962C8B-B14F-4D97-AF65-F5344CB8AC3E}">
        <p14:creationId xmlns:p14="http://schemas.microsoft.com/office/powerpoint/2010/main" val="240634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C8158F-18BB-404D-AE9B-CC387457FF30}"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A159C-D756-4DAC-A1A5-778A8FBECDFE}" type="slidenum">
              <a:rPr lang="en-US" smtClean="0"/>
              <a:t>‹#›</a:t>
            </a:fld>
            <a:endParaRPr lang="en-US"/>
          </a:p>
        </p:txBody>
      </p:sp>
    </p:spTree>
    <p:extLst>
      <p:ext uri="{BB962C8B-B14F-4D97-AF65-F5344CB8AC3E}">
        <p14:creationId xmlns:p14="http://schemas.microsoft.com/office/powerpoint/2010/main" val="202848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8158F-18BB-404D-AE9B-CC387457FF30}"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A159C-D756-4DAC-A1A5-778A8FBECDFE}" type="slidenum">
              <a:rPr lang="en-US" smtClean="0"/>
              <a:t>‹#›</a:t>
            </a:fld>
            <a:endParaRPr lang="en-US"/>
          </a:p>
        </p:txBody>
      </p:sp>
    </p:spTree>
    <p:extLst>
      <p:ext uri="{BB962C8B-B14F-4D97-AF65-F5344CB8AC3E}">
        <p14:creationId xmlns:p14="http://schemas.microsoft.com/office/powerpoint/2010/main" val="250479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8158F-18BB-404D-AE9B-CC387457FF30}"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A159C-D756-4DAC-A1A5-778A8FBECDFE}" type="slidenum">
              <a:rPr lang="en-US" smtClean="0"/>
              <a:t>‹#›</a:t>
            </a:fld>
            <a:endParaRPr lang="en-US"/>
          </a:p>
        </p:txBody>
      </p:sp>
    </p:spTree>
    <p:extLst>
      <p:ext uri="{BB962C8B-B14F-4D97-AF65-F5344CB8AC3E}">
        <p14:creationId xmlns:p14="http://schemas.microsoft.com/office/powerpoint/2010/main" val="172491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8158F-18BB-404D-AE9B-CC387457FF30}"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A159C-D756-4DAC-A1A5-778A8FBECDFE}" type="slidenum">
              <a:rPr lang="en-US" smtClean="0"/>
              <a:t>‹#›</a:t>
            </a:fld>
            <a:endParaRPr lang="en-US"/>
          </a:p>
        </p:txBody>
      </p:sp>
    </p:spTree>
    <p:extLst>
      <p:ext uri="{BB962C8B-B14F-4D97-AF65-F5344CB8AC3E}">
        <p14:creationId xmlns:p14="http://schemas.microsoft.com/office/powerpoint/2010/main" val="402315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8158F-18BB-404D-AE9B-CC387457FF30}"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A159C-D756-4DAC-A1A5-778A8FBECDFE}" type="slidenum">
              <a:rPr lang="en-US" smtClean="0"/>
              <a:t>‹#›</a:t>
            </a:fld>
            <a:endParaRPr lang="en-US"/>
          </a:p>
        </p:txBody>
      </p:sp>
    </p:spTree>
    <p:extLst>
      <p:ext uri="{BB962C8B-B14F-4D97-AF65-F5344CB8AC3E}">
        <p14:creationId xmlns:p14="http://schemas.microsoft.com/office/powerpoint/2010/main" val="423358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lumMod val="0"/>
                <a:lumOff val="100000"/>
                <a:alpha val="61000"/>
              </a:srgbClr>
            </a:gs>
            <a:gs pos="81000">
              <a:schemeClr val="accent3">
                <a:lumMod val="60000"/>
                <a:lumOff val="40000"/>
              </a:schemeClr>
            </a:gs>
            <a:gs pos="100000">
              <a:srgbClr val="6EA92D"/>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8158F-18BB-404D-AE9B-CC387457FF30}" type="datetimeFigureOut">
              <a:rPr lang="en-US" smtClean="0"/>
              <a:t>2/14/2018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A159C-D756-4DAC-A1A5-778A8FBECDFE}" type="slidenum">
              <a:rPr lang="en-US" smtClean="0"/>
              <a:t>‹#›</a:t>
            </a:fld>
            <a:endParaRPr lang="en-US"/>
          </a:p>
        </p:txBody>
      </p:sp>
    </p:spTree>
    <p:extLst>
      <p:ext uri="{BB962C8B-B14F-4D97-AF65-F5344CB8AC3E}">
        <p14:creationId xmlns:p14="http://schemas.microsoft.com/office/powerpoint/2010/main" val="94838274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ssa.gov/planners/survivors/onyourown5.html#other" TargetMode="External"/><Relationship Id="rId2" Type="http://schemas.openxmlformats.org/officeDocument/2006/relationships/hyperlink" Target="https://www.ssa.gov/planners/survivors/survivorchartred.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ssa.gov/planners/survivors/1941s.html" TargetMode="External"/><Relationship Id="rId13" Type="http://schemas.openxmlformats.org/officeDocument/2006/relationships/hyperlink" Target="https://www.ssa.gov/planners/survivors/1957s.html" TargetMode="External"/><Relationship Id="rId18" Type="http://schemas.openxmlformats.org/officeDocument/2006/relationships/hyperlink" Target="https://www.ssa.gov/planners/survivors/1962s.html" TargetMode="External"/><Relationship Id="rId3" Type="http://schemas.openxmlformats.org/officeDocument/2006/relationships/hyperlink" Target="https://www.ssa.gov/planners/survivors/survivorchartred.html#retirement" TargetMode="External"/><Relationship Id="rId7" Type="http://schemas.openxmlformats.org/officeDocument/2006/relationships/hyperlink" Target="https://www.ssa.gov/planners/survivors/1940s.html" TargetMode="External"/><Relationship Id="rId12" Type="http://schemas.openxmlformats.org/officeDocument/2006/relationships/hyperlink" Target="https://www.ssa.gov/planners/survivors/1945s.html" TargetMode="External"/><Relationship Id="rId17" Type="http://schemas.openxmlformats.org/officeDocument/2006/relationships/hyperlink" Target="https://www.ssa.gov/planners/survivors/1961s.html" TargetMode="External"/><Relationship Id="rId2" Type="http://schemas.openxmlformats.org/officeDocument/2006/relationships/hyperlink" Target="https://www.ssa.gov/planners/survivors/survivorchartred.html#year" TargetMode="External"/><Relationship Id="rId16" Type="http://schemas.openxmlformats.org/officeDocument/2006/relationships/hyperlink" Target="https://www.ssa.gov/planners/survivors/1960s.html" TargetMode="External"/><Relationship Id="rId1" Type="http://schemas.openxmlformats.org/officeDocument/2006/relationships/slideLayout" Target="../slideLayouts/slideLayout4.xml"/><Relationship Id="rId6" Type="http://schemas.openxmlformats.org/officeDocument/2006/relationships/hyperlink" Target="https://www.ssa.gov/planners/survivors/1939s.html" TargetMode="External"/><Relationship Id="rId11" Type="http://schemas.openxmlformats.org/officeDocument/2006/relationships/hyperlink" Target="https://www.ssa.gov/planners/survivors/1944s.html" TargetMode="External"/><Relationship Id="rId5" Type="http://schemas.openxmlformats.org/officeDocument/2006/relationships/hyperlink" Target="https://www.ssa.gov/planners/survivors/survivorchartred.html#reduction" TargetMode="External"/><Relationship Id="rId15" Type="http://schemas.openxmlformats.org/officeDocument/2006/relationships/hyperlink" Target="https://www.ssa.gov/planners/survivors/1959s.html" TargetMode="External"/><Relationship Id="rId10" Type="http://schemas.openxmlformats.org/officeDocument/2006/relationships/hyperlink" Target="https://www.ssa.gov/planners/survivors/1943s.html" TargetMode="External"/><Relationship Id="rId4" Type="http://schemas.openxmlformats.org/officeDocument/2006/relationships/hyperlink" Target="https://www.ssa.gov/planners/survivors/survivorchartred.html#age60" TargetMode="External"/><Relationship Id="rId9" Type="http://schemas.openxmlformats.org/officeDocument/2006/relationships/hyperlink" Target="https://www.ssa.gov/planners/survivors/1942s.html" TargetMode="External"/><Relationship Id="rId14" Type="http://schemas.openxmlformats.org/officeDocument/2006/relationships/hyperlink" Target="https://www.ssa.gov/planners/survivors/1958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ssa.gov/planners/retire/rule.html"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ssa.gov/oact/cola/awifactors.html" TargetMode="External"/><Relationship Id="rId2" Type="http://schemas.openxmlformats.org/officeDocument/2006/relationships/hyperlink" Target="https://www.ssa.gov/oact/ProgData/insured.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sa.gov/planners/retire/1942.html" TargetMode="External"/><Relationship Id="rId13" Type="http://schemas.openxmlformats.org/officeDocument/2006/relationships/hyperlink" Target="https://www.ssa.gov/planners/retire/1958.html" TargetMode="External"/><Relationship Id="rId3" Type="http://schemas.openxmlformats.org/officeDocument/2006/relationships/hyperlink" Target="https://www.ssa.gov/planners/retire/1937.html" TargetMode="External"/><Relationship Id="rId7" Type="http://schemas.openxmlformats.org/officeDocument/2006/relationships/hyperlink" Target="https://www.ssa.gov/planners/retire/1941.html" TargetMode="External"/><Relationship Id="rId12" Type="http://schemas.openxmlformats.org/officeDocument/2006/relationships/hyperlink" Target="https://www.ssa.gov/planners/retire/1957.html" TargetMode="External"/><Relationship Id="rId2" Type="http://schemas.openxmlformats.org/officeDocument/2006/relationships/hyperlink" Target="https://www.ssa.gov/planners/retire/retirechart.html#exception" TargetMode="External"/><Relationship Id="rId1" Type="http://schemas.openxmlformats.org/officeDocument/2006/relationships/slideLayout" Target="../slideLayouts/slideLayout2.xml"/><Relationship Id="rId6" Type="http://schemas.openxmlformats.org/officeDocument/2006/relationships/hyperlink" Target="https://www.ssa.gov/planners/retire/1940.html" TargetMode="External"/><Relationship Id="rId11" Type="http://schemas.openxmlformats.org/officeDocument/2006/relationships/hyperlink" Target="https://www.ssa.gov/planners/retire/1956.html" TargetMode="External"/><Relationship Id="rId5" Type="http://schemas.openxmlformats.org/officeDocument/2006/relationships/hyperlink" Target="https://www.ssa.gov/planners/retire/1939.html" TargetMode="External"/><Relationship Id="rId15" Type="http://schemas.openxmlformats.org/officeDocument/2006/relationships/hyperlink" Target="https://www.ssa.gov/planners/retire/1960.html" TargetMode="External"/><Relationship Id="rId10" Type="http://schemas.openxmlformats.org/officeDocument/2006/relationships/hyperlink" Target="https://www.ssa.gov/planners/retire/1955.html" TargetMode="External"/><Relationship Id="rId4" Type="http://schemas.openxmlformats.org/officeDocument/2006/relationships/hyperlink" Target="https://www.ssa.gov/planners/retire/1938.html" TargetMode="External"/><Relationship Id="rId9" Type="http://schemas.openxmlformats.org/officeDocument/2006/relationships/hyperlink" Target="https://www.ssa.gov/planners/retire/1943.html" TargetMode="External"/><Relationship Id="rId14" Type="http://schemas.openxmlformats.org/officeDocument/2006/relationships/hyperlink" Target="https://www.ssa.gov/planners/retire/1959.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Incorporating Social Security Into The Planning Conversation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91" y="2084776"/>
            <a:ext cx="7977417" cy="3556810"/>
          </a:xfrm>
        </p:spPr>
      </p:pic>
    </p:spTree>
    <p:extLst>
      <p:ext uri="{BB962C8B-B14F-4D97-AF65-F5344CB8AC3E}">
        <p14:creationId xmlns:p14="http://schemas.microsoft.com/office/powerpoint/2010/main" val="244202504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Earliest Filing Age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The earliest age at which you can begin receiving your Social Security retirement benefits is </a:t>
            </a:r>
            <a:r>
              <a:rPr lang="en-US" dirty="0" smtClean="0"/>
              <a:t>62*. </a:t>
            </a:r>
            <a:r>
              <a:rPr lang="en-US" dirty="0"/>
              <a:t>You can apply for your benefits 3 months before you turn 62 if you want your payments to start at that age</a:t>
            </a:r>
            <a:r>
              <a:rPr lang="en-US" dirty="0" smtClean="0"/>
              <a:t>.</a:t>
            </a:r>
          </a:p>
          <a:p>
            <a:r>
              <a:rPr lang="en-US" u="sng" dirty="0" smtClean="0"/>
              <a:t>The reduction is permanent</a:t>
            </a:r>
          </a:p>
          <a:p>
            <a:endParaRPr lang="en-US" dirty="0"/>
          </a:p>
          <a:p>
            <a:pPr marL="0" indent="0" algn="ctr">
              <a:buNone/>
            </a:pPr>
            <a:r>
              <a:rPr lang="en-US" sz="1800" dirty="0" smtClean="0"/>
              <a:t>      *Survivor benefits can be filed as early as age 60.</a:t>
            </a:r>
            <a:endParaRPr lang="en-US" sz="18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190462"/>
            <a:ext cx="4038600" cy="3345438"/>
          </a:xfrm>
        </p:spPr>
      </p:pic>
    </p:spTree>
    <p:extLst>
      <p:ext uri="{BB962C8B-B14F-4D97-AF65-F5344CB8AC3E}">
        <p14:creationId xmlns:p14="http://schemas.microsoft.com/office/powerpoint/2010/main" val="1481279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296362875"/>
              </p:ext>
            </p:extLst>
          </p:nvPr>
        </p:nvGraphicFramePr>
        <p:xfrm>
          <a:off x="1371600" y="609600"/>
          <a:ext cx="64008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4887108"/>
            <a:ext cx="1231602" cy="369332"/>
          </a:xfrm>
          <a:prstGeom prst="rect">
            <a:avLst/>
          </a:prstGeom>
          <a:noFill/>
        </p:spPr>
        <p:txBody>
          <a:bodyPr wrap="square" rtlCol="0">
            <a:spAutoFit/>
          </a:bodyPr>
          <a:lstStyle/>
          <a:p>
            <a:r>
              <a:rPr lang="en-US" b="1" dirty="0" smtClean="0"/>
              <a:t>Filing Age</a:t>
            </a:r>
            <a:endParaRPr lang="en-US" b="1" dirty="0"/>
          </a:p>
        </p:txBody>
      </p:sp>
      <p:sp>
        <p:nvSpPr>
          <p:cNvPr id="2" name="TextBox 1"/>
          <p:cNvSpPr txBox="1"/>
          <p:nvPr/>
        </p:nvSpPr>
        <p:spPr>
          <a:xfrm>
            <a:off x="457200" y="5884593"/>
            <a:ext cx="6934200" cy="523220"/>
          </a:xfrm>
          <a:prstGeom prst="rect">
            <a:avLst/>
          </a:prstGeom>
          <a:noFill/>
        </p:spPr>
        <p:txBody>
          <a:bodyPr wrap="square" rtlCol="0">
            <a:spAutoFit/>
          </a:bodyPr>
          <a:lstStyle/>
          <a:p>
            <a:r>
              <a:rPr lang="en-US" sz="1400" dirty="0" smtClean="0"/>
              <a:t>*The percentages for the spousal benefit are based on the primary workers Primary Insurance Amount (benefit at full retirement age)</a:t>
            </a:r>
            <a:endParaRPr lang="en-US" sz="1400" dirty="0"/>
          </a:p>
        </p:txBody>
      </p:sp>
    </p:spTree>
    <p:extLst>
      <p:ext uri="{BB962C8B-B14F-4D97-AF65-F5344CB8AC3E}">
        <p14:creationId xmlns:p14="http://schemas.microsoft.com/office/powerpoint/2010/main" val="3411756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Bipartisan budget act of 2015</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The new rules dramatically change Social Security claiming options and effectively divide each individual into one of three groups:</a:t>
            </a:r>
          </a:p>
          <a:p>
            <a:pPr fontAlgn="base"/>
            <a:r>
              <a:rPr lang="en-US" dirty="0"/>
              <a:t>People born on or before May 1, 1950 will be the least affected, although if they plan to suspend their retirement benefit and still allow others to collect auxiliary benefits based on their record (i.e., spousal and child benefits) during suspension, they must request benefit suspension no later than April 29, 2016.</a:t>
            </a:r>
          </a:p>
          <a:p>
            <a:pPr fontAlgn="base"/>
            <a:r>
              <a:rPr lang="en-US" dirty="0"/>
              <a:t>People born between May 2, 1950 and January 1, 1954 will see mixed effects of the new rules on their optimal benefits filing strategy.</a:t>
            </a:r>
          </a:p>
          <a:p>
            <a:pPr fontAlgn="base"/>
            <a:r>
              <a:rPr lang="en-US" dirty="0"/>
              <a:t>People born on or after January 2, 1954 will be the most affected in terms of the effects of filing and suspending as well as not being able to file a restricted application for either just a spousal benefit or just a retirement benefit even after their full retirement age. They will not receive auxiliary benefits during suspension.</a:t>
            </a:r>
          </a:p>
          <a:p>
            <a:endParaRPr lang="en-US" dirty="0"/>
          </a:p>
        </p:txBody>
      </p:sp>
    </p:spTree>
    <p:extLst>
      <p:ext uri="{BB962C8B-B14F-4D97-AF65-F5344CB8AC3E}">
        <p14:creationId xmlns:p14="http://schemas.microsoft.com/office/powerpoint/2010/main" val="1375586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SPOUSAL BENEFIT</a:t>
            </a:r>
            <a:endParaRPr lang="en-US" dirty="0"/>
          </a:p>
        </p:txBody>
      </p:sp>
      <p:sp>
        <p:nvSpPr>
          <p:cNvPr id="3" name="Content Placeholder 2"/>
          <p:cNvSpPr>
            <a:spLocks noGrp="1"/>
          </p:cNvSpPr>
          <p:nvPr>
            <p:ph sz="half" idx="1"/>
          </p:nvPr>
        </p:nvSpPr>
        <p:spPr>
          <a:ln>
            <a:noFill/>
          </a:ln>
        </p:spPr>
        <p:txBody>
          <a:bodyPr>
            <a:normAutofit fontScale="70000" lnSpcReduction="20000"/>
          </a:bodyPr>
          <a:lstStyle/>
          <a:p>
            <a:r>
              <a:rPr lang="en-US" dirty="0"/>
              <a:t>Even if you have never worked under Social Security, you may be able to get spouse’s retirement benefits if you are at least 62 years of age and your spouse is receiving retirement or disability benefits. </a:t>
            </a:r>
            <a:endParaRPr lang="en-US" dirty="0" smtClean="0"/>
          </a:p>
          <a:p>
            <a:endParaRPr lang="en-US" dirty="0"/>
          </a:p>
          <a:p>
            <a:r>
              <a:rPr lang="en-US" b="1" dirty="0" smtClean="0"/>
              <a:t>BENEFIT AMOUNT IS 50% OF COVERED WORKERS PIA.</a:t>
            </a:r>
          </a:p>
          <a:p>
            <a:pPr marL="0" indent="0">
              <a:buNone/>
            </a:pPr>
            <a:endParaRPr lang="en-US" sz="2400" b="1" dirty="0"/>
          </a:p>
          <a:p>
            <a:pPr marL="0" indent="0">
              <a:buNone/>
            </a:pPr>
            <a:r>
              <a:rPr lang="en-US" sz="2400" b="1" dirty="0" smtClean="0"/>
              <a:t>   COVERED WORKER MUST HAVE </a:t>
            </a:r>
            <a:r>
              <a:rPr lang="en-US" sz="2400" b="1" dirty="0" smtClean="0"/>
              <a:t>FILED </a:t>
            </a:r>
            <a:r>
              <a:rPr lang="en-US" sz="2400" b="1" dirty="0" smtClean="0"/>
              <a:t>FOR BENEFITS BEFORE SPOUSE CAN APPLY.</a:t>
            </a:r>
          </a:p>
          <a:p>
            <a:pPr marL="0" indent="0">
              <a:buNone/>
            </a:pPr>
            <a:endParaRPr lang="en-US" sz="2400" b="1" dirty="0"/>
          </a:p>
          <a:p>
            <a:pPr marL="0" indent="0">
              <a:buNone/>
            </a:pPr>
            <a:r>
              <a:rPr lang="en-US" sz="2400" b="1" dirty="0" smtClean="0"/>
              <a:t>MUST BE MARRIED 12 MONTHS TO BE ELIGIBLE FOR SPOUSAL BENEFIT.</a:t>
            </a:r>
          </a:p>
          <a:p>
            <a:pPr marL="0" indent="0">
              <a:buNone/>
            </a:pPr>
            <a:endParaRPr lang="en-US" sz="2400" b="1" dirty="0"/>
          </a:p>
          <a:p>
            <a:pPr marL="0" indent="0">
              <a:buNone/>
            </a:pPr>
            <a:endParaRPr lang="en-US" sz="2400" b="1"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0922" y="2718103"/>
            <a:ext cx="3433156" cy="2290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82607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Ex-Spouse Benefit</a:t>
            </a:r>
            <a:endParaRPr lang="en-US" dirty="0"/>
          </a:p>
        </p:txBody>
      </p:sp>
      <p:sp>
        <p:nvSpPr>
          <p:cNvPr id="3" name="Content Placeholder 2"/>
          <p:cNvSpPr>
            <a:spLocks noGrp="1"/>
          </p:cNvSpPr>
          <p:nvPr>
            <p:ph sz="half" idx="1"/>
          </p:nvPr>
        </p:nvSpPr>
        <p:spPr/>
        <p:txBody>
          <a:bodyPr/>
          <a:lstStyle/>
          <a:p>
            <a:r>
              <a:rPr lang="en-US" dirty="0" smtClean="0"/>
              <a:t>Married for 10 or more years, divorced for less than 2 years. </a:t>
            </a:r>
          </a:p>
          <a:p>
            <a:r>
              <a:rPr lang="en-US" dirty="0" smtClean="0"/>
              <a:t>NH has to have filed for benefits in order for ex-spouse benefit to be available.</a:t>
            </a:r>
          </a:p>
          <a:p>
            <a:endParaRPr lang="en-US" dirty="0"/>
          </a:p>
          <a:p>
            <a:r>
              <a:rPr lang="en-US" sz="2000" b="1" i="1" dirty="0" smtClean="0"/>
              <a:t>Ex-spouse benefit </a:t>
            </a:r>
            <a:r>
              <a:rPr lang="en-US" sz="2000" b="1" i="1" u="sng" dirty="0" smtClean="0"/>
              <a:t>does not </a:t>
            </a:r>
            <a:r>
              <a:rPr lang="en-US" sz="2000" b="1" i="1" dirty="0" smtClean="0"/>
              <a:t>count toward family maximum</a:t>
            </a:r>
            <a:endParaRPr lang="en-US" sz="2000" b="1"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2057400"/>
            <a:ext cx="31242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11626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Independently Entitled Ex spouse</a:t>
            </a:r>
            <a:endParaRPr lang="en-US" dirty="0"/>
          </a:p>
        </p:txBody>
      </p:sp>
      <p:sp>
        <p:nvSpPr>
          <p:cNvPr id="3" name="Content Placeholder 2"/>
          <p:cNvSpPr>
            <a:spLocks noGrp="1"/>
          </p:cNvSpPr>
          <p:nvPr>
            <p:ph sz="half" idx="1"/>
          </p:nvPr>
        </p:nvSpPr>
        <p:spPr/>
        <p:txBody>
          <a:bodyPr>
            <a:normAutofit fontScale="77500" lnSpcReduction="20000"/>
          </a:bodyPr>
          <a:lstStyle/>
          <a:p>
            <a:r>
              <a:rPr lang="en-US" sz="2400" dirty="0"/>
              <a:t>If you are </a:t>
            </a:r>
            <a:r>
              <a:rPr lang="en-US" sz="2400" dirty="0" smtClean="0"/>
              <a:t>divorced for 2 or more years, </a:t>
            </a:r>
            <a:r>
              <a:rPr lang="en-US" sz="2400" dirty="0"/>
              <a:t>but your marriage lasted 10 years or longer, you can receive benefits on your ex-spouse's record (even if he or she has remarried) if:</a:t>
            </a:r>
          </a:p>
          <a:p>
            <a:r>
              <a:rPr lang="en-US" sz="2400" dirty="0"/>
              <a:t>You are unmarried;</a:t>
            </a:r>
          </a:p>
          <a:p>
            <a:r>
              <a:rPr lang="en-US" sz="2400" dirty="0"/>
              <a:t>You are age 62 or older;</a:t>
            </a:r>
          </a:p>
          <a:p>
            <a:r>
              <a:rPr lang="en-US" sz="2400" dirty="0"/>
              <a:t>Your ex-spouse is entitled to Social Security retirement or disability benefits </a:t>
            </a:r>
            <a:r>
              <a:rPr lang="en-US" sz="2400" b="1" dirty="0"/>
              <a:t>and</a:t>
            </a:r>
            <a:endParaRPr lang="en-US" sz="2400" dirty="0"/>
          </a:p>
          <a:p>
            <a:r>
              <a:rPr lang="en-US" sz="2400" dirty="0"/>
              <a:t>The benefit you are entitled to receive based on your own work is less than the benefit you would receive based on your ex-spouse's </a:t>
            </a:r>
            <a:r>
              <a:rPr lang="en-US" sz="2400" dirty="0" smtClean="0"/>
              <a:t>work</a:t>
            </a:r>
          </a:p>
          <a:p>
            <a:pPr marL="0" indent="0">
              <a:buNone/>
            </a:pPr>
            <a:r>
              <a:rPr lang="en-US" sz="2400" i="1" dirty="0" smtClean="0"/>
              <a:t>*Key point: This benefit is available provided you </a:t>
            </a:r>
            <a:r>
              <a:rPr lang="en-US" sz="2400" b="1" i="1" u="sng" dirty="0" smtClean="0"/>
              <a:t>have not  </a:t>
            </a:r>
            <a:r>
              <a:rPr lang="en-US" sz="2400" i="1" dirty="0" smtClean="0"/>
              <a:t>remarried.</a:t>
            </a:r>
            <a:endParaRPr lang="en-US" sz="2400" i="1"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57812" y="2991644"/>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966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Survivor Benefit</a:t>
            </a:r>
            <a:endParaRPr lang="en-US" dirty="0"/>
          </a:p>
        </p:txBody>
      </p:sp>
      <p:sp>
        <p:nvSpPr>
          <p:cNvPr id="6" name="Content Placeholder 5"/>
          <p:cNvSpPr>
            <a:spLocks noGrp="1"/>
          </p:cNvSpPr>
          <p:nvPr>
            <p:ph idx="1"/>
          </p:nvPr>
        </p:nvSpPr>
        <p:spPr/>
        <p:txBody>
          <a:bodyPr>
            <a:normAutofit/>
          </a:bodyPr>
          <a:lstStyle/>
          <a:p>
            <a:r>
              <a:rPr lang="en-US" dirty="0"/>
              <a:t>Your widow or widower can receive:</a:t>
            </a:r>
          </a:p>
          <a:p>
            <a:pPr lvl="1"/>
            <a:r>
              <a:rPr lang="en-US" dirty="0"/>
              <a:t>reduced benefits as early as age 60 or full benefits at </a:t>
            </a:r>
            <a:r>
              <a:rPr lang="en-US" dirty="0">
                <a:hlinkClick r:id="rId2"/>
              </a:rPr>
              <a:t>full retirement age</a:t>
            </a:r>
            <a:r>
              <a:rPr lang="en-US" dirty="0"/>
              <a:t> or older.</a:t>
            </a:r>
          </a:p>
          <a:p>
            <a:r>
              <a:rPr lang="en-US" dirty="0">
                <a:hlinkClick r:id="rId3"/>
              </a:rPr>
              <a:t>If your widow or widower remarries</a:t>
            </a:r>
            <a:r>
              <a:rPr lang="en-US" dirty="0"/>
              <a:t> </a:t>
            </a:r>
            <a:r>
              <a:rPr lang="en-US" b="1" dirty="0"/>
              <a:t>after they reach age 60</a:t>
            </a:r>
            <a:r>
              <a:rPr lang="en-US" dirty="0"/>
              <a:t> (age 50 if disabled), the remarriage will not affect their eligibility for survivors benefits</a:t>
            </a:r>
            <a:r>
              <a:rPr lang="en-US" dirty="0" smtClean="0"/>
              <a:t>.</a:t>
            </a:r>
          </a:p>
          <a:p>
            <a:endParaRPr lang="en-US" dirty="0" smtClean="0"/>
          </a:p>
          <a:p>
            <a:r>
              <a:rPr lang="en-US" sz="2000" b="1" dirty="0" smtClean="0"/>
              <a:t>MUST BE MARRIED 9 MONTHS TO BE ELIGIBLE FOR SURVIVOR BENEFIT</a:t>
            </a:r>
            <a:endParaRPr lang="en-US" sz="2000" b="1" dirty="0"/>
          </a:p>
        </p:txBody>
      </p:sp>
    </p:spTree>
    <p:extLst>
      <p:ext uri="{BB962C8B-B14F-4D97-AF65-F5344CB8AC3E}">
        <p14:creationId xmlns:p14="http://schemas.microsoft.com/office/powerpoint/2010/main" val="291851578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 Full Retirement Age</a:t>
            </a:r>
            <a:endParaRPr lang="en-US" dirty="0"/>
          </a:p>
        </p:txBody>
      </p:sp>
      <p:graphicFrame>
        <p:nvGraphicFramePr>
          <p:cNvPr id="4" name="Content Placeholder 3"/>
          <p:cNvGraphicFramePr>
            <a:graphicFrameLocks noGrp="1"/>
          </p:cNvGraphicFramePr>
          <p:nvPr>
            <p:ph sz="half" idx="1"/>
          </p:nvPr>
        </p:nvGraphicFramePr>
        <p:xfrm>
          <a:off x="457200" y="1600200"/>
          <a:ext cx="4038230" cy="4525962"/>
        </p:xfrm>
        <a:graphic>
          <a:graphicData uri="http://schemas.openxmlformats.org/drawingml/2006/table">
            <a:tbl>
              <a:tblPr/>
              <a:tblGrid>
                <a:gridCol w="807646"/>
                <a:gridCol w="807646"/>
                <a:gridCol w="807646"/>
                <a:gridCol w="807646"/>
                <a:gridCol w="807646"/>
              </a:tblGrid>
              <a:tr h="738933">
                <a:tc>
                  <a:txBody>
                    <a:bodyPr/>
                    <a:lstStyle/>
                    <a:p>
                      <a:r>
                        <a:rPr lang="en-US" sz="900" b="1"/>
                        <a:t>Year of Birth </a:t>
                      </a:r>
                      <a:r>
                        <a:rPr lang="en-US" sz="900" b="1" baseline="30000">
                          <a:hlinkClick r:id="rId2"/>
                        </a:rPr>
                        <a:t>1.</a:t>
                      </a:r>
                      <a:r>
                        <a:rPr lang="en-US" sz="900"/>
                        <a:t> </a:t>
                      </a:r>
                    </a:p>
                  </a:txBody>
                  <a:tcPr marL="44869" marR="44869" marT="23092" marB="23092" anchor="ctr">
                    <a:lnL>
                      <a:noFill/>
                    </a:lnL>
                    <a:lnR>
                      <a:noFill/>
                    </a:lnR>
                    <a:lnT>
                      <a:noFill/>
                    </a:lnT>
                    <a:lnB>
                      <a:noFill/>
                    </a:lnB>
                  </a:tcPr>
                </a:tc>
                <a:tc>
                  <a:txBody>
                    <a:bodyPr/>
                    <a:lstStyle/>
                    <a:p>
                      <a:r>
                        <a:rPr lang="en-US" sz="900" b="1"/>
                        <a:t>Full (survivors) Retirement Age</a:t>
                      </a:r>
                      <a:r>
                        <a:rPr lang="en-US" sz="900"/>
                        <a:t> </a:t>
                      </a:r>
                      <a:r>
                        <a:rPr lang="en-US" sz="900" baseline="30000">
                          <a:hlinkClick r:id="rId3"/>
                        </a:rPr>
                        <a:t>2.</a:t>
                      </a:r>
                      <a:r>
                        <a:rPr lang="en-US" sz="900"/>
                        <a:t> </a:t>
                      </a:r>
                    </a:p>
                  </a:txBody>
                  <a:tcPr marL="44869" marR="44869" marT="23092" marB="23092" anchor="ctr">
                    <a:lnL>
                      <a:noFill/>
                    </a:lnL>
                    <a:lnR>
                      <a:noFill/>
                    </a:lnR>
                    <a:lnT>
                      <a:noFill/>
                    </a:lnT>
                    <a:lnB>
                      <a:noFill/>
                    </a:lnB>
                  </a:tcPr>
                </a:tc>
                <a:tc>
                  <a:txBody>
                    <a:bodyPr/>
                    <a:lstStyle/>
                    <a:p>
                      <a:r>
                        <a:rPr lang="en-US" sz="900" b="1"/>
                        <a:t>At age 62</a:t>
                      </a:r>
                      <a:r>
                        <a:rPr lang="en-US" sz="900"/>
                        <a:t> </a:t>
                      </a:r>
                      <a:r>
                        <a:rPr lang="en-US" sz="900" baseline="30000">
                          <a:hlinkClick r:id="rId4"/>
                        </a:rPr>
                        <a:t>3.</a:t>
                      </a:r>
                      <a:r>
                        <a:rPr lang="en-US" sz="900"/>
                        <a:t> a $1000 survivors benefit would be reduced to </a:t>
                      </a:r>
                    </a:p>
                  </a:txBody>
                  <a:tcPr marL="44869" marR="44869" marT="23092" marB="23092" anchor="ctr">
                    <a:lnL>
                      <a:noFill/>
                    </a:lnL>
                    <a:lnR>
                      <a:noFill/>
                    </a:lnR>
                    <a:lnT>
                      <a:noFill/>
                    </a:lnT>
                    <a:lnB>
                      <a:noFill/>
                    </a:lnB>
                  </a:tcPr>
                </a:tc>
                <a:tc>
                  <a:txBody>
                    <a:bodyPr/>
                    <a:lstStyle/>
                    <a:p>
                      <a:r>
                        <a:rPr lang="en-US" sz="900" b="1"/>
                        <a:t>Months between age 60 and full retirement age</a:t>
                      </a:r>
                      <a:r>
                        <a:rPr lang="en-US" sz="900"/>
                        <a:t> </a:t>
                      </a:r>
                    </a:p>
                  </a:txBody>
                  <a:tcPr marL="44869" marR="44869" marT="23092" marB="23092" anchor="ctr">
                    <a:lnL>
                      <a:noFill/>
                    </a:lnL>
                    <a:lnR>
                      <a:noFill/>
                    </a:lnR>
                    <a:lnT>
                      <a:noFill/>
                    </a:lnT>
                    <a:lnB>
                      <a:noFill/>
                    </a:lnB>
                  </a:tcPr>
                </a:tc>
                <a:tc>
                  <a:txBody>
                    <a:bodyPr/>
                    <a:lstStyle/>
                    <a:p>
                      <a:r>
                        <a:rPr lang="en-US" sz="900" b="1"/>
                        <a:t>Monthly % reduction </a:t>
                      </a:r>
                      <a:r>
                        <a:rPr lang="en-US" sz="900" b="1" baseline="30000">
                          <a:hlinkClick r:id="rId5"/>
                        </a:rPr>
                        <a:t>4.</a:t>
                      </a:r>
                      <a:r>
                        <a:rPr lang="en-US" sz="900"/>
                        <a:t> </a:t>
                      </a:r>
                    </a:p>
                  </a:txBody>
                  <a:tcPr marL="44869" marR="44869" marT="23092" marB="23092" anchor="ctr">
                    <a:lnL>
                      <a:noFill/>
                    </a:lnL>
                    <a:lnR>
                      <a:noFill/>
                    </a:lnR>
                    <a:lnT>
                      <a:noFill/>
                    </a:lnT>
                    <a:lnB>
                      <a:noFill/>
                    </a:lnB>
                  </a:tcPr>
                </a:tc>
              </a:tr>
              <a:tr h="184733">
                <a:tc>
                  <a:txBody>
                    <a:bodyPr/>
                    <a:lstStyle/>
                    <a:p>
                      <a:r>
                        <a:rPr lang="en-US" sz="900">
                          <a:hlinkClick r:id="rId6"/>
                        </a:rPr>
                        <a:t>1939 or earlier</a:t>
                      </a:r>
                      <a:r>
                        <a:rPr lang="en-US" sz="900"/>
                        <a:t> </a:t>
                      </a:r>
                    </a:p>
                  </a:txBody>
                  <a:tcPr marL="44869" marR="44869" marT="23092" marB="23092" anchor="ctr">
                    <a:lnL>
                      <a:noFill/>
                    </a:lnL>
                    <a:lnR>
                      <a:noFill/>
                    </a:lnR>
                    <a:lnT>
                      <a:noFill/>
                    </a:lnT>
                    <a:lnB>
                      <a:noFill/>
                    </a:lnB>
                  </a:tcPr>
                </a:tc>
                <a:tc>
                  <a:txBody>
                    <a:bodyPr/>
                    <a:lstStyle/>
                    <a:p>
                      <a:r>
                        <a:rPr lang="en-US" sz="900"/>
                        <a:t>65 </a:t>
                      </a:r>
                    </a:p>
                  </a:txBody>
                  <a:tcPr marL="44869" marR="44869" marT="23092" marB="23092" anchor="ctr">
                    <a:lnL>
                      <a:noFill/>
                    </a:lnL>
                    <a:lnR>
                      <a:noFill/>
                    </a:lnR>
                    <a:lnT>
                      <a:noFill/>
                    </a:lnT>
                    <a:lnB>
                      <a:noFill/>
                    </a:lnB>
                  </a:tcPr>
                </a:tc>
                <a:tc>
                  <a:txBody>
                    <a:bodyPr/>
                    <a:lstStyle/>
                    <a:p>
                      <a:r>
                        <a:rPr lang="en-US" sz="900"/>
                        <a:t>$829 </a:t>
                      </a:r>
                    </a:p>
                  </a:txBody>
                  <a:tcPr marL="44869" marR="44869" marT="23092" marB="23092" anchor="ctr">
                    <a:lnL>
                      <a:noFill/>
                    </a:lnL>
                    <a:lnR>
                      <a:noFill/>
                    </a:lnR>
                    <a:lnT>
                      <a:noFill/>
                    </a:lnT>
                    <a:lnB>
                      <a:noFill/>
                    </a:lnB>
                  </a:tcPr>
                </a:tc>
                <a:tc>
                  <a:txBody>
                    <a:bodyPr/>
                    <a:lstStyle/>
                    <a:p>
                      <a:r>
                        <a:rPr lang="en-US" sz="900"/>
                        <a:t>60 </a:t>
                      </a:r>
                    </a:p>
                  </a:txBody>
                  <a:tcPr marL="44869" marR="44869" marT="23092" marB="23092" anchor="ctr">
                    <a:lnL>
                      <a:noFill/>
                    </a:lnL>
                    <a:lnR>
                      <a:noFill/>
                    </a:lnR>
                    <a:lnT>
                      <a:noFill/>
                    </a:lnT>
                    <a:lnB>
                      <a:noFill/>
                    </a:lnB>
                  </a:tcPr>
                </a:tc>
                <a:tc>
                  <a:txBody>
                    <a:bodyPr/>
                    <a:lstStyle/>
                    <a:p>
                      <a:r>
                        <a:rPr lang="en-US" sz="900"/>
                        <a:t>.475 </a:t>
                      </a:r>
                    </a:p>
                  </a:txBody>
                  <a:tcPr marL="44869" marR="44869" marT="23092" marB="23092" anchor="ctr">
                    <a:lnL>
                      <a:noFill/>
                    </a:lnL>
                    <a:lnR>
                      <a:noFill/>
                    </a:lnR>
                    <a:lnT>
                      <a:noFill/>
                    </a:lnT>
                    <a:lnB>
                      <a:noFill/>
                    </a:lnB>
                  </a:tcPr>
                </a:tc>
              </a:tr>
              <a:tr h="323283">
                <a:tc>
                  <a:txBody>
                    <a:bodyPr/>
                    <a:lstStyle/>
                    <a:p>
                      <a:r>
                        <a:rPr lang="en-US" sz="900">
                          <a:hlinkClick r:id="rId7"/>
                        </a:rPr>
                        <a:t>1940</a:t>
                      </a:r>
                      <a:r>
                        <a:rPr lang="en-US" sz="900"/>
                        <a:t> </a:t>
                      </a:r>
                    </a:p>
                  </a:txBody>
                  <a:tcPr marL="44869" marR="44869" marT="23092" marB="23092" anchor="ctr">
                    <a:lnL>
                      <a:noFill/>
                    </a:lnL>
                    <a:lnR>
                      <a:noFill/>
                    </a:lnR>
                    <a:lnT>
                      <a:noFill/>
                    </a:lnT>
                    <a:lnB>
                      <a:noFill/>
                    </a:lnB>
                  </a:tcPr>
                </a:tc>
                <a:tc>
                  <a:txBody>
                    <a:bodyPr/>
                    <a:lstStyle/>
                    <a:p>
                      <a:r>
                        <a:rPr lang="en-US" sz="900"/>
                        <a:t>65 and 2 months </a:t>
                      </a:r>
                    </a:p>
                  </a:txBody>
                  <a:tcPr marL="44869" marR="44869" marT="23092" marB="23092" anchor="ctr">
                    <a:lnL>
                      <a:noFill/>
                    </a:lnL>
                    <a:lnR>
                      <a:noFill/>
                    </a:lnR>
                    <a:lnT>
                      <a:noFill/>
                    </a:lnT>
                    <a:lnB>
                      <a:noFill/>
                    </a:lnB>
                  </a:tcPr>
                </a:tc>
                <a:tc>
                  <a:txBody>
                    <a:bodyPr/>
                    <a:lstStyle/>
                    <a:p>
                      <a:r>
                        <a:rPr lang="en-US" sz="900"/>
                        <a:t>$825 </a:t>
                      </a:r>
                    </a:p>
                  </a:txBody>
                  <a:tcPr marL="44869" marR="44869" marT="23092" marB="23092" anchor="ctr">
                    <a:lnL>
                      <a:noFill/>
                    </a:lnL>
                    <a:lnR>
                      <a:noFill/>
                    </a:lnR>
                    <a:lnT>
                      <a:noFill/>
                    </a:lnT>
                    <a:lnB>
                      <a:noFill/>
                    </a:lnB>
                  </a:tcPr>
                </a:tc>
                <a:tc>
                  <a:txBody>
                    <a:bodyPr/>
                    <a:lstStyle/>
                    <a:p>
                      <a:r>
                        <a:rPr lang="en-US" sz="900"/>
                        <a:t>62 </a:t>
                      </a:r>
                    </a:p>
                  </a:txBody>
                  <a:tcPr marL="44869" marR="44869" marT="23092" marB="23092" anchor="ctr">
                    <a:lnL>
                      <a:noFill/>
                    </a:lnL>
                    <a:lnR>
                      <a:noFill/>
                    </a:lnR>
                    <a:lnT>
                      <a:noFill/>
                    </a:lnT>
                    <a:lnB>
                      <a:noFill/>
                    </a:lnB>
                  </a:tcPr>
                </a:tc>
                <a:tc>
                  <a:txBody>
                    <a:bodyPr/>
                    <a:lstStyle/>
                    <a:p>
                      <a:r>
                        <a:rPr lang="en-US" sz="900"/>
                        <a:t>.460 </a:t>
                      </a:r>
                    </a:p>
                  </a:txBody>
                  <a:tcPr marL="44869" marR="44869" marT="23092" marB="23092" anchor="ctr">
                    <a:lnL>
                      <a:noFill/>
                    </a:lnL>
                    <a:lnR>
                      <a:noFill/>
                    </a:lnR>
                    <a:lnT>
                      <a:noFill/>
                    </a:lnT>
                    <a:lnB>
                      <a:noFill/>
                    </a:lnB>
                  </a:tcPr>
                </a:tc>
              </a:tr>
              <a:tr h="323283">
                <a:tc>
                  <a:txBody>
                    <a:bodyPr/>
                    <a:lstStyle/>
                    <a:p>
                      <a:r>
                        <a:rPr lang="en-US" sz="900">
                          <a:hlinkClick r:id="rId8"/>
                        </a:rPr>
                        <a:t>1941</a:t>
                      </a:r>
                      <a:r>
                        <a:rPr lang="en-US" sz="900"/>
                        <a:t> </a:t>
                      </a:r>
                    </a:p>
                  </a:txBody>
                  <a:tcPr marL="44869" marR="44869" marT="23092" marB="23092" anchor="ctr">
                    <a:lnL>
                      <a:noFill/>
                    </a:lnL>
                    <a:lnR>
                      <a:noFill/>
                    </a:lnR>
                    <a:lnT>
                      <a:noFill/>
                    </a:lnT>
                    <a:lnB>
                      <a:noFill/>
                    </a:lnB>
                  </a:tcPr>
                </a:tc>
                <a:tc>
                  <a:txBody>
                    <a:bodyPr/>
                    <a:lstStyle/>
                    <a:p>
                      <a:r>
                        <a:rPr lang="en-US" sz="900"/>
                        <a:t>65 and 4 months </a:t>
                      </a:r>
                    </a:p>
                  </a:txBody>
                  <a:tcPr marL="44869" marR="44869" marT="23092" marB="23092" anchor="ctr">
                    <a:lnL>
                      <a:noFill/>
                    </a:lnL>
                    <a:lnR>
                      <a:noFill/>
                    </a:lnR>
                    <a:lnT>
                      <a:noFill/>
                    </a:lnT>
                    <a:lnB>
                      <a:noFill/>
                    </a:lnB>
                  </a:tcPr>
                </a:tc>
                <a:tc>
                  <a:txBody>
                    <a:bodyPr/>
                    <a:lstStyle/>
                    <a:p>
                      <a:r>
                        <a:rPr lang="en-US" sz="900"/>
                        <a:t>$822 </a:t>
                      </a:r>
                    </a:p>
                  </a:txBody>
                  <a:tcPr marL="44869" marR="44869" marT="23092" marB="23092" anchor="ctr">
                    <a:lnL>
                      <a:noFill/>
                    </a:lnL>
                    <a:lnR>
                      <a:noFill/>
                    </a:lnR>
                    <a:lnT>
                      <a:noFill/>
                    </a:lnT>
                    <a:lnB>
                      <a:noFill/>
                    </a:lnB>
                  </a:tcPr>
                </a:tc>
                <a:tc>
                  <a:txBody>
                    <a:bodyPr/>
                    <a:lstStyle/>
                    <a:p>
                      <a:r>
                        <a:rPr lang="en-US" sz="900"/>
                        <a:t>64 </a:t>
                      </a:r>
                    </a:p>
                  </a:txBody>
                  <a:tcPr marL="44869" marR="44869" marT="23092" marB="23092" anchor="ctr">
                    <a:lnL>
                      <a:noFill/>
                    </a:lnL>
                    <a:lnR>
                      <a:noFill/>
                    </a:lnR>
                    <a:lnT>
                      <a:noFill/>
                    </a:lnT>
                    <a:lnB>
                      <a:noFill/>
                    </a:lnB>
                  </a:tcPr>
                </a:tc>
                <a:tc>
                  <a:txBody>
                    <a:bodyPr/>
                    <a:lstStyle/>
                    <a:p>
                      <a:r>
                        <a:rPr lang="en-US" sz="900"/>
                        <a:t>.445 </a:t>
                      </a:r>
                    </a:p>
                  </a:txBody>
                  <a:tcPr marL="44869" marR="44869" marT="23092" marB="23092" anchor="ctr">
                    <a:lnL>
                      <a:noFill/>
                    </a:lnL>
                    <a:lnR>
                      <a:noFill/>
                    </a:lnR>
                    <a:lnT>
                      <a:noFill/>
                    </a:lnT>
                    <a:lnB>
                      <a:noFill/>
                    </a:lnB>
                  </a:tcPr>
                </a:tc>
              </a:tr>
              <a:tr h="323283">
                <a:tc>
                  <a:txBody>
                    <a:bodyPr/>
                    <a:lstStyle/>
                    <a:p>
                      <a:r>
                        <a:rPr lang="en-US" sz="900">
                          <a:hlinkClick r:id="rId9"/>
                        </a:rPr>
                        <a:t>1942</a:t>
                      </a:r>
                      <a:r>
                        <a:rPr lang="en-US" sz="900"/>
                        <a:t> </a:t>
                      </a:r>
                    </a:p>
                  </a:txBody>
                  <a:tcPr marL="44869" marR="44869" marT="23092" marB="23092" anchor="ctr">
                    <a:lnL>
                      <a:noFill/>
                    </a:lnL>
                    <a:lnR>
                      <a:noFill/>
                    </a:lnR>
                    <a:lnT>
                      <a:noFill/>
                    </a:lnT>
                    <a:lnB>
                      <a:noFill/>
                    </a:lnB>
                  </a:tcPr>
                </a:tc>
                <a:tc>
                  <a:txBody>
                    <a:bodyPr/>
                    <a:lstStyle/>
                    <a:p>
                      <a:r>
                        <a:rPr lang="en-US" sz="900"/>
                        <a:t>65 and 6 months </a:t>
                      </a:r>
                    </a:p>
                  </a:txBody>
                  <a:tcPr marL="44869" marR="44869" marT="23092" marB="23092" anchor="ctr">
                    <a:lnL>
                      <a:noFill/>
                    </a:lnL>
                    <a:lnR>
                      <a:noFill/>
                    </a:lnR>
                    <a:lnT>
                      <a:noFill/>
                    </a:lnT>
                    <a:lnB>
                      <a:noFill/>
                    </a:lnB>
                  </a:tcPr>
                </a:tc>
                <a:tc>
                  <a:txBody>
                    <a:bodyPr/>
                    <a:lstStyle/>
                    <a:p>
                      <a:r>
                        <a:rPr lang="en-US" sz="900"/>
                        <a:t>$819 </a:t>
                      </a:r>
                    </a:p>
                  </a:txBody>
                  <a:tcPr marL="44869" marR="44869" marT="23092" marB="23092" anchor="ctr">
                    <a:lnL>
                      <a:noFill/>
                    </a:lnL>
                    <a:lnR>
                      <a:noFill/>
                    </a:lnR>
                    <a:lnT>
                      <a:noFill/>
                    </a:lnT>
                    <a:lnB>
                      <a:noFill/>
                    </a:lnB>
                  </a:tcPr>
                </a:tc>
                <a:tc>
                  <a:txBody>
                    <a:bodyPr/>
                    <a:lstStyle/>
                    <a:p>
                      <a:r>
                        <a:rPr lang="en-US" sz="900"/>
                        <a:t>66 </a:t>
                      </a:r>
                    </a:p>
                  </a:txBody>
                  <a:tcPr marL="44869" marR="44869" marT="23092" marB="23092" anchor="ctr">
                    <a:lnL>
                      <a:noFill/>
                    </a:lnL>
                    <a:lnR>
                      <a:noFill/>
                    </a:lnR>
                    <a:lnT>
                      <a:noFill/>
                    </a:lnT>
                    <a:lnB>
                      <a:noFill/>
                    </a:lnB>
                  </a:tcPr>
                </a:tc>
                <a:tc>
                  <a:txBody>
                    <a:bodyPr/>
                    <a:lstStyle/>
                    <a:p>
                      <a:r>
                        <a:rPr lang="en-US" sz="900"/>
                        <a:t>.432 </a:t>
                      </a:r>
                    </a:p>
                  </a:txBody>
                  <a:tcPr marL="44869" marR="44869" marT="23092" marB="23092" anchor="ctr">
                    <a:lnL>
                      <a:noFill/>
                    </a:lnL>
                    <a:lnR>
                      <a:noFill/>
                    </a:lnR>
                    <a:lnT>
                      <a:noFill/>
                    </a:lnT>
                    <a:lnB>
                      <a:noFill/>
                    </a:lnB>
                  </a:tcPr>
                </a:tc>
              </a:tr>
              <a:tr h="323283">
                <a:tc>
                  <a:txBody>
                    <a:bodyPr/>
                    <a:lstStyle/>
                    <a:p>
                      <a:r>
                        <a:rPr lang="en-US" sz="900">
                          <a:hlinkClick r:id="rId10"/>
                        </a:rPr>
                        <a:t>1943</a:t>
                      </a:r>
                      <a:r>
                        <a:rPr lang="en-US" sz="900"/>
                        <a:t> </a:t>
                      </a:r>
                    </a:p>
                  </a:txBody>
                  <a:tcPr marL="44869" marR="44869" marT="23092" marB="23092" anchor="ctr">
                    <a:lnL>
                      <a:noFill/>
                    </a:lnL>
                    <a:lnR>
                      <a:noFill/>
                    </a:lnR>
                    <a:lnT>
                      <a:noFill/>
                    </a:lnT>
                    <a:lnB>
                      <a:noFill/>
                    </a:lnB>
                  </a:tcPr>
                </a:tc>
                <a:tc>
                  <a:txBody>
                    <a:bodyPr/>
                    <a:lstStyle/>
                    <a:p>
                      <a:r>
                        <a:rPr lang="en-US" sz="900"/>
                        <a:t>65 and 8 months </a:t>
                      </a:r>
                    </a:p>
                  </a:txBody>
                  <a:tcPr marL="44869" marR="44869" marT="23092" marB="23092" anchor="ctr">
                    <a:lnL>
                      <a:noFill/>
                    </a:lnL>
                    <a:lnR>
                      <a:noFill/>
                    </a:lnR>
                    <a:lnT>
                      <a:noFill/>
                    </a:lnT>
                    <a:lnB>
                      <a:noFill/>
                    </a:lnB>
                  </a:tcPr>
                </a:tc>
                <a:tc>
                  <a:txBody>
                    <a:bodyPr/>
                    <a:lstStyle/>
                    <a:p>
                      <a:r>
                        <a:rPr lang="en-US" sz="900"/>
                        <a:t>$816 </a:t>
                      </a:r>
                    </a:p>
                  </a:txBody>
                  <a:tcPr marL="44869" marR="44869" marT="23092" marB="23092" anchor="ctr">
                    <a:lnL>
                      <a:noFill/>
                    </a:lnL>
                    <a:lnR>
                      <a:noFill/>
                    </a:lnR>
                    <a:lnT>
                      <a:noFill/>
                    </a:lnT>
                    <a:lnB>
                      <a:noFill/>
                    </a:lnB>
                  </a:tcPr>
                </a:tc>
                <a:tc>
                  <a:txBody>
                    <a:bodyPr/>
                    <a:lstStyle/>
                    <a:p>
                      <a:r>
                        <a:rPr lang="en-US" sz="900"/>
                        <a:t>68 </a:t>
                      </a:r>
                    </a:p>
                  </a:txBody>
                  <a:tcPr marL="44869" marR="44869" marT="23092" marB="23092" anchor="ctr">
                    <a:lnL>
                      <a:noFill/>
                    </a:lnL>
                    <a:lnR>
                      <a:noFill/>
                    </a:lnR>
                    <a:lnT>
                      <a:noFill/>
                    </a:lnT>
                    <a:lnB>
                      <a:noFill/>
                    </a:lnB>
                  </a:tcPr>
                </a:tc>
                <a:tc>
                  <a:txBody>
                    <a:bodyPr/>
                    <a:lstStyle/>
                    <a:p>
                      <a:r>
                        <a:rPr lang="en-US" sz="900"/>
                        <a:t>.419 </a:t>
                      </a:r>
                    </a:p>
                  </a:txBody>
                  <a:tcPr marL="44869" marR="44869" marT="23092" marB="23092" anchor="ctr">
                    <a:lnL>
                      <a:noFill/>
                    </a:lnL>
                    <a:lnR>
                      <a:noFill/>
                    </a:lnR>
                    <a:lnT>
                      <a:noFill/>
                    </a:lnT>
                    <a:lnB>
                      <a:noFill/>
                    </a:lnB>
                  </a:tcPr>
                </a:tc>
              </a:tr>
              <a:tr h="323283">
                <a:tc>
                  <a:txBody>
                    <a:bodyPr/>
                    <a:lstStyle/>
                    <a:p>
                      <a:r>
                        <a:rPr lang="en-US" sz="900">
                          <a:hlinkClick r:id="rId11"/>
                        </a:rPr>
                        <a:t>1944 </a:t>
                      </a:r>
                      <a:endParaRPr lang="en-US" sz="900"/>
                    </a:p>
                  </a:txBody>
                  <a:tcPr marL="44869" marR="44869" marT="23092" marB="23092" anchor="ctr">
                    <a:lnL>
                      <a:noFill/>
                    </a:lnL>
                    <a:lnR>
                      <a:noFill/>
                    </a:lnR>
                    <a:lnT>
                      <a:noFill/>
                    </a:lnT>
                    <a:lnB>
                      <a:noFill/>
                    </a:lnB>
                  </a:tcPr>
                </a:tc>
                <a:tc>
                  <a:txBody>
                    <a:bodyPr/>
                    <a:lstStyle/>
                    <a:p>
                      <a:r>
                        <a:rPr lang="en-US" sz="900"/>
                        <a:t>65 and 10 months </a:t>
                      </a:r>
                    </a:p>
                  </a:txBody>
                  <a:tcPr marL="44869" marR="44869" marT="23092" marB="23092" anchor="ctr">
                    <a:lnL>
                      <a:noFill/>
                    </a:lnL>
                    <a:lnR>
                      <a:noFill/>
                    </a:lnR>
                    <a:lnT>
                      <a:noFill/>
                    </a:lnT>
                    <a:lnB>
                      <a:noFill/>
                    </a:lnB>
                  </a:tcPr>
                </a:tc>
                <a:tc>
                  <a:txBody>
                    <a:bodyPr/>
                    <a:lstStyle/>
                    <a:p>
                      <a:r>
                        <a:rPr lang="en-US" sz="900"/>
                        <a:t>$813 </a:t>
                      </a:r>
                    </a:p>
                  </a:txBody>
                  <a:tcPr marL="44869" marR="44869" marT="23092" marB="23092" anchor="ctr">
                    <a:lnL>
                      <a:noFill/>
                    </a:lnL>
                    <a:lnR>
                      <a:noFill/>
                    </a:lnR>
                    <a:lnT>
                      <a:noFill/>
                    </a:lnT>
                    <a:lnB>
                      <a:noFill/>
                    </a:lnB>
                  </a:tcPr>
                </a:tc>
                <a:tc>
                  <a:txBody>
                    <a:bodyPr/>
                    <a:lstStyle/>
                    <a:p>
                      <a:r>
                        <a:rPr lang="en-US" sz="900"/>
                        <a:t>70 </a:t>
                      </a:r>
                    </a:p>
                  </a:txBody>
                  <a:tcPr marL="44869" marR="44869" marT="23092" marB="23092" anchor="ctr">
                    <a:lnL>
                      <a:noFill/>
                    </a:lnL>
                    <a:lnR>
                      <a:noFill/>
                    </a:lnR>
                    <a:lnT>
                      <a:noFill/>
                    </a:lnT>
                    <a:lnB>
                      <a:noFill/>
                    </a:lnB>
                  </a:tcPr>
                </a:tc>
                <a:tc>
                  <a:txBody>
                    <a:bodyPr/>
                    <a:lstStyle/>
                    <a:p>
                      <a:r>
                        <a:rPr lang="en-US" sz="900"/>
                        <a:t>.407 </a:t>
                      </a:r>
                    </a:p>
                  </a:txBody>
                  <a:tcPr marL="44869" marR="44869" marT="23092" marB="23092" anchor="ctr">
                    <a:lnL>
                      <a:noFill/>
                    </a:lnL>
                    <a:lnR>
                      <a:noFill/>
                    </a:lnR>
                    <a:lnT>
                      <a:noFill/>
                    </a:lnT>
                    <a:lnB>
                      <a:noFill/>
                    </a:lnB>
                  </a:tcPr>
                </a:tc>
              </a:tr>
              <a:tr h="184733">
                <a:tc>
                  <a:txBody>
                    <a:bodyPr/>
                    <a:lstStyle/>
                    <a:p>
                      <a:r>
                        <a:rPr lang="en-US" sz="900">
                          <a:hlinkClick r:id="rId12"/>
                        </a:rPr>
                        <a:t>1945 - 1956 </a:t>
                      </a:r>
                      <a:endParaRPr lang="en-US" sz="900"/>
                    </a:p>
                  </a:txBody>
                  <a:tcPr marL="44869" marR="44869" marT="23092" marB="23092" anchor="ctr">
                    <a:lnL>
                      <a:noFill/>
                    </a:lnL>
                    <a:lnR>
                      <a:noFill/>
                    </a:lnR>
                    <a:lnT>
                      <a:noFill/>
                    </a:lnT>
                    <a:lnB>
                      <a:noFill/>
                    </a:lnB>
                  </a:tcPr>
                </a:tc>
                <a:tc>
                  <a:txBody>
                    <a:bodyPr/>
                    <a:lstStyle/>
                    <a:p>
                      <a:r>
                        <a:rPr lang="en-US" sz="900"/>
                        <a:t>66 </a:t>
                      </a:r>
                    </a:p>
                  </a:txBody>
                  <a:tcPr marL="44869" marR="44869" marT="23092" marB="23092" anchor="ctr">
                    <a:lnL>
                      <a:noFill/>
                    </a:lnL>
                    <a:lnR>
                      <a:noFill/>
                    </a:lnR>
                    <a:lnT>
                      <a:noFill/>
                    </a:lnT>
                    <a:lnB>
                      <a:noFill/>
                    </a:lnB>
                  </a:tcPr>
                </a:tc>
                <a:tc>
                  <a:txBody>
                    <a:bodyPr/>
                    <a:lstStyle/>
                    <a:p>
                      <a:r>
                        <a:rPr lang="en-US" sz="900"/>
                        <a:t>$810 </a:t>
                      </a:r>
                    </a:p>
                  </a:txBody>
                  <a:tcPr marL="44869" marR="44869" marT="23092" marB="23092" anchor="ctr">
                    <a:lnL>
                      <a:noFill/>
                    </a:lnL>
                    <a:lnR>
                      <a:noFill/>
                    </a:lnR>
                    <a:lnT>
                      <a:noFill/>
                    </a:lnT>
                    <a:lnB>
                      <a:noFill/>
                    </a:lnB>
                  </a:tcPr>
                </a:tc>
                <a:tc>
                  <a:txBody>
                    <a:bodyPr/>
                    <a:lstStyle/>
                    <a:p>
                      <a:r>
                        <a:rPr lang="en-US" sz="900"/>
                        <a:t>72 </a:t>
                      </a:r>
                    </a:p>
                  </a:txBody>
                  <a:tcPr marL="44869" marR="44869" marT="23092" marB="23092" anchor="ctr">
                    <a:lnL>
                      <a:noFill/>
                    </a:lnL>
                    <a:lnR>
                      <a:noFill/>
                    </a:lnR>
                    <a:lnT>
                      <a:noFill/>
                    </a:lnT>
                    <a:lnB>
                      <a:noFill/>
                    </a:lnB>
                  </a:tcPr>
                </a:tc>
                <a:tc>
                  <a:txBody>
                    <a:bodyPr/>
                    <a:lstStyle/>
                    <a:p>
                      <a:r>
                        <a:rPr lang="en-US" sz="900"/>
                        <a:t>.396 </a:t>
                      </a:r>
                    </a:p>
                  </a:txBody>
                  <a:tcPr marL="44869" marR="44869" marT="23092" marB="23092" anchor="ctr">
                    <a:lnL>
                      <a:noFill/>
                    </a:lnL>
                    <a:lnR>
                      <a:noFill/>
                    </a:lnR>
                    <a:lnT>
                      <a:noFill/>
                    </a:lnT>
                    <a:lnB>
                      <a:noFill/>
                    </a:lnB>
                  </a:tcPr>
                </a:tc>
              </a:tr>
              <a:tr h="323283">
                <a:tc>
                  <a:txBody>
                    <a:bodyPr/>
                    <a:lstStyle/>
                    <a:p>
                      <a:r>
                        <a:rPr lang="en-US" sz="900">
                          <a:hlinkClick r:id="rId13"/>
                        </a:rPr>
                        <a:t>1957</a:t>
                      </a:r>
                      <a:r>
                        <a:rPr lang="en-US" sz="900"/>
                        <a:t> </a:t>
                      </a:r>
                    </a:p>
                  </a:txBody>
                  <a:tcPr marL="44869" marR="44869" marT="23092" marB="23092" anchor="ctr">
                    <a:lnL>
                      <a:noFill/>
                    </a:lnL>
                    <a:lnR>
                      <a:noFill/>
                    </a:lnR>
                    <a:lnT>
                      <a:noFill/>
                    </a:lnT>
                    <a:lnB>
                      <a:noFill/>
                    </a:lnB>
                  </a:tcPr>
                </a:tc>
                <a:tc>
                  <a:txBody>
                    <a:bodyPr/>
                    <a:lstStyle/>
                    <a:p>
                      <a:r>
                        <a:rPr lang="en-US" sz="900"/>
                        <a:t>66 and 2 months </a:t>
                      </a:r>
                    </a:p>
                  </a:txBody>
                  <a:tcPr marL="44869" marR="44869" marT="23092" marB="23092" anchor="ctr">
                    <a:lnL>
                      <a:noFill/>
                    </a:lnL>
                    <a:lnR>
                      <a:noFill/>
                    </a:lnR>
                    <a:lnT>
                      <a:noFill/>
                    </a:lnT>
                    <a:lnB>
                      <a:noFill/>
                    </a:lnB>
                  </a:tcPr>
                </a:tc>
                <a:tc>
                  <a:txBody>
                    <a:bodyPr/>
                    <a:lstStyle/>
                    <a:p>
                      <a:r>
                        <a:rPr lang="en-US" sz="900"/>
                        <a:t>$807 </a:t>
                      </a:r>
                    </a:p>
                  </a:txBody>
                  <a:tcPr marL="44869" marR="44869" marT="23092" marB="23092" anchor="ctr">
                    <a:lnL>
                      <a:noFill/>
                    </a:lnL>
                    <a:lnR>
                      <a:noFill/>
                    </a:lnR>
                    <a:lnT>
                      <a:noFill/>
                    </a:lnT>
                    <a:lnB>
                      <a:noFill/>
                    </a:lnB>
                  </a:tcPr>
                </a:tc>
                <a:tc>
                  <a:txBody>
                    <a:bodyPr/>
                    <a:lstStyle/>
                    <a:p>
                      <a:r>
                        <a:rPr lang="en-US" sz="900"/>
                        <a:t>74 </a:t>
                      </a:r>
                    </a:p>
                  </a:txBody>
                  <a:tcPr marL="44869" marR="44869" marT="23092" marB="23092" anchor="ctr">
                    <a:lnL>
                      <a:noFill/>
                    </a:lnL>
                    <a:lnR>
                      <a:noFill/>
                    </a:lnR>
                    <a:lnT>
                      <a:noFill/>
                    </a:lnT>
                    <a:lnB>
                      <a:noFill/>
                    </a:lnB>
                  </a:tcPr>
                </a:tc>
                <a:tc>
                  <a:txBody>
                    <a:bodyPr/>
                    <a:lstStyle/>
                    <a:p>
                      <a:r>
                        <a:rPr lang="en-US" sz="900"/>
                        <a:t>.385 </a:t>
                      </a:r>
                    </a:p>
                  </a:txBody>
                  <a:tcPr marL="44869" marR="44869" marT="23092" marB="23092" anchor="ctr">
                    <a:lnL>
                      <a:noFill/>
                    </a:lnL>
                    <a:lnR>
                      <a:noFill/>
                    </a:lnR>
                    <a:lnT>
                      <a:noFill/>
                    </a:lnT>
                    <a:lnB>
                      <a:noFill/>
                    </a:lnB>
                  </a:tcPr>
                </a:tc>
              </a:tr>
              <a:tr h="323283">
                <a:tc>
                  <a:txBody>
                    <a:bodyPr/>
                    <a:lstStyle/>
                    <a:p>
                      <a:r>
                        <a:rPr lang="en-US" sz="900">
                          <a:hlinkClick r:id="rId14"/>
                        </a:rPr>
                        <a:t>1958</a:t>
                      </a:r>
                      <a:r>
                        <a:rPr lang="en-US" sz="900"/>
                        <a:t> </a:t>
                      </a:r>
                    </a:p>
                  </a:txBody>
                  <a:tcPr marL="44869" marR="44869" marT="23092" marB="23092" anchor="ctr">
                    <a:lnL>
                      <a:noFill/>
                    </a:lnL>
                    <a:lnR>
                      <a:noFill/>
                    </a:lnR>
                    <a:lnT>
                      <a:noFill/>
                    </a:lnT>
                    <a:lnB>
                      <a:noFill/>
                    </a:lnB>
                  </a:tcPr>
                </a:tc>
                <a:tc>
                  <a:txBody>
                    <a:bodyPr/>
                    <a:lstStyle/>
                    <a:p>
                      <a:r>
                        <a:rPr lang="en-US" sz="900"/>
                        <a:t>66 and 4 months </a:t>
                      </a:r>
                    </a:p>
                  </a:txBody>
                  <a:tcPr marL="44869" marR="44869" marT="23092" marB="23092" anchor="ctr">
                    <a:lnL>
                      <a:noFill/>
                    </a:lnL>
                    <a:lnR>
                      <a:noFill/>
                    </a:lnR>
                    <a:lnT>
                      <a:noFill/>
                    </a:lnT>
                    <a:lnB>
                      <a:noFill/>
                    </a:lnB>
                  </a:tcPr>
                </a:tc>
                <a:tc>
                  <a:txBody>
                    <a:bodyPr/>
                    <a:lstStyle/>
                    <a:p>
                      <a:r>
                        <a:rPr lang="en-US" sz="900"/>
                        <a:t>$805 </a:t>
                      </a:r>
                    </a:p>
                  </a:txBody>
                  <a:tcPr marL="44869" marR="44869" marT="23092" marB="23092" anchor="ctr">
                    <a:lnL>
                      <a:noFill/>
                    </a:lnL>
                    <a:lnR>
                      <a:noFill/>
                    </a:lnR>
                    <a:lnT>
                      <a:noFill/>
                    </a:lnT>
                    <a:lnB>
                      <a:noFill/>
                    </a:lnB>
                  </a:tcPr>
                </a:tc>
                <a:tc>
                  <a:txBody>
                    <a:bodyPr/>
                    <a:lstStyle/>
                    <a:p>
                      <a:r>
                        <a:rPr lang="en-US" sz="900"/>
                        <a:t>76 </a:t>
                      </a:r>
                    </a:p>
                  </a:txBody>
                  <a:tcPr marL="44869" marR="44869" marT="23092" marB="23092" anchor="ctr">
                    <a:lnL>
                      <a:noFill/>
                    </a:lnL>
                    <a:lnR>
                      <a:noFill/>
                    </a:lnR>
                    <a:lnT>
                      <a:noFill/>
                    </a:lnT>
                    <a:lnB>
                      <a:noFill/>
                    </a:lnB>
                  </a:tcPr>
                </a:tc>
                <a:tc>
                  <a:txBody>
                    <a:bodyPr/>
                    <a:lstStyle/>
                    <a:p>
                      <a:r>
                        <a:rPr lang="en-US" sz="900"/>
                        <a:t>.375 </a:t>
                      </a:r>
                    </a:p>
                  </a:txBody>
                  <a:tcPr marL="44869" marR="44869" marT="23092" marB="23092" anchor="ctr">
                    <a:lnL>
                      <a:noFill/>
                    </a:lnL>
                    <a:lnR>
                      <a:noFill/>
                    </a:lnR>
                    <a:lnT>
                      <a:noFill/>
                    </a:lnT>
                    <a:lnB>
                      <a:noFill/>
                    </a:lnB>
                  </a:tcPr>
                </a:tc>
              </a:tr>
              <a:tr h="323283">
                <a:tc>
                  <a:txBody>
                    <a:bodyPr/>
                    <a:lstStyle/>
                    <a:p>
                      <a:r>
                        <a:rPr lang="en-US" sz="900">
                          <a:hlinkClick r:id="rId15"/>
                        </a:rPr>
                        <a:t>1959</a:t>
                      </a:r>
                      <a:r>
                        <a:rPr lang="en-US" sz="900"/>
                        <a:t> </a:t>
                      </a:r>
                    </a:p>
                  </a:txBody>
                  <a:tcPr marL="44869" marR="44869" marT="23092" marB="23092" anchor="ctr">
                    <a:lnL>
                      <a:noFill/>
                    </a:lnL>
                    <a:lnR>
                      <a:noFill/>
                    </a:lnR>
                    <a:lnT>
                      <a:noFill/>
                    </a:lnT>
                    <a:lnB>
                      <a:noFill/>
                    </a:lnB>
                  </a:tcPr>
                </a:tc>
                <a:tc>
                  <a:txBody>
                    <a:bodyPr/>
                    <a:lstStyle/>
                    <a:p>
                      <a:r>
                        <a:rPr lang="en-US" sz="900"/>
                        <a:t>66 and 6 months </a:t>
                      </a:r>
                    </a:p>
                  </a:txBody>
                  <a:tcPr marL="44869" marR="44869" marT="23092" marB="23092" anchor="ctr">
                    <a:lnL>
                      <a:noFill/>
                    </a:lnL>
                    <a:lnR>
                      <a:noFill/>
                    </a:lnR>
                    <a:lnT>
                      <a:noFill/>
                    </a:lnT>
                    <a:lnB>
                      <a:noFill/>
                    </a:lnB>
                  </a:tcPr>
                </a:tc>
                <a:tc>
                  <a:txBody>
                    <a:bodyPr/>
                    <a:lstStyle/>
                    <a:p>
                      <a:r>
                        <a:rPr lang="en-US" sz="900"/>
                        <a:t>$803 </a:t>
                      </a:r>
                    </a:p>
                  </a:txBody>
                  <a:tcPr marL="44869" marR="44869" marT="23092" marB="23092" anchor="ctr">
                    <a:lnL>
                      <a:noFill/>
                    </a:lnL>
                    <a:lnR>
                      <a:noFill/>
                    </a:lnR>
                    <a:lnT>
                      <a:noFill/>
                    </a:lnT>
                    <a:lnB>
                      <a:noFill/>
                    </a:lnB>
                  </a:tcPr>
                </a:tc>
                <a:tc>
                  <a:txBody>
                    <a:bodyPr/>
                    <a:lstStyle/>
                    <a:p>
                      <a:r>
                        <a:rPr lang="en-US" sz="900"/>
                        <a:t>78 </a:t>
                      </a:r>
                    </a:p>
                  </a:txBody>
                  <a:tcPr marL="44869" marR="44869" marT="23092" marB="23092" anchor="ctr">
                    <a:lnL>
                      <a:noFill/>
                    </a:lnL>
                    <a:lnR>
                      <a:noFill/>
                    </a:lnR>
                    <a:lnT>
                      <a:noFill/>
                    </a:lnT>
                    <a:lnB>
                      <a:noFill/>
                    </a:lnB>
                  </a:tcPr>
                </a:tc>
                <a:tc>
                  <a:txBody>
                    <a:bodyPr/>
                    <a:lstStyle/>
                    <a:p>
                      <a:r>
                        <a:rPr lang="en-US" sz="900"/>
                        <a:t>.365 </a:t>
                      </a:r>
                    </a:p>
                  </a:txBody>
                  <a:tcPr marL="44869" marR="44869" marT="23092" marB="23092" anchor="ctr">
                    <a:lnL>
                      <a:noFill/>
                    </a:lnL>
                    <a:lnR>
                      <a:noFill/>
                    </a:lnR>
                    <a:lnT>
                      <a:noFill/>
                    </a:lnT>
                    <a:lnB>
                      <a:noFill/>
                    </a:lnB>
                  </a:tcPr>
                </a:tc>
              </a:tr>
              <a:tr h="323283">
                <a:tc>
                  <a:txBody>
                    <a:bodyPr/>
                    <a:lstStyle/>
                    <a:p>
                      <a:r>
                        <a:rPr lang="en-US" sz="900">
                          <a:hlinkClick r:id="rId16"/>
                        </a:rPr>
                        <a:t>1960 </a:t>
                      </a:r>
                      <a:endParaRPr lang="en-US" sz="900"/>
                    </a:p>
                  </a:txBody>
                  <a:tcPr marL="44869" marR="44869" marT="23092" marB="23092" anchor="ctr">
                    <a:lnL>
                      <a:noFill/>
                    </a:lnL>
                    <a:lnR>
                      <a:noFill/>
                    </a:lnR>
                    <a:lnT>
                      <a:noFill/>
                    </a:lnT>
                    <a:lnB>
                      <a:noFill/>
                    </a:lnB>
                  </a:tcPr>
                </a:tc>
                <a:tc>
                  <a:txBody>
                    <a:bodyPr/>
                    <a:lstStyle/>
                    <a:p>
                      <a:r>
                        <a:rPr lang="en-US" sz="900"/>
                        <a:t>66 and 8 months </a:t>
                      </a:r>
                    </a:p>
                  </a:txBody>
                  <a:tcPr marL="44869" marR="44869" marT="23092" marB="23092" anchor="ctr">
                    <a:lnL>
                      <a:noFill/>
                    </a:lnL>
                    <a:lnR>
                      <a:noFill/>
                    </a:lnR>
                    <a:lnT>
                      <a:noFill/>
                    </a:lnT>
                    <a:lnB>
                      <a:noFill/>
                    </a:lnB>
                  </a:tcPr>
                </a:tc>
                <a:tc>
                  <a:txBody>
                    <a:bodyPr/>
                    <a:lstStyle/>
                    <a:p>
                      <a:r>
                        <a:rPr lang="en-US" sz="900"/>
                        <a:t>$801 </a:t>
                      </a:r>
                    </a:p>
                  </a:txBody>
                  <a:tcPr marL="44869" marR="44869" marT="23092" marB="23092" anchor="ctr">
                    <a:lnL>
                      <a:noFill/>
                    </a:lnL>
                    <a:lnR>
                      <a:noFill/>
                    </a:lnR>
                    <a:lnT>
                      <a:noFill/>
                    </a:lnT>
                    <a:lnB>
                      <a:noFill/>
                    </a:lnB>
                  </a:tcPr>
                </a:tc>
                <a:tc>
                  <a:txBody>
                    <a:bodyPr/>
                    <a:lstStyle/>
                    <a:p>
                      <a:r>
                        <a:rPr lang="en-US" sz="900"/>
                        <a:t>80 </a:t>
                      </a:r>
                    </a:p>
                  </a:txBody>
                  <a:tcPr marL="44869" marR="44869" marT="23092" marB="23092" anchor="ctr">
                    <a:lnL>
                      <a:noFill/>
                    </a:lnL>
                    <a:lnR>
                      <a:noFill/>
                    </a:lnR>
                    <a:lnT>
                      <a:noFill/>
                    </a:lnT>
                    <a:lnB>
                      <a:noFill/>
                    </a:lnB>
                  </a:tcPr>
                </a:tc>
                <a:tc>
                  <a:txBody>
                    <a:bodyPr/>
                    <a:lstStyle/>
                    <a:p>
                      <a:r>
                        <a:rPr lang="en-US" sz="900"/>
                        <a:t>.356 </a:t>
                      </a:r>
                    </a:p>
                  </a:txBody>
                  <a:tcPr marL="44869" marR="44869" marT="23092" marB="23092" anchor="ctr">
                    <a:lnL>
                      <a:noFill/>
                    </a:lnL>
                    <a:lnR>
                      <a:noFill/>
                    </a:lnR>
                    <a:lnT>
                      <a:noFill/>
                    </a:lnT>
                    <a:lnB>
                      <a:noFill/>
                    </a:lnB>
                  </a:tcPr>
                </a:tc>
              </a:tr>
              <a:tr h="323283">
                <a:tc>
                  <a:txBody>
                    <a:bodyPr/>
                    <a:lstStyle/>
                    <a:p>
                      <a:r>
                        <a:rPr lang="en-US" sz="900">
                          <a:hlinkClick r:id="rId17"/>
                        </a:rPr>
                        <a:t>1961</a:t>
                      </a:r>
                      <a:r>
                        <a:rPr lang="en-US" sz="900"/>
                        <a:t> </a:t>
                      </a:r>
                    </a:p>
                  </a:txBody>
                  <a:tcPr marL="44869" marR="44869" marT="23092" marB="23092" anchor="ctr">
                    <a:lnL>
                      <a:noFill/>
                    </a:lnL>
                    <a:lnR>
                      <a:noFill/>
                    </a:lnR>
                    <a:lnT>
                      <a:noFill/>
                    </a:lnT>
                    <a:lnB>
                      <a:noFill/>
                    </a:lnB>
                  </a:tcPr>
                </a:tc>
                <a:tc>
                  <a:txBody>
                    <a:bodyPr/>
                    <a:lstStyle/>
                    <a:p>
                      <a:r>
                        <a:rPr lang="en-US" sz="900"/>
                        <a:t>66 and 10 months </a:t>
                      </a:r>
                    </a:p>
                  </a:txBody>
                  <a:tcPr marL="44869" marR="44869" marT="23092" marB="23092" anchor="ctr">
                    <a:lnL>
                      <a:noFill/>
                    </a:lnL>
                    <a:lnR>
                      <a:noFill/>
                    </a:lnR>
                    <a:lnT>
                      <a:noFill/>
                    </a:lnT>
                    <a:lnB>
                      <a:noFill/>
                    </a:lnB>
                  </a:tcPr>
                </a:tc>
                <a:tc>
                  <a:txBody>
                    <a:bodyPr/>
                    <a:lstStyle/>
                    <a:p>
                      <a:r>
                        <a:rPr lang="en-US" sz="900"/>
                        <a:t>$798 </a:t>
                      </a:r>
                    </a:p>
                  </a:txBody>
                  <a:tcPr marL="44869" marR="44869" marT="23092" marB="23092" anchor="ctr">
                    <a:lnL>
                      <a:noFill/>
                    </a:lnL>
                    <a:lnR>
                      <a:noFill/>
                    </a:lnR>
                    <a:lnT>
                      <a:noFill/>
                    </a:lnT>
                    <a:lnB>
                      <a:noFill/>
                    </a:lnB>
                  </a:tcPr>
                </a:tc>
                <a:tc>
                  <a:txBody>
                    <a:bodyPr/>
                    <a:lstStyle/>
                    <a:p>
                      <a:r>
                        <a:rPr lang="en-US" sz="900"/>
                        <a:t>82 </a:t>
                      </a:r>
                    </a:p>
                  </a:txBody>
                  <a:tcPr marL="44869" marR="44869" marT="23092" marB="23092" anchor="ctr">
                    <a:lnL>
                      <a:noFill/>
                    </a:lnL>
                    <a:lnR>
                      <a:noFill/>
                    </a:lnR>
                    <a:lnT>
                      <a:noFill/>
                    </a:lnT>
                    <a:lnB>
                      <a:noFill/>
                    </a:lnB>
                  </a:tcPr>
                </a:tc>
                <a:tc>
                  <a:txBody>
                    <a:bodyPr/>
                    <a:lstStyle/>
                    <a:p>
                      <a:r>
                        <a:rPr lang="en-US" sz="900"/>
                        <a:t>.348 </a:t>
                      </a:r>
                    </a:p>
                  </a:txBody>
                  <a:tcPr marL="44869" marR="44869" marT="23092" marB="23092" anchor="ctr">
                    <a:lnL>
                      <a:noFill/>
                    </a:lnL>
                    <a:lnR>
                      <a:noFill/>
                    </a:lnR>
                    <a:lnT>
                      <a:noFill/>
                    </a:lnT>
                    <a:lnB>
                      <a:noFill/>
                    </a:lnB>
                  </a:tcPr>
                </a:tc>
              </a:tr>
              <a:tr h="184733">
                <a:tc>
                  <a:txBody>
                    <a:bodyPr/>
                    <a:lstStyle/>
                    <a:p>
                      <a:r>
                        <a:rPr lang="en-US" sz="900">
                          <a:hlinkClick r:id="rId18"/>
                        </a:rPr>
                        <a:t>1962 and later</a:t>
                      </a:r>
                      <a:r>
                        <a:rPr lang="en-US" sz="900"/>
                        <a:t> </a:t>
                      </a:r>
                    </a:p>
                  </a:txBody>
                  <a:tcPr marL="44869" marR="44869" marT="23092" marB="23092" anchor="ctr">
                    <a:lnL>
                      <a:noFill/>
                    </a:lnL>
                    <a:lnR>
                      <a:noFill/>
                    </a:lnR>
                    <a:lnT>
                      <a:noFill/>
                    </a:lnT>
                    <a:lnB>
                      <a:noFill/>
                    </a:lnB>
                  </a:tcPr>
                </a:tc>
                <a:tc>
                  <a:txBody>
                    <a:bodyPr/>
                    <a:lstStyle/>
                    <a:p>
                      <a:r>
                        <a:rPr lang="en-US" sz="900" dirty="0"/>
                        <a:t>67 </a:t>
                      </a:r>
                    </a:p>
                  </a:txBody>
                  <a:tcPr marL="44869" marR="44869" marT="23092" marB="23092" anchor="ctr">
                    <a:lnL>
                      <a:noFill/>
                    </a:lnL>
                    <a:lnR>
                      <a:noFill/>
                    </a:lnR>
                    <a:lnT>
                      <a:noFill/>
                    </a:lnT>
                    <a:lnB>
                      <a:noFill/>
                    </a:lnB>
                  </a:tcPr>
                </a:tc>
                <a:tc>
                  <a:txBody>
                    <a:bodyPr/>
                    <a:lstStyle/>
                    <a:p>
                      <a:r>
                        <a:rPr lang="en-US" sz="900"/>
                        <a:t>$796 </a:t>
                      </a:r>
                    </a:p>
                  </a:txBody>
                  <a:tcPr marL="44869" marR="44869" marT="23092" marB="23092" anchor="ctr">
                    <a:lnL>
                      <a:noFill/>
                    </a:lnL>
                    <a:lnR>
                      <a:noFill/>
                    </a:lnR>
                    <a:lnT>
                      <a:noFill/>
                    </a:lnT>
                    <a:lnB>
                      <a:noFill/>
                    </a:lnB>
                  </a:tcPr>
                </a:tc>
                <a:tc>
                  <a:txBody>
                    <a:bodyPr/>
                    <a:lstStyle/>
                    <a:p>
                      <a:r>
                        <a:rPr lang="en-US" sz="900"/>
                        <a:t>84 </a:t>
                      </a:r>
                    </a:p>
                  </a:txBody>
                  <a:tcPr marL="44869" marR="44869" marT="23092" marB="23092" anchor="ctr">
                    <a:lnL>
                      <a:noFill/>
                    </a:lnL>
                    <a:lnR>
                      <a:noFill/>
                    </a:lnR>
                    <a:lnT>
                      <a:noFill/>
                    </a:lnT>
                    <a:lnB>
                      <a:noFill/>
                    </a:lnB>
                  </a:tcPr>
                </a:tc>
                <a:tc>
                  <a:txBody>
                    <a:bodyPr/>
                    <a:lstStyle/>
                    <a:p>
                      <a:r>
                        <a:rPr lang="en-US" sz="900" dirty="0"/>
                        <a:t>.339</a:t>
                      </a:r>
                    </a:p>
                  </a:txBody>
                  <a:tcPr marL="44869" marR="44869" marT="23092" marB="23092" anchor="ctr">
                    <a:lnL>
                      <a:noFill/>
                    </a:lnL>
                    <a:lnR>
                      <a:noFill/>
                    </a:lnR>
                    <a:lnT>
                      <a:noFill/>
                    </a:lnT>
                    <a:lnB>
                      <a:noFill/>
                    </a:lnB>
                  </a:tcPr>
                </a:tc>
              </a:tr>
            </a:tbl>
          </a:graphicData>
        </a:graphic>
      </p:graphicFrame>
      <p:sp>
        <p:nvSpPr>
          <p:cNvPr id="6" name="Content Placeholder 5"/>
          <p:cNvSpPr>
            <a:spLocks noGrp="1"/>
          </p:cNvSpPr>
          <p:nvPr>
            <p:ph sz="half" idx="2"/>
          </p:nvPr>
        </p:nvSpPr>
        <p:spPr/>
        <p:txBody>
          <a:bodyPr>
            <a:normAutofit fontScale="92500"/>
          </a:bodyPr>
          <a:lstStyle/>
          <a:p>
            <a:r>
              <a:rPr lang="en-US" dirty="0"/>
              <a:t>Monthly reduction percentages are approximate due to rounding. The maximum benefit is limited to what the worker would receive if he or she were still alive. Survivors benefits that start at age 60 are always reduced by 28.50%.</a:t>
            </a:r>
          </a:p>
        </p:txBody>
      </p:sp>
    </p:spTree>
    <p:extLst>
      <p:ext uri="{BB962C8B-B14F-4D97-AF65-F5344CB8AC3E}">
        <p14:creationId xmlns:p14="http://schemas.microsoft.com/office/powerpoint/2010/main" val="126822610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early for Survivor Benefit</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“Deeming Rule” </a:t>
            </a:r>
            <a:r>
              <a:rPr lang="en-US" b="1" dirty="0" smtClean="0"/>
              <a:t>does not </a:t>
            </a:r>
            <a:r>
              <a:rPr lang="en-US" dirty="0" smtClean="0"/>
              <a:t>apply to a spouse filing for benefits before </a:t>
            </a:r>
            <a:r>
              <a:rPr lang="en-US" u="sng" dirty="0" smtClean="0"/>
              <a:t>full retirement age!</a:t>
            </a:r>
            <a:endParaRPr lang="en-US" dirty="0" smtClean="0"/>
          </a:p>
          <a:p>
            <a:endParaRPr lang="en-US" dirty="0"/>
          </a:p>
          <a:p>
            <a:r>
              <a:rPr lang="en-US" dirty="0" smtClean="0"/>
              <a:t>A claimant could file for survivor benefit at age 60 and switch to benefit based on his or her own work history at a later date if that benefit is larger.</a:t>
            </a:r>
          </a:p>
          <a:p>
            <a:r>
              <a:rPr lang="en-US" dirty="0" smtClean="0"/>
              <a:t>Or</a:t>
            </a:r>
          </a:p>
          <a:p>
            <a:r>
              <a:rPr lang="en-US" dirty="0" smtClean="0"/>
              <a:t>Claimant could file for reduce benefit at age 62 based on their own work history and switch to survivor benefit at </a:t>
            </a:r>
            <a:r>
              <a:rPr lang="en-US" u="sng" dirty="0" smtClean="0"/>
              <a:t>full retirement age.</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701307"/>
            <a:ext cx="4038600" cy="2323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6836906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“Restricted Application” for spousal benefits</a:t>
            </a:r>
            <a:endParaRPr lang="en-US" dirty="0"/>
          </a:p>
        </p:txBody>
      </p:sp>
      <p:sp>
        <p:nvSpPr>
          <p:cNvPr id="3" name="Content Placeholder 2"/>
          <p:cNvSpPr>
            <a:spLocks noGrp="1"/>
          </p:cNvSpPr>
          <p:nvPr>
            <p:ph idx="1"/>
          </p:nvPr>
        </p:nvSpPr>
        <p:spPr/>
        <p:txBody>
          <a:bodyPr>
            <a:normAutofit/>
          </a:bodyPr>
          <a:lstStyle/>
          <a:p>
            <a:r>
              <a:rPr lang="en-US" sz="2400" b="1" dirty="0" smtClean="0"/>
              <a:t>The Bipartisan Budget Act of 2015 limits eligibility for this strategy to those who are born January 1, 1954 or prior.</a:t>
            </a:r>
          </a:p>
          <a:p>
            <a:endParaRPr lang="en-US" sz="2400" b="1" dirty="0"/>
          </a:p>
          <a:p>
            <a:r>
              <a:rPr lang="en-US" sz="2400" dirty="0" smtClean="0"/>
              <a:t>By claiming a restricted application for the spousal benefit upon reaching full retirement age, you can delay receiving benefits based on your own work history and later switch to the potentially higher benefit amount.</a:t>
            </a:r>
          </a:p>
          <a:p>
            <a:endParaRPr lang="en-US" sz="2400" dirty="0"/>
          </a:p>
          <a:p>
            <a:r>
              <a:rPr lang="en-US" sz="2400" b="1" dirty="0" smtClean="0"/>
              <a:t>If filing before full retirement age the “deeming rule” applies and restricted application is not available</a:t>
            </a:r>
            <a:r>
              <a:rPr lang="en-US" sz="1800" b="1" dirty="0" smtClean="0"/>
              <a:t>.</a:t>
            </a:r>
            <a:r>
              <a:rPr lang="en-US" sz="1800" dirty="0" smtClean="0"/>
              <a:t> </a:t>
            </a:r>
            <a:endParaRPr lang="en-US" sz="1800" dirty="0"/>
          </a:p>
        </p:txBody>
      </p:sp>
    </p:spTree>
    <p:extLst>
      <p:ext uri="{BB962C8B-B14F-4D97-AF65-F5344CB8AC3E}">
        <p14:creationId xmlns:p14="http://schemas.microsoft.com/office/powerpoint/2010/main" val="423124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Terms</a:t>
            </a:r>
            <a:endParaRPr lang="en-US" dirty="0"/>
          </a:p>
        </p:txBody>
      </p:sp>
      <p:sp>
        <p:nvSpPr>
          <p:cNvPr id="3" name="Content Placeholder 2"/>
          <p:cNvSpPr>
            <a:spLocks noGrp="1"/>
          </p:cNvSpPr>
          <p:nvPr>
            <p:ph sz="half" idx="1"/>
          </p:nvPr>
        </p:nvSpPr>
        <p:spPr/>
        <p:txBody>
          <a:bodyPr/>
          <a:lstStyle/>
          <a:p>
            <a:r>
              <a:rPr lang="en-US" b="1" dirty="0" smtClean="0"/>
              <a:t>Full Retirement Age </a:t>
            </a:r>
            <a:r>
              <a:rPr lang="en-US" dirty="0" smtClean="0"/>
              <a:t>is the age at which you are eligible to receive 100% of your Primary Insurance Amount. It is also the age claimant must be if they want to file strategically.</a:t>
            </a:r>
          </a:p>
          <a:p>
            <a:endParaRPr lang="en-US" b="1" dirty="0"/>
          </a:p>
        </p:txBody>
      </p:sp>
      <p:pic>
        <p:nvPicPr>
          <p:cNvPr id="1029" name="Picture 5" descr="C:\Users\id60044\AppData\Local\Microsoft\Windows\Temporary Internet Files\Content.IE5\NSMPJ47N\clipart0275[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057400"/>
            <a:ext cx="4038600"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239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Restricted application case study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Jim &amp; Jane both age 66</a:t>
            </a:r>
          </a:p>
          <a:p>
            <a:r>
              <a:rPr lang="en-US" dirty="0" smtClean="0"/>
              <a:t>Jim: Eligible for </a:t>
            </a:r>
            <a:r>
              <a:rPr lang="en-US" u="sng" dirty="0" smtClean="0"/>
              <a:t>$2,000</a:t>
            </a:r>
            <a:r>
              <a:rPr lang="en-US" dirty="0" smtClean="0"/>
              <a:t> monthly benefit at age 66 or </a:t>
            </a:r>
            <a:r>
              <a:rPr lang="en-US" u="sng" dirty="0" smtClean="0"/>
              <a:t>$2,640</a:t>
            </a:r>
            <a:r>
              <a:rPr lang="en-US" dirty="0" smtClean="0"/>
              <a:t> at age 70</a:t>
            </a:r>
          </a:p>
          <a:p>
            <a:r>
              <a:rPr lang="en-US" dirty="0" smtClean="0"/>
              <a:t>Jane: Eligible for </a:t>
            </a:r>
            <a:r>
              <a:rPr lang="en-US" u="sng" dirty="0" smtClean="0"/>
              <a:t>$1,600</a:t>
            </a:r>
            <a:r>
              <a:rPr lang="en-US" dirty="0" smtClean="0"/>
              <a:t> monthly benefit at age 66</a:t>
            </a:r>
          </a:p>
          <a:p>
            <a:r>
              <a:rPr lang="en-US" dirty="0" smtClean="0"/>
              <a:t>If both claim benefits at age 66, they could receive a total of </a:t>
            </a:r>
            <a:r>
              <a:rPr lang="en-US" u="sng" dirty="0" smtClean="0"/>
              <a:t>$1,036,800</a:t>
            </a:r>
            <a:r>
              <a:rPr lang="en-US" dirty="0" smtClean="0"/>
              <a:t> over the next 24 years.</a:t>
            </a:r>
          </a:p>
          <a:p>
            <a:r>
              <a:rPr lang="en-US" dirty="0" smtClean="0"/>
              <a:t>If Jane claims her worker benefit at age 66, Jim could claim a restricted application for a spousal benefit of </a:t>
            </a:r>
            <a:r>
              <a:rPr lang="en-US" u="sng" dirty="0" smtClean="0"/>
              <a:t>$800 </a:t>
            </a:r>
            <a:r>
              <a:rPr lang="en-US" dirty="0" smtClean="0"/>
              <a:t>at age 66 and delay his own worker benefit.</a:t>
            </a:r>
          </a:p>
          <a:p>
            <a:r>
              <a:rPr lang="en-US" dirty="0" smtClean="0"/>
              <a:t>Then at age 70, Jim could switch to his own maximum monthly worker benefit of </a:t>
            </a:r>
            <a:r>
              <a:rPr lang="en-US" u="sng" dirty="0" smtClean="0"/>
              <a:t>$2,640</a:t>
            </a:r>
            <a:r>
              <a:rPr lang="en-US" dirty="0" smtClean="0"/>
              <a:t> </a:t>
            </a:r>
          </a:p>
          <a:p>
            <a:r>
              <a:rPr lang="en-US" dirty="0" smtClean="0"/>
              <a:t>This strategy could yield a total of </a:t>
            </a:r>
            <a:r>
              <a:rPr lang="en-US" u="sng" dirty="0" smtClean="0"/>
              <a:t>$1,132,800</a:t>
            </a:r>
            <a:r>
              <a:rPr lang="en-US" dirty="0" smtClean="0"/>
              <a:t> over 24 years.</a:t>
            </a:r>
            <a:endParaRPr lang="en-US" dirty="0"/>
          </a:p>
        </p:txBody>
      </p:sp>
    </p:spTree>
    <p:extLst>
      <p:ext uri="{BB962C8B-B14F-4D97-AF65-F5344CB8AC3E}">
        <p14:creationId xmlns:p14="http://schemas.microsoft.com/office/powerpoint/2010/main" val="140085347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Windfall Elimination Provision and Government Pension Offset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WEP: The Windfall Elimination Provision may affect how we calculate your retirement or disability benefit. If you work for an employer who does not withhold Social Security taxes from your salary, such as a government agency or an employer in another country, any pension you get from that work may reduce your Social Security benefits.</a:t>
            </a:r>
          </a:p>
          <a:p>
            <a:r>
              <a:rPr lang="en-US" dirty="0" smtClean="0"/>
              <a:t>GPO: If you receive a pension from a federal, state, or local government based on work for which you didn’t pay Social Security taxes, we may reduce your Social Security spouses or widows or widowers benefits.</a:t>
            </a:r>
            <a:endParaRPr lang="en-US" dirty="0"/>
          </a:p>
        </p:txBody>
      </p:sp>
    </p:spTree>
    <p:extLst>
      <p:ext uri="{BB962C8B-B14F-4D97-AF65-F5344CB8AC3E}">
        <p14:creationId xmlns:p14="http://schemas.microsoft.com/office/powerpoint/2010/main" val="189990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 Substantial Earnings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600200"/>
            <a:ext cx="7109815" cy="4846320"/>
          </a:xfrm>
          <a:prstGeom prst="rect">
            <a:avLst/>
          </a:prstGeom>
        </p:spPr>
      </p:pic>
    </p:spTree>
    <p:extLst>
      <p:ext uri="{BB962C8B-B14F-4D97-AF65-F5344CB8AC3E}">
        <p14:creationId xmlns:p14="http://schemas.microsoft.com/office/powerpoint/2010/main" val="289047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Fred retired from a job that had a social security exempt pension. He will draw pension of $3,000 per month. Fred worked and paid into social security for 10 years with another employer.</a:t>
            </a:r>
          </a:p>
          <a:p>
            <a:r>
              <a:rPr lang="en-US" dirty="0" smtClean="0"/>
              <a:t>Fred’s AIME for the 10 yrs. is $800.</a:t>
            </a:r>
          </a:p>
          <a:p>
            <a:r>
              <a:rPr lang="en-US" dirty="0" smtClean="0"/>
              <a:t>Normal social security benefits would be $800x90%=$720</a:t>
            </a:r>
          </a:p>
          <a:p>
            <a:r>
              <a:rPr lang="en-US" dirty="0" smtClean="0"/>
              <a:t>Since Fred falls under WEP his social security benefit will be $320 per month $800x40%=$320</a:t>
            </a:r>
          </a:p>
          <a:p>
            <a:r>
              <a:rPr lang="en-US" sz="3000" b="1" i="1" u="sng" dirty="0" smtClean="0"/>
              <a:t>WEP does not apply until non-covered pension is received</a:t>
            </a:r>
          </a:p>
          <a:p>
            <a:endParaRPr lang="en-US" dirty="0"/>
          </a:p>
        </p:txBody>
      </p:sp>
    </p:spTree>
    <p:extLst>
      <p:ext uri="{BB962C8B-B14F-4D97-AF65-F5344CB8AC3E}">
        <p14:creationId xmlns:p14="http://schemas.microsoft.com/office/powerpoint/2010/main" val="29907761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Pension Offset (GPO)</a:t>
            </a:r>
            <a:endParaRPr lang="en-US" dirty="0"/>
          </a:p>
        </p:txBody>
      </p:sp>
      <p:sp>
        <p:nvSpPr>
          <p:cNvPr id="3" name="Content Placeholder 2"/>
          <p:cNvSpPr>
            <a:spLocks noGrp="1"/>
          </p:cNvSpPr>
          <p:nvPr>
            <p:ph idx="1"/>
          </p:nvPr>
        </p:nvSpPr>
        <p:spPr/>
        <p:txBody>
          <a:bodyPr>
            <a:normAutofit fontScale="92500" lnSpcReduction="10000"/>
          </a:bodyPr>
          <a:lstStyle/>
          <a:p>
            <a:r>
              <a:rPr lang="en-US" dirty="0"/>
              <a:t>If you receive a pension from a government job in which you did not pay Social Security taxes, some or all of your Social Security spouse's, widow's or widower's benefit may be offset due to receipt of that pension. This offset is referred to as the Government Pension Offset, or GPO.</a:t>
            </a:r>
          </a:p>
          <a:p>
            <a:r>
              <a:rPr lang="en-US" dirty="0"/>
              <a:t>The GPO will reduce the amount of your Social Security spouse's, widow's or widower's benefits by two-thirds of the amount of your government pension.</a:t>
            </a:r>
          </a:p>
          <a:p>
            <a:endParaRPr lang="en-US" dirty="0"/>
          </a:p>
        </p:txBody>
      </p:sp>
    </p:spTree>
    <p:extLst>
      <p:ext uri="{BB962C8B-B14F-4D97-AF65-F5344CB8AC3E}">
        <p14:creationId xmlns:p14="http://schemas.microsoft.com/office/powerpoint/2010/main" val="117768398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GPO 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Jane is 66 and draws $3,000 per month in non covered pension. Her  husband Jim dies: he was drawing $2,500 social security benefit based on his work history. </a:t>
            </a:r>
          </a:p>
          <a:p>
            <a:r>
              <a:rPr lang="en-US" dirty="0" smtClean="0"/>
              <a:t>Normally Jane would be eligible as survivor to receive the $2,500 monthly benefit however due to </a:t>
            </a:r>
            <a:r>
              <a:rPr lang="en-US" b="1" u="sng" dirty="0" smtClean="0"/>
              <a:t>GPO </a:t>
            </a:r>
            <a:r>
              <a:rPr lang="en-US" dirty="0" smtClean="0"/>
              <a:t>she will receive $500 survivor benefit.</a:t>
            </a:r>
          </a:p>
          <a:p>
            <a:pPr marL="0" indent="0">
              <a:buNone/>
            </a:pPr>
            <a:r>
              <a:rPr lang="en-US" b="1" dirty="0"/>
              <a:t> </a:t>
            </a:r>
            <a:r>
              <a:rPr lang="en-US" b="1" dirty="0" smtClean="0"/>
              <a:t>     </a:t>
            </a:r>
            <a:r>
              <a:rPr lang="en-US" sz="1800" b="1" dirty="0" smtClean="0"/>
              <a:t>pension x calculation=GPO            SS survivor    -      GPO  =     survivor benefit</a:t>
            </a:r>
          </a:p>
          <a:p>
            <a:pPr marL="0" indent="0">
              <a:buNone/>
            </a:pPr>
            <a:r>
              <a:rPr lang="en-US" sz="1800" b="1" dirty="0"/>
              <a:t> </a:t>
            </a:r>
            <a:r>
              <a:rPr lang="en-US" sz="1800" b="1" dirty="0" smtClean="0"/>
              <a:t>                                                                       benefit</a:t>
            </a:r>
            <a:endParaRPr lang="en-US" b="1" dirty="0" smtClean="0"/>
          </a:p>
          <a:p>
            <a:r>
              <a:rPr lang="en-US" dirty="0" smtClean="0"/>
              <a:t>$3,000x2/3=$2000, $2,500-$2,000=$500</a:t>
            </a:r>
            <a:endParaRPr lang="en-US" dirty="0"/>
          </a:p>
        </p:txBody>
      </p:sp>
    </p:spTree>
    <p:extLst>
      <p:ext uri="{BB962C8B-B14F-4D97-AF65-F5344CB8AC3E}">
        <p14:creationId xmlns:p14="http://schemas.microsoft.com/office/powerpoint/2010/main" val="36728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Earnings Test</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a:t>If you are under full retirement age for the entire year</a:t>
            </a:r>
            <a:r>
              <a:rPr lang="en-US" dirty="0"/>
              <a:t>, we deduct $1 from your benefit payments for every $2 you earn above the annual limit. For </a:t>
            </a:r>
            <a:r>
              <a:rPr lang="en-US" dirty="0" smtClean="0"/>
              <a:t>2018, </a:t>
            </a:r>
            <a:r>
              <a:rPr lang="en-US" dirty="0"/>
              <a:t>that limit is $</a:t>
            </a:r>
            <a:r>
              <a:rPr lang="en-US" dirty="0" smtClean="0"/>
              <a:t>17,040. </a:t>
            </a:r>
            <a:endParaRPr lang="en-US" dirty="0"/>
          </a:p>
          <a:p>
            <a:r>
              <a:rPr lang="en-US" b="1" dirty="0"/>
              <a:t>In the year you reach full retirement age</a:t>
            </a:r>
            <a:r>
              <a:rPr lang="en-US" dirty="0"/>
              <a:t>, we deduct $1 in benefits for every $3 you earn above a different limit. In </a:t>
            </a:r>
            <a:r>
              <a:rPr lang="en-US" dirty="0" smtClean="0"/>
              <a:t>2018, </a:t>
            </a:r>
            <a:r>
              <a:rPr lang="en-US" dirty="0"/>
              <a:t>the limit on your earnings is $</a:t>
            </a:r>
            <a:r>
              <a:rPr lang="en-US" dirty="0" smtClean="0"/>
              <a:t>45,360 </a:t>
            </a:r>
            <a:r>
              <a:rPr lang="en-US" dirty="0"/>
              <a:t>but </a:t>
            </a:r>
            <a:r>
              <a:rPr lang="en-US" b="1" dirty="0"/>
              <a:t>we only count earnings before the month you reach your full retirement age</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16981"/>
            <a:ext cx="4038600" cy="2692400"/>
          </a:xfrm>
          <a:prstGeom prst="rect">
            <a:avLst/>
          </a:prstGeom>
          <a:ln>
            <a:noFill/>
          </a:ln>
          <a:effectLst>
            <a:softEdge rad="112500"/>
          </a:effectLst>
        </p:spPr>
      </p:pic>
    </p:spTree>
    <p:extLst>
      <p:ext uri="{BB962C8B-B14F-4D97-AF65-F5344CB8AC3E}">
        <p14:creationId xmlns:p14="http://schemas.microsoft.com/office/powerpoint/2010/main" val="16973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Earnings Test Rule</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a:t>Note</a:t>
            </a:r>
            <a:r>
              <a:rPr lang="en-US" dirty="0"/>
              <a:t>: If your earnings will be over the limit for the year but you will be retired for part of the year, </a:t>
            </a:r>
            <a:r>
              <a:rPr lang="en-US" b="1" dirty="0" smtClean="0"/>
              <a:t>we have </a:t>
            </a:r>
            <a:r>
              <a:rPr lang="en-US" b="1" dirty="0"/>
              <a:t>a </a:t>
            </a:r>
            <a:r>
              <a:rPr lang="en-US" b="1" dirty="0">
                <a:hlinkClick r:id="rId2"/>
              </a:rPr>
              <a:t>special rule that applies to earnings for one year</a:t>
            </a:r>
            <a:r>
              <a:rPr lang="en-US" dirty="0"/>
              <a:t>. The special rule lets us pay a full Social Security check for any whole month we consider you retired, regardless of your yearly earnings.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3500" y="2720181"/>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3677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Earning Test</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Filing early annual limit $17,040</a:t>
            </a:r>
          </a:p>
          <a:p>
            <a:endParaRPr lang="en-US" dirty="0" smtClean="0"/>
          </a:p>
          <a:p>
            <a:pPr marL="0" indent="0">
              <a:buNone/>
            </a:pPr>
            <a:r>
              <a:rPr lang="en-US" dirty="0" smtClean="0"/>
              <a:t>Monthly test limit $1,420</a:t>
            </a:r>
          </a:p>
          <a:p>
            <a:pPr marL="0" indent="0">
              <a:buNone/>
            </a:pPr>
            <a:endParaRPr lang="en-US" dirty="0" smtClean="0"/>
          </a:p>
          <a:p>
            <a:pPr marL="0" indent="0">
              <a:buNone/>
            </a:pPr>
            <a:r>
              <a:rPr lang="en-US" dirty="0" smtClean="0"/>
              <a:t>If you are not going to make more than $1,420 per month after claiming Social Security benefits you will receive benefits without reduction </a:t>
            </a:r>
            <a:r>
              <a:rPr lang="en-US" b="1" u="sng" dirty="0" smtClean="0"/>
              <a:t>regardless of how much you made before claiming SS benefits</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Filing early annual limit in the year you reach full retirement age $45,360</a:t>
            </a:r>
          </a:p>
          <a:p>
            <a:endParaRPr lang="en-US" dirty="0"/>
          </a:p>
          <a:p>
            <a:r>
              <a:rPr lang="en-US" dirty="0" smtClean="0"/>
              <a:t>Monthly test Limit $3,780</a:t>
            </a:r>
          </a:p>
          <a:p>
            <a:endParaRPr lang="en-US" dirty="0"/>
          </a:p>
          <a:p>
            <a:r>
              <a:rPr lang="en-US" b="1" dirty="0" smtClean="0"/>
              <a:t>Unlimited income can be earned starting the month you reach full retirement age.</a:t>
            </a:r>
            <a:endParaRPr lang="en-US" b="1" dirty="0"/>
          </a:p>
        </p:txBody>
      </p:sp>
    </p:spTree>
    <p:extLst>
      <p:ext uri="{BB962C8B-B14F-4D97-AF65-F5344CB8AC3E}">
        <p14:creationId xmlns:p14="http://schemas.microsoft.com/office/powerpoint/2010/main" val="1789243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Reductions who’s affected</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When earnings test is applied to NH benefit, NH benefit and all supplemental benefits (spousal, dependent) are impacted.</a:t>
            </a:r>
          </a:p>
          <a:p>
            <a:r>
              <a:rPr lang="en-US" dirty="0" smtClean="0"/>
              <a:t>When earnings test applies to supplemental benefit (spousal benefit) only the supplement benefit is affected.</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2286000"/>
            <a:ext cx="2666999"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2411140"/>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Term</a:t>
            </a:r>
            <a:endParaRPr lang="en-US" dirty="0"/>
          </a:p>
        </p:txBody>
      </p:sp>
      <p:sp>
        <p:nvSpPr>
          <p:cNvPr id="3" name="Content Placeholder 2"/>
          <p:cNvSpPr>
            <a:spLocks noGrp="1"/>
          </p:cNvSpPr>
          <p:nvPr>
            <p:ph idx="1"/>
          </p:nvPr>
        </p:nvSpPr>
        <p:spPr/>
        <p:txBody>
          <a:bodyPr/>
          <a:lstStyle/>
          <a:p>
            <a:r>
              <a:rPr lang="en-US" dirty="0"/>
              <a:t>The "</a:t>
            </a:r>
            <a:r>
              <a:rPr lang="en-US" b="1" dirty="0"/>
              <a:t>primary insurance amount</a:t>
            </a:r>
            <a:r>
              <a:rPr lang="en-US" dirty="0"/>
              <a:t>" (PIA) is the benefit (before rounding down to next lower whole dollar) a person would receive if he/she elects to begin receiving retirement benefits </a:t>
            </a:r>
            <a:r>
              <a:rPr lang="en-US" b="1" u="sng" dirty="0"/>
              <a:t>at his/her normal retirement age.</a:t>
            </a:r>
          </a:p>
        </p:txBody>
      </p:sp>
    </p:spTree>
    <p:extLst>
      <p:ext uri="{BB962C8B-B14F-4D97-AF65-F5344CB8AC3E}">
        <p14:creationId xmlns:p14="http://schemas.microsoft.com/office/powerpoint/2010/main" val="292666217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Will Your Social Security </a:t>
            </a:r>
            <a:br>
              <a:rPr lang="en-US" b="1" dirty="0" smtClean="0"/>
            </a:br>
            <a:r>
              <a:rPr lang="en-US" b="1" dirty="0" smtClean="0"/>
              <a:t>Benefits Be Taxed?</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3332892096"/>
              </p:ext>
            </p:extLst>
          </p:nvPr>
        </p:nvGraphicFramePr>
        <p:xfrm>
          <a:off x="1143000" y="1676400"/>
          <a:ext cx="6553200" cy="3352802"/>
        </p:xfrm>
        <a:graphic>
          <a:graphicData uri="http://schemas.openxmlformats.org/drawingml/2006/table">
            <a:tbl>
              <a:tblPr firstRow="1" bandRow="1">
                <a:tableStyleId>{69CF1AB2-1976-4502-BF36-3FF5EA218861}</a:tableStyleId>
              </a:tblPr>
              <a:tblGrid>
                <a:gridCol w="2184400"/>
                <a:gridCol w="2184400"/>
                <a:gridCol w="2184400"/>
              </a:tblGrid>
              <a:tr h="430562">
                <a:tc rowSpan="2">
                  <a:txBody>
                    <a:bodyPr/>
                    <a:lstStyle/>
                    <a:p>
                      <a:pPr algn="ctr"/>
                      <a:r>
                        <a:rPr lang="en-US" dirty="0" smtClean="0"/>
                        <a:t>Taxable Portion</a:t>
                      </a:r>
                      <a:br>
                        <a:rPr lang="en-US" dirty="0" smtClean="0"/>
                      </a:br>
                      <a:r>
                        <a:rPr lang="en-US" dirty="0" smtClean="0"/>
                        <a:t> of Benefits</a:t>
                      </a:r>
                      <a:endParaRPr lang="en-US" dirty="0"/>
                    </a:p>
                  </a:txBody>
                  <a:tcPr anchor="ctr"/>
                </a:tc>
                <a:tc gridSpan="2">
                  <a:txBody>
                    <a:bodyPr/>
                    <a:lstStyle/>
                    <a:p>
                      <a:pPr algn="ctr"/>
                      <a:r>
                        <a:rPr lang="en-US" dirty="0" smtClean="0"/>
                        <a:t>Combined</a:t>
                      </a:r>
                      <a:r>
                        <a:rPr lang="en-US" baseline="0" dirty="0" smtClean="0"/>
                        <a:t> Income</a:t>
                      </a:r>
                      <a:endParaRPr lang="en-US" dirty="0"/>
                    </a:p>
                  </a:txBody>
                  <a:tcPr anchor="ctr"/>
                </a:tc>
                <a:tc hMerge="1">
                  <a:txBody>
                    <a:bodyPr/>
                    <a:lstStyle/>
                    <a:p>
                      <a:endParaRPr lang="en-US" dirty="0"/>
                    </a:p>
                  </a:txBody>
                  <a:tcPr/>
                </a:tc>
              </a:tr>
              <a:tr h="430562">
                <a:tc vMerge="1">
                  <a:txBody>
                    <a:bodyPr/>
                    <a:lstStyle/>
                    <a:p>
                      <a:endParaRPr lang="en-US"/>
                    </a:p>
                  </a:txBody>
                  <a:tcPr/>
                </a:tc>
                <a:tc>
                  <a:txBody>
                    <a:bodyPr/>
                    <a:lstStyle/>
                    <a:p>
                      <a:pPr algn="ctr"/>
                      <a:r>
                        <a:rPr lang="en-US" dirty="0" smtClean="0"/>
                        <a:t>Single</a:t>
                      </a:r>
                      <a:r>
                        <a:rPr lang="en-US" baseline="0" dirty="0" smtClean="0"/>
                        <a:t> Filer</a:t>
                      </a:r>
                      <a:endParaRPr lang="en-US" dirty="0"/>
                    </a:p>
                  </a:txBody>
                  <a:tcPr anchor="ctr"/>
                </a:tc>
                <a:tc>
                  <a:txBody>
                    <a:bodyPr/>
                    <a:lstStyle/>
                    <a:p>
                      <a:pPr algn="ctr"/>
                      <a:r>
                        <a:rPr lang="en-US" dirty="0" smtClean="0"/>
                        <a:t>Married Joint Filer</a:t>
                      </a:r>
                      <a:endParaRPr lang="en-US" dirty="0"/>
                    </a:p>
                  </a:txBody>
                  <a:tcPr anchor="ctr"/>
                </a:tc>
              </a:tr>
              <a:tr h="1245839">
                <a:tc>
                  <a:txBody>
                    <a:bodyPr/>
                    <a:lstStyle/>
                    <a:p>
                      <a:pPr algn="ctr"/>
                      <a:r>
                        <a:rPr lang="en-US" sz="4000" dirty="0" smtClean="0"/>
                        <a:t>50%</a:t>
                      </a:r>
                      <a:endParaRPr lang="en-US" sz="4000" dirty="0"/>
                    </a:p>
                  </a:txBody>
                  <a:tcPr anchor="ctr"/>
                </a:tc>
                <a:tc>
                  <a:txBody>
                    <a:bodyPr/>
                    <a:lstStyle/>
                    <a:p>
                      <a:pPr algn="ctr"/>
                      <a:r>
                        <a:rPr lang="en-US" sz="2000" dirty="0" smtClean="0"/>
                        <a:t>$25,000 to $34,000</a:t>
                      </a:r>
                      <a:endParaRPr lang="en-US" sz="2000" dirty="0"/>
                    </a:p>
                  </a:txBody>
                  <a:tcPr anchor="ctr"/>
                </a:tc>
                <a:tc>
                  <a:txBody>
                    <a:bodyPr/>
                    <a:lstStyle/>
                    <a:p>
                      <a:pPr algn="ctr"/>
                      <a:r>
                        <a:rPr lang="en-US" sz="2000" dirty="0" smtClean="0"/>
                        <a:t>$32,000 to $44,000</a:t>
                      </a:r>
                      <a:endParaRPr lang="en-US" sz="2000" dirty="0"/>
                    </a:p>
                  </a:txBody>
                  <a:tcPr anchor="ctr"/>
                </a:tc>
              </a:tr>
              <a:tr h="1245839">
                <a:tc>
                  <a:txBody>
                    <a:bodyPr/>
                    <a:lstStyle/>
                    <a:p>
                      <a:pPr algn="ctr"/>
                      <a:r>
                        <a:rPr lang="en-US" sz="4000" dirty="0" smtClean="0"/>
                        <a:t>85%</a:t>
                      </a:r>
                      <a:endParaRPr lang="en-US" sz="4000" dirty="0"/>
                    </a:p>
                  </a:txBody>
                  <a:tcPr anchor="ctr"/>
                </a:tc>
                <a:tc>
                  <a:txBody>
                    <a:bodyPr/>
                    <a:lstStyle/>
                    <a:p>
                      <a:pPr algn="ctr"/>
                      <a:r>
                        <a:rPr lang="en-US" sz="2000" dirty="0" smtClean="0"/>
                        <a:t>Over $34,000</a:t>
                      </a:r>
                      <a:endParaRPr lang="en-US" sz="2000" dirty="0"/>
                    </a:p>
                  </a:txBody>
                  <a:tcPr anchor="ctr"/>
                </a:tc>
                <a:tc>
                  <a:txBody>
                    <a:bodyPr/>
                    <a:lstStyle/>
                    <a:p>
                      <a:pPr algn="ctr"/>
                      <a:r>
                        <a:rPr lang="en-US" sz="2000" dirty="0" smtClean="0"/>
                        <a:t>Over $44,000</a:t>
                      </a:r>
                      <a:endParaRPr lang="en-US" sz="2000" dirty="0"/>
                    </a:p>
                  </a:txBody>
                  <a:tcPr anchor="ctr"/>
                </a:tc>
              </a:tr>
            </a:tbl>
          </a:graphicData>
        </a:graphic>
      </p:graphicFrame>
      <p:sp>
        <p:nvSpPr>
          <p:cNvPr id="7" name="TextBox 6"/>
          <p:cNvSpPr txBox="1"/>
          <p:nvPr/>
        </p:nvSpPr>
        <p:spPr>
          <a:xfrm>
            <a:off x="1129145" y="5193145"/>
            <a:ext cx="6553200" cy="1077218"/>
          </a:xfrm>
          <a:prstGeom prst="rect">
            <a:avLst/>
          </a:prstGeom>
          <a:noFill/>
        </p:spPr>
        <p:txBody>
          <a:bodyPr wrap="square" rtlCol="0">
            <a:spAutoFit/>
          </a:bodyPr>
          <a:lstStyle/>
          <a:p>
            <a:r>
              <a:rPr lang="en-US" sz="1600" dirty="0" smtClean="0"/>
              <a:t>“Combined income” formula used by the IRS:</a:t>
            </a:r>
          </a:p>
          <a:p>
            <a:r>
              <a:rPr lang="en-US" sz="1600" dirty="0"/>
              <a:t>	</a:t>
            </a:r>
            <a:r>
              <a:rPr lang="en-US" sz="1600" dirty="0" smtClean="0"/>
              <a:t>Adjusted gross income</a:t>
            </a:r>
          </a:p>
          <a:p>
            <a:r>
              <a:rPr lang="en-US" sz="1600" dirty="0"/>
              <a:t>	</a:t>
            </a:r>
            <a:r>
              <a:rPr lang="en-US" sz="1600" dirty="0" smtClean="0"/>
              <a:t>+ Tax-exempt interest</a:t>
            </a:r>
          </a:p>
          <a:p>
            <a:r>
              <a:rPr lang="en-US" sz="1600" dirty="0" smtClean="0"/>
              <a:t>	+ 50% of Social Security benefits</a:t>
            </a:r>
            <a:endParaRPr lang="en-US" sz="1600" dirty="0"/>
          </a:p>
        </p:txBody>
      </p:sp>
    </p:spTree>
    <p:extLst>
      <p:ext uri="{BB962C8B-B14F-4D97-AF65-F5344CB8AC3E}">
        <p14:creationId xmlns:p14="http://schemas.microsoft.com/office/powerpoint/2010/main" val="1980776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Taxable Social Security</a:t>
            </a:r>
            <a:endParaRPr lang="en-US" dirty="0"/>
          </a:p>
        </p:txBody>
      </p:sp>
      <p:sp>
        <p:nvSpPr>
          <p:cNvPr id="10" name="TextBox 9"/>
          <p:cNvSpPr txBox="1"/>
          <p:nvPr/>
        </p:nvSpPr>
        <p:spPr>
          <a:xfrm>
            <a:off x="6136547" y="5550408"/>
            <a:ext cx="1600200" cy="646331"/>
          </a:xfrm>
          <a:prstGeom prst="rect">
            <a:avLst/>
          </a:prstGeom>
          <a:solidFill>
            <a:schemeClr val="tx1"/>
          </a:solidFill>
        </p:spPr>
        <p:txBody>
          <a:bodyPr wrap="square" rtlCol="0">
            <a:spAutoFit/>
          </a:bodyPr>
          <a:lstStyle/>
          <a:p>
            <a:pPr algn="ctr"/>
            <a:r>
              <a:rPr lang="en-US" dirty="0" smtClean="0">
                <a:solidFill>
                  <a:schemeClr val="bg1"/>
                </a:solidFill>
              </a:rPr>
              <a:t>Taxable Social Security</a:t>
            </a:r>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29" y="2133600"/>
            <a:ext cx="7097116" cy="2781688"/>
          </a:xfrm>
          <a:prstGeom prst="rect">
            <a:avLst/>
          </a:prstGeom>
        </p:spPr>
      </p:pic>
      <p:sp>
        <p:nvSpPr>
          <p:cNvPr id="4" name="Up Arrow 3"/>
          <p:cNvSpPr/>
          <p:nvPr/>
        </p:nvSpPr>
        <p:spPr>
          <a:xfrm>
            <a:off x="6694331" y="4572000"/>
            <a:ext cx="484632" cy="978408"/>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Down Arrow 4"/>
          <p:cNvSpPr/>
          <p:nvPr/>
        </p:nvSpPr>
        <p:spPr>
          <a:xfrm>
            <a:off x="3720084" y="3313331"/>
            <a:ext cx="484632" cy="1094077"/>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TextBox 7"/>
          <p:cNvSpPr txBox="1"/>
          <p:nvPr/>
        </p:nvSpPr>
        <p:spPr>
          <a:xfrm>
            <a:off x="2971800" y="2671618"/>
            <a:ext cx="1981200" cy="646331"/>
          </a:xfrm>
          <a:prstGeom prst="rect">
            <a:avLst/>
          </a:prstGeom>
          <a:solidFill>
            <a:schemeClr val="tx1"/>
          </a:solidFill>
        </p:spPr>
        <p:txBody>
          <a:bodyPr wrap="square" rtlCol="0">
            <a:spAutoFit/>
          </a:bodyPr>
          <a:lstStyle/>
          <a:p>
            <a:pPr algn="ctr"/>
            <a:r>
              <a:rPr lang="en-US" dirty="0" smtClean="0">
                <a:solidFill>
                  <a:schemeClr val="bg1"/>
                </a:solidFill>
              </a:rPr>
              <a:t>Total Social Security Benefit</a:t>
            </a:r>
            <a:endParaRPr lang="en-US" dirty="0">
              <a:solidFill>
                <a:schemeClr val="bg1"/>
              </a:solidFill>
            </a:endParaRPr>
          </a:p>
        </p:txBody>
      </p:sp>
    </p:spTree>
    <p:extLst>
      <p:ext uri="{BB962C8B-B14F-4D97-AF65-F5344CB8AC3E}">
        <p14:creationId xmlns:p14="http://schemas.microsoft.com/office/powerpoint/2010/main" val="1208044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up Provisional Income</a:t>
            </a:r>
            <a:endParaRPr lang="en-US" dirty="0"/>
          </a:p>
        </p:txBody>
      </p:sp>
      <p:sp>
        <p:nvSpPr>
          <p:cNvPr id="4" name="Content Placeholder 3"/>
          <p:cNvSpPr>
            <a:spLocks noGrp="1"/>
          </p:cNvSpPr>
          <p:nvPr>
            <p:ph sz="half" idx="1"/>
          </p:nvPr>
        </p:nvSpPr>
        <p:spPr/>
        <p:txBody>
          <a:bodyPr/>
          <a:lstStyle/>
          <a:p>
            <a:pPr marL="0" indent="0">
              <a:buNone/>
            </a:pPr>
            <a:r>
              <a:rPr lang="en-US" dirty="0"/>
              <a:t> Provisional income = gross income + tax-free interest + 50% of Social Security benefits + any tax-free </a:t>
            </a:r>
            <a:r>
              <a:rPr lang="en-US" dirty="0" smtClean="0"/>
              <a:t>fringe </a:t>
            </a:r>
            <a:r>
              <a:rPr lang="en-US" dirty="0"/>
              <a:t>benefits and exclusions - adjustments to income</a:t>
            </a:r>
            <a:endParaRPr lang="en-US" u="sng"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3000" y="2057400"/>
            <a:ext cx="3352800" cy="2435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088125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a:t>
            </a:r>
            <a:r>
              <a:rPr lang="en-US" u="sng" dirty="0" smtClean="0"/>
              <a:t>Is Not </a:t>
            </a:r>
            <a:r>
              <a:rPr lang="en-US" dirty="0" smtClean="0"/>
              <a:t>considered Provisional Income</a:t>
            </a:r>
            <a:endParaRPr lang="en-US" dirty="0"/>
          </a:p>
        </p:txBody>
      </p:sp>
      <p:sp>
        <p:nvSpPr>
          <p:cNvPr id="6" name="Content Placeholder 5"/>
          <p:cNvSpPr>
            <a:spLocks noGrp="1"/>
          </p:cNvSpPr>
          <p:nvPr>
            <p:ph sz="half" idx="1"/>
          </p:nvPr>
        </p:nvSpPr>
        <p:spPr/>
        <p:txBody>
          <a:bodyPr/>
          <a:lstStyle/>
          <a:p>
            <a:r>
              <a:rPr lang="en-US" dirty="0" smtClean="0"/>
              <a:t>Roth IRA distributions</a:t>
            </a:r>
          </a:p>
          <a:p>
            <a:endParaRPr lang="en-US" dirty="0" smtClean="0"/>
          </a:p>
          <a:p>
            <a:r>
              <a:rPr lang="en-US" dirty="0" smtClean="0"/>
              <a:t>Properly structured Life Insurance Distributions</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2286000"/>
            <a:ext cx="2936748" cy="2436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8171578"/>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Will My Social Security Be Taxable</a:t>
            </a:r>
            <a:endParaRPr lang="en-US" dirty="0"/>
          </a:p>
        </p:txBody>
      </p:sp>
      <p:sp>
        <p:nvSpPr>
          <p:cNvPr id="5" name="Content Placeholder 4"/>
          <p:cNvSpPr>
            <a:spLocks noGrp="1"/>
          </p:cNvSpPr>
          <p:nvPr>
            <p:ph idx="1"/>
          </p:nvPr>
        </p:nvSpPr>
        <p:spPr/>
        <p:txBody>
          <a:bodyPr>
            <a:normAutofit fontScale="55000" lnSpcReduction="20000"/>
          </a:bodyPr>
          <a:lstStyle/>
          <a:p>
            <a:pPr marL="0" indent="0">
              <a:buNone/>
            </a:pPr>
            <a:r>
              <a:rPr lang="en-US" dirty="0" smtClean="0"/>
              <a:t>Income sources             Couple 1        Couple 2</a:t>
            </a:r>
          </a:p>
          <a:p>
            <a:pPr marL="0" indent="0">
              <a:buNone/>
            </a:pPr>
            <a:r>
              <a:rPr lang="en-US" u="sng" dirty="0" smtClean="0"/>
              <a:t>                                         (TIRA)             (ROTH)</a:t>
            </a:r>
          </a:p>
          <a:p>
            <a:pPr marL="0" indent="0">
              <a:buNone/>
            </a:pPr>
            <a:r>
              <a:rPr lang="en-US" dirty="0" smtClean="0"/>
              <a:t>Interest CD’s                   $2,000            $2,000</a:t>
            </a:r>
          </a:p>
          <a:p>
            <a:pPr marL="0" indent="0">
              <a:buNone/>
            </a:pPr>
            <a:r>
              <a:rPr lang="en-US" dirty="0" smtClean="0"/>
              <a:t>Stock Dividends            $12,000          $12,000</a:t>
            </a:r>
          </a:p>
          <a:p>
            <a:pPr marL="0" indent="0">
              <a:buNone/>
            </a:pPr>
            <a:r>
              <a:rPr lang="en-US" dirty="0" smtClean="0"/>
              <a:t>Tax free Bonds               $6,000            $6,000</a:t>
            </a:r>
          </a:p>
          <a:p>
            <a:pPr marL="0" indent="0">
              <a:buNone/>
            </a:pPr>
            <a:r>
              <a:rPr lang="en-US" dirty="0" smtClean="0"/>
              <a:t>IRA distribution             $25,000          $25,000*</a:t>
            </a:r>
          </a:p>
          <a:p>
            <a:pPr marL="0" indent="0">
              <a:buNone/>
            </a:pPr>
            <a:r>
              <a:rPr lang="en-US" u="sng" dirty="0" smtClean="0"/>
              <a:t>Social Sec. benefit        $22,000**      $22,000**</a:t>
            </a:r>
          </a:p>
          <a:p>
            <a:pPr marL="0" indent="0">
              <a:buNone/>
            </a:pPr>
            <a:r>
              <a:rPr lang="en-US" u="sng" dirty="0" smtClean="0"/>
              <a:t>Total income                 $67,000           $67,000</a:t>
            </a:r>
            <a:endParaRPr lang="en-US" dirty="0" smtClean="0"/>
          </a:p>
          <a:p>
            <a:pPr marL="0" indent="0">
              <a:buNone/>
            </a:pPr>
            <a:r>
              <a:rPr lang="en-US" dirty="0" smtClean="0"/>
              <a:t>Provisional income      $56,000           $31,000</a:t>
            </a:r>
          </a:p>
          <a:p>
            <a:pPr marL="0" indent="0">
              <a:buNone/>
            </a:pPr>
            <a:r>
              <a:rPr lang="en-US" b="1" dirty="0" smtClean="0"/>
              <a:t>Taxable Social Sec.       Up to 85%             “0”</a:t>
            </a:r>
          </a:p>
          <a:p>
            <a:pPr marL="0" indent="0">
              <a:buNone/>
            </a:pPr>
            <a:endParaRPr lang="en-US" dirty="0"/>
          </a:p>
          <a:p>
            <a:pPr marL="0" indent="0">
              <a:buNone/>
            </a:pPr>
            <a:r>
              <a:rPr lang="en-US" dirty="0" smtClean="0"/>
              <a:t>This is a hypothetical example results will vary</a:t>
            </a:r>
          </a:p>
          <a:p>
            <a:pPr marL="0" indent="0">
              <a:buNone/>
            </a:pPr>
            <a:endParaRPr lang="en-US" dirty="0"/>
          </a:p>
          <a:p>
            <a:pPr marL="0" indent="0">
              <a:buNone/>
            </a:pPr>
            <a:r>
              <a:rPr lang="en-US" dirty="0" smtClean="0"/>
              <a:t>*Roth IRA distribution </a:t>
            </a:r>
            <a:r>
              <a:rPr lang="en-US" u="sng" dirty="0" smtClean="0"/>
              <a:t>is invisible </a:t>
            </a:r>
            <a:r>
              <a:rPr lang="en-US" dirty="0" smtClean="0"/>
              <a:t>when calculating provisional income.</a:t>
            </a:r>
          </a:p>
          <a:p>
            <a:pPr marL="0" indent="0">
              <a:buNone/>
            </a:pPr>
            <a:r>
              <a:rPr lang="en-US" dirty="0" smtClean="0"/>
              <a:t>** 50% of Social Security is used in calculating Provisional income.</a:t>
            </a:r>
          </a:p>
          <a:p>
            <a:pPr marL="0" indent="0">
              <a:buNone/>
            </a:pPr>
            <a:endParaRPr lang="en-US" dirty="0"/>
          </a:p>
        </p:txBody>
      </p:sp>
    </p:spTree>
    <p:extLst>
      <p:ext uri="{BB962C8B-B14F-4D97-AF65-F5344CB8AC3E}">
        <p14:creationId xmlns:p14="http://schemas.microsoft.com/office/powerpoint/2010/main" val="3356362809"/>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Common Confusion</a:t>
            </a:r>
            <a:endParaRPr lang="en-US" dirty="0"/>
          </a:p>
        </p:txBody>
      </p:sp>
      <p:sp>
        <p:nvSpPr>
          <p:cNvPr id="6" name="Text Placeholder 5"/>
          <p:cNvSpPr>
            <a:spLocks noGrp="1"/>
          </p:cNvSpPr>
          <p:nvPr>
            <p:ph type="body" idx="1"/>
          </p:nvPr>
        </p:nvSpPr>
        <p:spPr/>
        <p:txBody>
          <a:bodyPr>
            <a:normAutofit fontScale="85000" lnSpcReduction="20000"/>
          </a:bodyPr>
          <a:lstStyle/>
          <a:p>
            <a:r>
              <a:rPr lang="en-US" dirty="0" smtClean="0"/>
              <a:t>Provisional Income that determines taxation of social security benefit</a:t>
            </a:r>
            <a:endParaRPr lang="en-US" dirty="0"/>
          </a:p>
        </p:txBody>
      </p:sp>
      <p:sp>
        <p:nvSpPr>
          <p:cNvPr id="7" name="Content Placeholder 6"/>
          <p:cNvSpPr>
            <a:spLocks noGrp="1"/>
          </p:cNvSpPr>
          <p:nvPr>
            <p:ph sz="half" idx="2"/>
          </p:nvPr>
        </p:nvSpPr>
        <p:spPr/>
        <p:txBody>
          <a:bodyPr/>
          <a:lstStyle/>
          <a:p>
            <a:r>
              <a:rPr lang="en-US" dirty="0" smtClean="0"/>
              <a:t>50% of social security</a:t>
            </a:r>
          </a:p>
          <a:p>
            <a:r>
              <a:rPr lang="en-US" dirty="0" smtClean="0"/>
              <a:t>Pension income</a:t>
            </a:r>
          </a:p>
          <a:p>
            <a:r>
              <a:rPr lang="en-US" dirty="0" smtClean="0"/>
              <a:t>Taxable interest</a:t>
            </a:r>
          </a:p>
          <a:p>
            <a:r>
              <a:rPr lang="en-US" dirty="0" smtClean="0"/>
              <a:t>Tax exempt interest</a:t>
            </a:r>
          </a:p>
          <a:p>
            <a:r>
              <a:rPr lang="en-US" dirty="0" smtClean="0"/>
              <a:t>Qualified plan distributions (</a:t>
            </a:r>
            <a:r>
              <a:rPr lang="en-US" u="sng" dirty="0" smtClean="0"/>
              <a:t>not Roth IRA distributions)</a:t>
            </a:r>
            <a:endParaRPr lang="en-US" dirty="0" smtClean="0"/>
          </a:p>
          <a:p>
            <a:r>
              <a:rPr lang="en-US" dirty="0" smtClean="0"/>
              <a:t>W-2 income</a:t>
            </a:r>
          </a:p>
          <a:p>
            <a:r>
              <a:rPr lang="en-US" dirty="0" smtClean="0"/>
              <a:t>Profit from self employment</a:t>
            </a:r>
            <a:endParaRPr lang="en-US" dirty="0"/>
          </a:p>
        </p:txBody>
      </p:sp>
      <p:sp>
        <p:nvSpPr>
          <p:cNvPr id="8" name="Text Placeholder 7"/>
          <p:cNvSpPr>
            <a:spLocks noGrp="1"/>
          </p:cNvSpPr>
          <p:nvPr>
            <p:ph type="body" sz="quarter" idx="3"/>
          </p:nvPr>
        </p:nvSpPr>
        <p:spPr/>
        <p:txBody>
          <a:bodyPr/>
          <a:lstStyle/>
          <a:p>
            <a:r>
              <a:rPr lang="en-US" dirty="0" smtClean="0"/>
              <a:t>Earnings Test for early retiree</a:t>
            </a:r>
            <a:endParaRPr lang="en-US" dirty="0"/>
          </a:p>
        </p:txBody>
      </p:sp>
      <p:sp>
        <p:nvSpPr>
          <p:cNvPr id="9" name="Content Placeholder 8"/>
          <p:cNvSpPr>
            <a:spLocks noGrp="1"/>
          </p:cNvSpPr>
          <p:nvPr>
            <p:ph sz="quarter" idx="4"/>
          </p:nvPr>
        </p:nvSpPr>
        <p:spPr/>
        <p:txBody>
          <a:bodyPr/>
          <a:lstStyle/>
          <a:p>
            <a:r>
              <a:rPr lang="en-US" dirty="0" smtClean="0"/>
              <a:t>Earned income (W-2)</a:t>
            </a:r>
          </a:p>
          <a:p>
            <a:r>
              <a:rPr lang="en-US" dirty="0" smtClean="0"/>
              <a:t>Profit from self employment</a:t>
            </a:r>
            <a:endParaRPr lang="en-US" dirty="0"/>
          </a:p>
        </p:txBody>
      </p:sp>
    </p:spTree>
    <p:extLst>
      <p:ext uri="{BB962C8B-B14F-4D97-AF65-F5344CB8AC3E}">
        <p14:creationId xmlns:p14="http://schemas.microsoft.com/office/powerpoint/2010/main" val="2588636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Term</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Average Indexed Monthly Earnings (AIME)</a:t>
            </a:r>
            <a:r>
              <a:rPr lang="en-US" dirty="0"/>
              <a:t/>
            </a:r>
            <a:br>
              <a:rPr lang="en-US" dirty="0"/>
            </a:br>
            <a:r>
              <a:rPr lang="en-US" dirty="0"/>
              <a:t>When we compute an </a:t>
            </a:r>
            <a:r>
              <a:rPr lang="en-US" dirty="0">
                <a:hlinkClick r:id="rId2"/>
              </a:rPr>
              <a:t>insured</a:t>
            </a:r>
            <a:r>
              <a:rPr lang="en-US" dirty="0"/>
              <a:t> worker's benefit, we first </a:t>
            </a:r>
            <a:r>
              <a:rPr lang="en-US" dirty="0">
                <a:hlinkClick r:id="rId3"/>
              </a:rPr>
              <a:t>adjust or "index" his or her earnings</a:t>
            </a:r>
            <a:r>
              <a:rPr lang="en-US" dirty="0"/>
              <a:t> to reflect the change in general wage levels that occurred during the worker's years of employment. Such indexation ensures that a worker's future benefits reflect the general rise in the standard of living that occurred during his or her working lifetime</a:t>
            </a:r>
            <a:r>
              <a:rPr lang="en-US" dirty="0" smtClean="0"/>
              <a:t>.</a:t>
            </a:r>
          </a:p>
          <a:p>
            <a:endParaRPr lang="en-US" dirty="0"/>
          </a:p>
          <a:p>
            <a:r>
              <a:rPr lang="en-US" i="1" dirty="0" smtClean="0"/>
              <a:t>Key point: best 35 years of earnings are used to calculate </a:t>
            </a:r>
            <a:r>
              <a:rPr lang="en-US" b="1" i="1" dirty="0" smtClean="0"/>
              <a:t>AIME.</a:t>
            </a:r>
          </a:p>
          <a:p>
            <a:endParaRPr lang="en-US" i="1" dirty="0"/>
          </a:p>
          <a:p>
            <a:endParaRPr lang="en-US" dirty="0"/>
          </a:p>
        </p:txBody>
      </p:sp>
    </p:spTree>
    <p:extLst>
      <p:ext uri="{BB962C8B-B14F-4D97-AF65-F5344CB8AC3E}">
        <p14:creationId xmlns:p14="http://schemas.microsoft.com/office/powerpoint/2010/main" val="40583825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Term</a:t>
            </a:r>
            <a:endParaRPr lang="en-US" dirty="0"/>
          </a:p>
        </p:txBody>
      </p:sp>
      <p:sp>
        <p:nvSpPr>
          <p:cNvPr id="3" name="Content Placeholder 2"/>
          <p:cNvSpPr>
            <a:spLocks noGrp="1"/>
          </p:cNvSpPr>
          <p:nvPr>
            <p:ph idx="1"/>
          </p:nvPr>
        </p:nvSpPr>
        <p:spPr/>
        <p:txBody>
          <a:bodyPr/>
          <a:lstStyle/>
          <a:p>
            <a:r>
              <a:rPr lang="en-US" b="1" dirty="0"/>
              <a:t>Delayed retirement credits</a:t>
            </a:r>
            <a:r>
              <a:rPr lang="en-US" dirty="0"/>
              <a:t> (DRCs) are </a:t>
            </a:r>
            <a:r>
              <a:rPr lang="en-US" b="1" dirty="0"/>
              <a:t>credits</a:t>
            </a:r>
            <a:r>
              <a:rPr lang="en-US" dirty="0"/>
              <a:t> we use to increase the amount of your old-age benefit amount. You may earn a </a:t>
            </a:r>
            <a:r>
              <a:rPr lang="en-US" b="1" dirty="0" smtClean="0"/>
              <a:t>credit of 2/3 of 1%</a:t>
            </a:r>
            <a:r>
              <a:rPr lang="en-US" dirty="0"/>
              <a:t> for each month during the period beginning with the month you attain </a:t>
            </a:r>
            <a:r>
              <a:rPr lang="en-US" b="1" dirty="0" smtClean="0"/>
              <a:t>full retirement</a:t>
            </a:r>
            <a:r>
              <a:rPr lang="en-US" b="1" dirty="0"/>
              <a:t> </a:t>
            </a:r>
            <a:r>
              <a:rPr lang="en-US" b="1" dirty="0" smtClean="0"/>
              <a:t>age </a:t>
            </a:r>
            <a:r>
              <a:rPr lang="en-US" dirty="0"/>
              <a:t>and ending with the month you attain age </a:t>
            </a:r>
            <a:r>
              <a:rPr lang="en-US" dirty="0" smtClean="0"/>
              <a:t>70. The delayed credit is 8% per year for each year delayed.</a:t>
            </a:r>
          </a:p>
        </p:txBody>
      </p:sp>
    </p:spTree>
    <p:extLst>
      <p:ext uri="{BB962C8B-B14F-4D97-AF65-F5344CB8AC3E}">
        <p14:creationId xmlns:p14="http://schemas.microsoft.com/office/powerpoint/2010/main" val="28679774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Term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Deeming rule: </a:t>
            </a:r>
            <a:r>
              <a:rPr lang="en-US" dirty="0"/>
              <a:t>If you file for benefits prior to full retirement age, you are deemed to have filed for all benefits for which you are eligible. A claimant who is entitled to a  reduced retirement benefit and a reduced spouse's benefit must file for both benefits if eligibility for both benefits exists in the first month of entitlement</a:t>
            </a:r>
            <a:r>
              <a:rPr lang="en-US" dirty="0" smtClean="0"/>
              <a:t>.</a:t>
            </a:r>
          </a:p>
          <a:p>
            <a:endParaRPr lang="en-US" dirty="0"/>
          </a:p>
          <a:p>
            <a:r>
              <a:rPr lang="en-US" sz="2400" b="1" i="1" dirty="0" smtClean="0"/>
              <a:t>Key point: Deeming rule does not apply when claiming survivor benefits</a:t>
            </a:r>
            <a:endParaRPr lang="en-US" sz="2400" b="1" i="1" dirty="0"/>
          </a:p>
        </p:txBody>
      </p:sp>
    </p:spTree>
    <p:extLst>
      <p:ext uri="{BB962C8B-B14F-4D97-AF65-F5344CB8AC3E}">
        <p14:creationId xmlns:p14="http://schemas.microsoft.com/office/powerpoint/2010/main" val="104806562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Retirement Age, when You are Eligible to Receive 100% of PIA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5397361"/>
              </p:ext>
            </p:extLst>
          </p:nvPr>
        </p:nvGraphicFramePr>
        <p:xfrm>
          <a:off x="1219199" y="1600202"/>
          <a:ext cx="6934200" cy="4525958"/>
        </p:xfrm>
        <a:graphic>
          <a:graphicData uri="http://schemas.openxmlformats.org/drawingml/2006/table">
            <a:tbl>
              <a:tblPr/>
              <a:tblGrid>
                <a:gridCol w="3467100"/>
                <a:gridCol w="3467100"/>
              </a:tblGrid>
              <a:tr h="251442">
                <a:tc>
                  <a:txBody>
                    <a:bodyPr/>
                    <a:lstStyle/>
                    <a:p>
                      <a:pPr algn="l" fontAlgn="b"/>
                      <a:r>
                        <a:rPr lang="en-US" sz="1200" b="1">
                          <a:effectLst/>
                        </a:rPr>
                        <a:t>Year of Birth </a:t>
                      </a:r>
                      <a:r>
                        <a:rPr lang="en-US" sz="1200" b="1" u="none" strike="noStrike">
                          <a:solidFill>
                            <a:srgbClr val="1155CC"/>
                          </a:solidFill>
                          <a:effectLst/>
                          <a:hlinkClick r:id="rId2"/>
                        </a:rPr>
                        <a:t>*</a:t>
                      </a:r>
                      <a:endParaRPr lang="en-US" sz="1200" b="1">
                        <a:effectLst/>
                      </a:endParaRPr>
                    </a:p>
                  </a:txBody>
                  <a:tcPr marL="62861" marR="62861" marT="31430" marB="3143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EEEEEE"/>
                    </a:solidFill>
                  </a:tcPr>
                </a:tc>
                <a:tc>
                  <a:txBody>
                    <a:bodyPr/>
                    <a:lstStyle/>
                    <a:p>
                      <a:pPr algn="l" fontAlgn="b"/>
                      <a:r>
                        <a:rPr lang="en-US" sz="1200" b="1">
                          <a:effectLst/>
                        </a:rPr>
                        <a:t>Full Retirement Age</a:t>
                      </a:r>
                    </a:p>
                  </a:txBody>
                  <a:tcPr marL="62861" marR="62861" marT="31430" marB="31430" anchor="b">
                    <a:lnL w="12700" cap="flat" cmpd="sng" algn="ctr">
                      <a:solidFill>
                        <a:srgbClr val="DDDDDD"/>
                      </a:solidFill>
                      <a:prstDash val="solid"/>
                      <a:round/>
                      <a:headEnd type="none" w="med" len="med"/>
                      <a:tailEnd type="none" w="med" len="med"/>
                    </a:lnL>
                    <a:lnR>
                      <a:noFill/>
                    </a:lnR>
                    <a:lnT>
                      <a:noFill/>
                    </a:lnT>
                    <a:lnB w="12700" cap="flat" cmpd="sng" algn="ctr">
                      <a:solidFill>
                        <a:srgbClr val="DDDDDD"/>
                      </a:solidFill>
                      <a:prstDash val="solid"/>
                      <a:round/>
                      <a:headEnd type="none" w="med" len="med"/>
                      <a:tailEnd type="none" w="med" len="med"/>
                    </a:lnB>
                    <a:solidFill>
                      <a:srgbClr val="EEEEEE"/>
                    </a:solidFill>
                  </a:tcPr>
                </a:tc>
              </a:tr>
              <a:tr h="251442">
                <a:tc>
                  <a:txBody>
                    <a:bodyPr/>
                    <a:lstStyle/>
                    <a:p>
                      <a:pPr algn="l" fontAlgn="t"/>
                      <a:r>
                        <a:rPr lang="en-US" sz="1200" u="none" strike="noStrike">
                          <a:solidFill>
                            <a:srgbClr val="1155CC"/>
                          </a:solidFill>
                          <a:effectLst/>
                          <a:hlinkClick r:id="rId3"/>
                        </a:rPr>
                        <a:t>1937 or earlier</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65</a:t>
                      </a:r>
                    </a:p>
                  </a:txBody>
                  <a:tcPr marL="62861" marR="62861" marT="31430" marB="31430">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51442">
                <a:tc>
                  <a:txBody>
                    <a:bodyPr/>
                    <a:lstStyle/>
                    <a:p>
                      <a:pPr algn="l" fontAlgn="t"/>
                      <a:r>
                        <a:rPr lang="en-US" sz="1200" u="none" strike="noStrike">
                          <a:solidFill>
                            <a:srgbClr val="1155CC"/>
                          </a:solidFill>
                          <a:effectLst/>
                          <a:hlinkClick r:id="rId4"/>
                        </a:rPr>
                        <a:t>1938</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65 and 2 months</a:t>
                      </a:r>
                    </a:p>
                  </a:txBody>
                  <a:tcPr marL="62861" marR="62861" marT="31430" marB="31430">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51442">
                <a:tc>
                  <a:txBody>
                    <a:bodyPr/>
                    <a:lstStyle/>
                    <a:p>
                      <a:pPr algn="l" fontAlgn="t"/>
                      <a:r>
                        <a:rPr lang="en-US" sz="1200" u="none" strike="noStrike">
                          <a:solidFill>
                            <a:srgbClr val="1155CC"/>
                          </a:solidFill>
                          <a:effectLst/>
                          <a:hlinkClick r:id="rId5"/>
                        </a:rPr>
                        <a:t>1939</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65 and 4 months</a:t>
                      </a:r>
                    </a:p>
                  </a:txBody>
                  <a:tcPr marL="62861" marR="62861" marT="31430" marB="31430">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a:noFill/>
                    </a:lnB>
                    <a:solidFill>
                      <a:srgbClr val="FFFFFF"/>
                    </a:solidFill>
                  </a:tcPr>
                </a:tc>
              </a:tr>
              <a:tr h="251442">
                <a:tc>
                  <a:txBody>
                    <a:bodyPr/>
                    <a:lstStyle/>
                    <a:p>
                      <a:pPr algn="l" fontAlgn="t"/>
                      <a:r>
                        <a:rPr lang="en-US" sz="1200" u="none" strike="noStrike">
                          <a:solidFill>
                            <a:srgbClr val="1155CC"/>
                          </a:solidFill>
                          <a:effectLst/>
                          <a:hlinkClick r:id="rId6"/>
                        </a:rPr>
                        <a:t>1940</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65 and 6 months</a:t>
                      </a:r>
                    </a:p>
                  </a:txBody>
                  <a:tcPr marL="62861" marR="62861" marT="31430" marB="31430">
                    <a:lnL w="12700" cap="flat" cmpd="sng" algn="ctr">
                      <a:solidFill>
                        <a:srgbClr val="DDDDDD"/>
                      </a:solidFill>
                      <a:prstDash val="solid"/>
                      <a:round/>
                      <a:headEnd type="none" w="med" len="med"/>
                      <a:tailEnd type="none" w="med" len="med"/>
                    </a:lnL>
                    <a:lnR>
                      <a:noFill/>
                    </a:lnR>
                    <a:lnT>
                      <a:noFill/>
                    </a:lnT>
                    <a:lnB w="12700" cap="flat" cmpd="sng" algn="ctr">
                      <a:solidFill>
                        <a:srgbClr val="DDDDDD"/>
                      </a:solidFill>
                      <a:prstDash val="solid"/>
                      <a:round/>
                      <a:headEnd type="none" w="med" len="med"/>
                      <a:tailEnd type="none" w="med" len="med"/>
                    </a:lnB>
                    <a:solidFill>
                      <a:srgbClr val="FFFFFF"/>
                    </a:solidFill>
                  </a:tcPr>
                </a:tc>
              </a:tr>
              <a:tr h="251442">
                <a:tc>
                  <a:txBody>
                    <a:bodyPr/>
                    <a:lstStyle/>
                    <a:p>
                      <a:pPr algn="l" fontAlgn="t"/>
                      <a:r>
                        <a:rPr lang="en-US" sz="1200" u="none" strike="noStrike">
                          <a:solidFill>
                            <a:srgbClr val="1155CC"/>
                          </a:solidFill>
                          <a:effectLst/>
                          <a:hlinkClick r:id="rId7"/>
                        </a:rPr>
                        <a:t>1941</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65 and 8 months</a:t>
                      </a:r>
                    </a:p>
                  </a:txBody>
                  <a:tcPr marL="62861" marR="62861" marT="31430" marB="31430">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a:noFill/>
                    </a:lnB>
                    <a:solidFill>
                      <a:srgbClr val="FFFFFF"/>
                    </a:solidFill>
                  </a:tcPr>
                </a:tc>
              </a:tr>
              <a:tr h="251442">
                <a:tc>
                  <a:txBody>
                    <a:bodyPr/>
                    <a:lstStyle/>
                    <a:p>
                      <a:pPr algn="l" fontAlgn="t"/>
                      <a:r>
                        <a:rPr lang="en-US" sz="1200" u="none" strike="noStrike">
                          <a:solidFill>
                            <a:srgbClr val="1155CC"/>
                          </a:solidFill>
                          <a:effectLst/>
                          <a:hlinkClick r:id="rId8"/>
                        </a:rPr>
                        <a:t>1942</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65 and 10 months</a:t>
                      </a:r>
                    </a:p>
                  </a:txBody>
                  <a:tcPr marL="62861" marR="62861" marT="31430" marB="31430">
                    <a:lnL w="12700" cap="flat" cmpd="sng" algn="ctr">
                      <a:solidFill>
                        <a:srgbClr val="DDDDDD"/>
                      </a:solidFill>
                      <a:prstDash val="solid"/>
                      <a:round/>
                      <a:headEnd type="none" w="med" len="med"/>
                      <a:tailEnd type="none" w="med" len="med"/>
                    </a:lnL>
                    <a:lnR>
                      <a:noFill/>
                    </a:lnR>
                    <a:lnT>
                      <a:noFill/>
                    </a:lnT>
                    <a:lnB w="12700" cap="flat" cmpd="sng" algn="ctr">
                      <a:solidFill>
                        <a:srgbClr val="DDDDDD"/>
                      </a:solidFill>
                      <a:prstDash val="solid"/>
                      <a:round/>
                      <a:headEnd type="none" w="med" len="med"/>
                      <a:tailEnd type="none" w="med" len="med"/>
                    </a:lnB>
                    <a:solidFill>
                      <a:srgbClr val="FFFFFF"/>
                    </a:solidFill>
                  </a:tcPr>
                </a:tc>
              </a:tr>
              <a:tr h="251442">
                <a:tc>
                  <a:txBody>
                    <a:bodyPr/>
                    <a:lstStyle/>
                    <a:p>
                      <a:pPr algn="l" fontAlgn="t"/>
                      <a:r>
                        <a:rPr lang="en-US" sz="1200" u="none" strike="noStrike">
                          <a:solidFill>
                            <a:srgbClr val="1155CC"/>
                          </a:solidFill>
                          <a:effectLst/>
                          <a:hlinkClick r:id="rId9"/>
                        </a:rPr>
                        <a:t>1943--1954</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66</a:t>
                      </a:r>
                    </a:p>
                  </a:txBody>
                  <a:tcPr marL="62861" marR="62861" marT="31430" marB="31430">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a:noFill/>
                    </a:lnB>
                    <a:solidFill>
                      <a:srgbClr val="FFFFFF"/>
                    </a:solidFill>
                  </a:tcPr>
                </a:tc>
              </a:tr>
              <a:tr h="251442">
                <a:tc>
                  <a:txBody>
                    <a:bodyPr/>
                    <a:lstStyle/>
                    <a:p>
                      <a:pPr algn="l" fontAlgn="t"/>
                      <a:r>
                        <a:rPr lang="en-US" sz="1200" u="none" strike="noStrike">
                          <a:solidFill>
                            <a:srgbClr val="1155CC"/>
                          </a:solidFill>
                          <a:effectLst/>
                          <a:hlinkClick r:id="rId10"/>
                        </a:rPr>
                        <a:t>1955</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66 and 2 months</a:t>
                      </a:r>
                    </a:p>
                  </a:txBody>
                  <a:tcPr marL="62861" marR="62861" marT="31430" marB="31430">
                    <a:lnL w="12700" cap="flat" cmpd="sng" algn="ctr">
                      <a:solidFill>
                        <a:srgbClr val="DDDDDD"/>
                      </a:solidFill>
                      <a:prstDash val="solid"/>
                      <a:round/>
                      <a:headEnd type="none" w="med" len="med"/>
                      <a:tailEnd type="none" w="med" len="med"/>
                    </a:lnL>
                    <a:lnR>
                      <a:noFill/>
                    </a:lnR>
                    <a:lnT>
                      <a:noFill/>
                    </a:lnT>
                    <a:lnB w="12700" cap="flat" cmpd="sng" algn="ctr">
                      <a:solidFill>
                        <a:srgbClr val="DDDDDD"/>
                      </a:solidFill>
                      <a:prstDash val="solid"/>
                      <a:round/>
                      <a:headEnd type="none" w="med" len="med"/>
                      <a:tailEnd type="none" w="med" len="med"/>
                    </a:lnB>
                    <a:solidFill>
                      <a:srgbClr val="FFFFFF"/>
                    </a:solidFill>
                  </a:tcPr>
                </a:tc>
              </a:tr>
              <a:tr h="251442">
                <a:tc>
                  <a:txBody>
                    <a:bodyPr/>
                    <a:lstStyle/>
                    <a:p>
                      <a:pPr algn="l" fontAlgn="t"/>
                      <a:r>
                        <a:rPr lang="en-US" sz="1200" u="none" strike="noStrike">
                          <a:solidFill>
                            <a:srgbClr val="1155CC"/>
                          </a:solidFill>
                          <a:effectLst/>
                          <a:hlinkClick r:id="rId11"/>
                        </a:rPr>
                        <a:t>1956</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66 and 4 months</a:t>
                      </a:r>
                    </a:p>
                  </a:txBody>
                  <a:tcPr marL="62861" marR="62861" marT="31430" marB="31430">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51442">
                <a:tc>
                  <a:txBody>
                    <a:bodyPr/>
                    <a:lstStyle/>
                    <a:p>
                      <a:pPr algn="l" fontAlgn="t"/>
                      <a:r>
                        <a:rPr lang="en-US" sz="1200" u="none" strike="noStrike">
                          <a:solidFill>
                            <a:srgbClr val="1155CC"/>
                          </a:solidFill>
                          <a:effectLst/>
                          <a:hlinkClick r:id="rId12"/>
                        </a:rPr>
                        <a:t>1957</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66 and 6 months</a:t>
                      </a:r>
                    </a:p>
                  </a:txBody>
                  <a:tcPr marL="62861" marR="62861" marT="31430" marB="31430">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51442">
                <a:tc>
                  <a:txBody>
                    <a:bodyPr/>
                    <a:lstStyle/>
                    <a:p>
                      <a:pPr algn="l" fontAlgn="t"/>
                      <a:r>
                        <a:rPr lang="en-US" sz="1200" u="none" strike="noStrike">
                          <a:solidFill>
                            <a:srgbClr val="1155CC"/>
                          </a:solidFill>
                          <a:effectLst/>
                          <a:hlinkClick r:id="rId13"/>
                        </a:rPr>
                        <a:t>1958</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66 and 8 months</a:t>
                      </a:r>
                    </a:p>
                  </a:txBody>
                  <a:tcPr marL="62861" marR="62861" marT="31430" marB="31430">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51442">
                <a:tc>
                  <a:txBody>
                    <a:bodyPr/>
                    <a:lstStyle/>
                    <a:p>
                      <a:pPr algn="l" fontAlgn="t"/>
                      <a:r>
                        <a:rPr lang="en-US" sz="1200" u="none" strike="noStrike">
                          <a:solidFill>
                            <a:srgbClr val="1155CC"/>
                          </a:solidFill>
                          <a:effectLst/>
                          <a:hlinkClick r:id="rId14"/>
                        </a:rPr>
                        <a:t>1959</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66 and 10 months</a:t>
                      </a:r>
                    </a:p>
                  </a:txBody>
                  <a:tcPr marL="62861" marR="62861" marT="31430" marB="31430">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51442">
                <a:tc>
                  <a:txBody>
                    <a:bodyPr/>
                    <a:lstStyle/>
                    <a:p>
                      <a:pPr algn="l" fontAlgn="t"/>
                      <a:r>
                        <a:rPr lang="en-US" sz="1200" u="none" strike="noStrike">
                          <a:solidFill>
                            <a:srgbClr val="1155CC"/>
                          </a:solidFill>
                          <a:effectLst/>
                          <a:hlinkClick r:id="rId15"/>
                        </a:rPr>
                        <a:t>1960 and later</a:t>
                      </a:r>
                      <a:endParaRPr lang="en-US" sz="1200">
                        <a:effectLst/>
                      </a:endParaRPr>
                    </a:p>
                  </a:txBody>
                  <a:tcPr marL="62861" marR="62861" marT="31430" marB="3143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US" sz="1200">
                          <a:effectLst/>
                        </a:rPr>
                        <a:t>67</a:t>
                      </a:r>
                    </a:p>
                  </a:txBody>
                  <a:tcPr marL="62861" marR="62861" marT="31430" marB="31430">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a:noFill/>
                    </a:lnB>
                    <a:solidFill>
                      <a:srgbClr val="FFFFFF"/>
                    </a:solidFill>
                  </a:tcPr>
                </a:tc>
              </a:tr>
              <a:tr h="1005770">
                <a:tc gridSpan="2">
                  <a:txBody>
                    <a:bodyPr/>
                    <a:lstStyle/>
                    <a:p>
                      <a:pPr algn="l" fontAlgn="t"/>
                      <a:r>
                        <a:rPr lang="en-US" sz="1200" b="1" i="1" dirty="0">
                          <a:effectLst/>
                        </a:rPr>
                        <a:t>*</a:t>
                      </a:r>
                      <a:r>
                        <a:rPr lang="en-US" sz="1200" i="1" dirty="0">
                          <a:effectLst/>
                        </a:rPr>
                        <a:t>If you were born on January 1st of any year you should refer to the previous year. (If you were born on the 1st of the month, we figure your benefit (and your full retirement age) as if your birthday was in the previous month.)</a:t>
                      </a:r>
                      <a:endParaRPr lang="en-US" sz="1200" dirty="0">
                        <a:effectLst/>
                      </a:endParaRPr>
                    </a:p>
                  </a:txBody>
                  <a:tcPr marL="62861" marR="62861" marT="31430" marB="31430">
                    <a:lnL w="12700" cap="flat" cmpd="sng" algn="ctr">
                      <a:solidFill>
                        <a:srgbClr val="DDDDDD"/>
                      </a:solidFill>
                      <a:prstDash val="solid"/>
                      <a:round/>
                      <a:headEnd type="none" w="med" len="med"/>
                      <a:tailEnd type="none" w="med" len="med"/>
                    </a:lnL>
                    <a:lnR>
                      <a:noFill/>
                    </a:lnR>
                    <a:lnT>
                      <a:noFill/>
                    </a:lnT>
                    <a:lnB>
                      <a:noFill/>
                    </a:lnB>
                    <a:solidFill>
                      <a:srgbClr val="E8F6FC"/>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963763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Eligible for Social Security Retirement Benefits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 worker who has accumulated a minimum of </a:t>
            </a:r>
            <a:r>
              <a:rPr lang="en-US" b="1" dirty="0" smtClean="0"/>
              <a:t>40 work credits </a:t>
            </a:r>
            <a:r>
              <a:rPr lang="en-US" dirty="0" smtClean="0"/>
              <a:t>(about 10 years work)</a:t>
            </a:r>
          </a:p>
          <a:p>
            <a:r>
              <a:rPr lang="en-US" dirty="0"/>
              <a:t> </a:t>
            </a:r>
            <a:r>
              <a:rPr lang="en-US" dirty="0" smtClean="0"/>
              <a:t> </a:t>
            </a:r>
            <a:r>
              <a:rPr lang="en-US" i="1" dirty="0" smtClean="0"/>
              <a:t>Benefit is based on an average of the </a:t>
            </a:r>
            <a:r>
              <a:rPr lang="en-US" b="1" i="1" dirty="0" smtClean="0"/>
              <a:t>highest 35 years of earnings </a:t>
            </a:r>
            <a:r>
              <a:rPr lang="en-US" i="1" dirty="0" smtClean="0"/>
              <a:t>in which the worker paid payroll taxes.</a:t>
            </a:r>
          </a:p>
          <a:p>
            <a:endParaRPr lang="en-US" i="1" dirty="0"/>
          </a:p>
          <a:p>
            <a:r>
              <a:rPr lang="en-US" dirty="0" smtClean="0"/>
              <a:t>The spouse of an eligible worker</a:t>
            </a:r>
          </a:p>
          <a:p>
            <a:r>
              <a:rPr lang="en-US" dirty="0" smtClean="0"/>
              <a:t>An ex-spouse who was married at least 10 years to an eligible worker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6337" y="2639219"/>
            <a:ext cx="3362325" cy="2447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486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 Bend Points</a:t>
            </a:r>
            <a:endParaRPr lang="en-US" dirty="0"/>
          </a:p>
        </p:txBody>
      </p:sp>
      <p:sp>
        <p:nvSpPr>
          <p:cNvPr id="3" name="Content Placeholder 2"/>
          <p:cNvSpPr>
            <a:spLocks noGrp="1"/>
          </p:cNvSpPr>
          <p:nvPr>
            <p:ph sz="half" idx="1"/>
          </p:nvPr>
        </p:nvSpPr>
        <p:spPr/>
        <p:txBody>
          <a:bodyPr>
            <a:normAutofit fontScale="85000" lnSpcReduction="20000"/>
          </a:bodyPr>
          <a:lstStyle/>
          <a:p>
            <a:pPr lvl="1"/>
            <a:r>
              <a:rPr lang="en-US" dirty="0"/>
              <a:t>For an individual who first becomes eligible for old-age insurance benefits or disability insurance benefits in </a:t>
            </a:r>
            <a:r>
              <a:rPr lang="en-US" dirty="0" smtClean="0"/>
              <a:t>2018, </a:t>
            </a:r>
            <a:r>
              <a:rPr lang="en-US" dirty="0"/>
              <a:t>or who dies in </a:t>
            </a:r>
            <a:r>
              <a:rPr lang="en-US" dirty="0" smtClean="0"/>
              <a:t>2018 </a:t>
            </a:r>
            <a:r>
              <a:rPr lang="en-US" dirty="0"/>
              <a:t>before becoming eligible for benefits, his/her PIA will be the sum of:</a:t>
            </a:r>
            <a:r>
              <a:rPr lang="en-US" dirty="0" smtClean="0"/>
              <a:t/>
            </a:r>
            <a:br>
              <a:rPr lang="en-US" dirty="0" smtClean="0"/>
            </a:br>
            <a:r>
              <a:rPr lang="en-US" dirty="0" smtClean="0"/>
              <a:t>(a) 90 percent of the first $895 of his/her average indexed monthly earnings, plus(b) 32 percent of his/her average indexed monthly earnings over $895 and through $5,397, plus(c) 15 percent of his/her average indexed monthly earnings over $5,397.</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88237869"/>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4852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1998</TotalTime>
  <Words>2306</Words>
  <Application>Microsoft Office PowerPoint</Application>
  <PresentationFormat>On-screen Show (4:3)</PresentationFormat>
  <Paragraphs>294</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Incorporating Social Security Into The Planning Conversation</vt:lpstr>
      <vt:lpstr>Social Security Terms</vt:lpstr>
      <vt:lpstr>Social Security Term</vt:lpstr>
      <vt:lpstr>Social Security Term</vt:lpstr>
      <vt:lpstr>Social Security Term</vt:lpstr>
      <vt:lpstr>Social Security Term </vt:lpstr>
      <vt:lpstr>Full Retirement Age, when You are Eligible to Receive 100% of PIA</vt:lpstr>
      <vt:lpstr>Who is Eligible for Social Security Retirement Benefits</vt:lpstr>
      <vt:lpstr>PIA Bend Points</vt:lpstr>
      <vt:lpstr>Earliest Filing Age</vt:lpstr>
      <vt:lpstr>PowerPoint Presentation</vt:lpstr>
      <vt:lpstr>Bipartisan budget act of 2015</vt:lpstr>
      <vt:lpstr>SPOUSAL BENEFIT</vt:lpstr>
      <vt:lpstr>Ex-Spouse Benefit</vt:lpstr>
      <vt:lpstr>Independently Entitled Ex spouse</vt:lpstr>
      <vt:lpstr>Survivor Benefit</vt:lpstr>
      <vt:lpstr>Survivor Full Retirement Age</vt:lpstr>
      <vt:lpstr>Filing early for Survivor Benefit</vt:lpstr>
      <vt:lpstr>“Restricted Application” for spousal benefits</vt:lpstr>
      <vt:lpstr>Restricted application case study</vt:lpstr>
      <vt:lpstr>Windfall Elimination Provision and Government Pension Offset</vt:lpstr>
      <vt:lpstr>WEP Substantial Earnings</vt:lpstr>
      <vt:lpstr>WEP Example</vt:lpstr>
      <vt:lpstr>Government Pension Offset (GPO)</vt:lpstr>
      <vt:lpstr>GPO Example</vt:lpstr>
      <vt:lpstr>Earnings Test</vt:lpstr>
      <vt:lpstr>Special Earnings Test Rule</vt:lpstr>
      <vt:lpstr>Special Earning Test</vt:lpstr>
      <vt:lpstr>Benefit Reductions who’s affected</vt:lpstr>
      <vt:lpstr>Will Your Social Security  Benefits Be Taxed?</vt:lpstr>
      <vt:lpstr>Taxable Social Security</vt:lpstr>
      <vt:lpstr>What Makes up Provisional Income</vt:lpstr>
      <vt:lpstr>What Is Not considered Provisional Income</vt:lpstr>
      <vt:lpstr>Will My Social Security Be Taxable</vt:lpstr>
      <vt:lpstr>Common Confusion</vt:lpstr>
    </vt:vector>
  </TitlesOfParts>
  <Company>COUNTRY Financial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SOCIAL SECURITY</dc:title>
  <dc:creator>Warnke, Don</dc:creator>
  <cp:lastModifiedBy>Warnke, Don</cp:lastModifiedBy>
  <cp:revision>89</cp:revision>
  <dcterms:created xsi:type="dcterms:W3CDTF">2016-03-30T13:28:49Z</dcterms:created>
  <dcterms:modified xsi:type="dcterms:W3CDTF">2018-02-14T21:38:38Z</dcterms:modified>
</cp:coreProperties>
</file>