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tiff" ContentType="image/tif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notesMasterIdLst>
    <p:notesMasterId r:id="rId19"/>
  </p:notesMasterIdLst>
  <p:handoutMasterIdLst>
    <p:handoutMasterId r:id="rId20"/>
  </p:handoutMasterIdLst>
  <p:sldIdLst>
    <p:sldId id="256" r:id="rId2"/>
    <p:sldId id="260" r:id="rId3"/>
    <p:sldId id="262" r:id="rId4"/>
    <p:sldId id="261" r:id="rId5"/>
    <p:sldId id="257" r:id="rId6"/>
    <p:sldId id="258" r:id="rId7"/>
    <p:sldId id="265" r:id="rId8"/>
    <p:sldId id="263" r:id="rId9"/>
    <p:sldId id="266" r:id="rId10"/>
    <p:sldId id="267" r:id="rId11"/>
    <p:sldId id="268" r:id="rId12"/>
    <p:sldId id="269" r:id="rId13"/>
    <p:sldId id="270" r:id="rId14"/>
    <p:sldId id="276" r:id="rId15"/>
    <p:sldId id="278" r:id="rId16"/>
    <p:sldId id="279" r:id="rId17"/>
    <p:sldId id="259" r:id="rId18"/>
  </p:sldIdLst>
  <p:sldSz cx="9144000" cy="6858000" type="screen4x3"/>
  <p:notesSz cx="6858000" cy="9296400"/>
  <p:defaultTextStyle>
    <a:defPPr>
      <a:defRPr lang="en-US"/>
    </a:defPPr>
    <a:lvl1pPr algn="l" rtl="0" fontAlgn="base">
      <a:spcBef>
        <a:spcPct val="0"/>
      </a:spcBef>
      <a:spcAft>
        <a:spcPct val="0"/>
      </a:spcAft>
      <a:defRPr sz="2400" kern="1200">
        <a:solidFill>
          <a:srgbClr val="564B18"/>
        </a:solidFill>
        <a:latin typeface="Arial Italic" charset="0"/>
        <a:ea typeface="ヒラギノ角ゴ ProN W3" charset="0"/>
        <a:cs typeface="ヒラギノ角ゴ ProN W3" charset="0"/>
        <a:sym typeface="Arial Italic" charset="0"/>
      </a:defRPr>
    </a:lvl1pPr>
    <a:lvl2pPr marL="457200" algn="l" rtl="0" fontAlgn="base">
      <a:spcBef>
        <a:spcPct val="0"/>
      </a:spcBef>
      <a:spcAft>
        <a:spcPct val="0"/>
      </a:spcAft>
      <a:defRPr sz="2400" kern="1200">
        <a:solidFill>
          <a:srgbClr val="564B18"/>
        </a:solidFill>
        <a:latin typeface="Arial Italic" charset="0"/>
        <a:ea typeface="ヒラギノ角ゴ ProN W3" charset="0"/>
        <a:cs typeface="ヒラギノ角ゴ ProN W3" charset="0"/>
        <a:sym typeface="Arial Italic" charset="0"/>
      </a:defRPr>
    </a:lvl2pPr>
    <a:lvl3pPr marL="914400" algn="l" rtl="0" fontAlgn="base">
      <a:spcBef>
        <a:spcPct val="0"/>
      </a:spcBef>
      <a:spcAft>
        <a:spcPct val="0"/>
      </a:spcAft>
      <a:defRPr sz="2400" kern="1200">
        <a:solidFill>
          <a:srgbClr val="564B18"/>
        </a:solidFill>
        <a:latin typeface="Arial Italic" charset="0"/>
        <a:ea typeface="ヒラギノ角ゴ ProN W3" charset="0"/>
        <a:cs typeface="ヒラギノ角ゴ ProN W3" charset="0"/>
        <a:sym typeface="Arial Italic" charset="0"/>
      </a:defRPr>
    </a:lvl3pPr>
    <a:lvl4pPr marL="1371600" algn="l" rtl="0" fontAlgn="base">
      <a:spcBef>
        <a:spcPct val="0"/>
      </a:spcBef>
      <a:spcAft>
        <a:spcPct val="0"/>
      </a:spcAft>
      <a:defRPr sz="2400" kern="1200">
        <a:solidFill>
          <a:srgbClr val="564B18"/>
        </a:solidFill>
        <a:latin typeface="Arial Italic" charset="0"/>
        <a:ea typeface="ヒラギノ角ゴ ProN W3" charset="0"/>
        <a:cs typeface="ヒラギノ角ゴ ProN W3" charset="0"/>
        <a:sym typeface="Arial Italic" charset="0"/>
      </a:defRPr>
    </a:lvl4pPr>
    <a:lvl5pPr marL="1828800" algn="l" rtl="0" fontAlgn="base">
      <a:spcBef>
        <a:spcPct val="0"/>
      </a:spcBef>
      <a:spcAft>
        <a:spcPct val="0"/>
      </a:spcAft>
      <a:defRPr sz="2400" kern="1200">
        <a:solidFill>
          <a:srgbClr val="564B18"/>
        </a:solidFill>
        <a:latin typeface="Arial Italic" charset="0"/>
        <a:ea typeface="ヒラギノ角ゴ ProN W3" charset="0"/>
        <a:cs typeface="ヒラギノ角ゴ ProN W3" charset="0"/>
        <a:sym typeface="Arial Italic" charset="0"/>
      </a:defRPr>
    </a:lvl5pPr>
    <a:lvl6pPr marL="2286000" algn="l" defTabSz="914400" rtl="0" eaLnBrk="1" latinLnBrk="0" hangingPunct="1">
      <a:defRPr sz="2400" kern="1200">
        <a:solidFill>
          <a:srgbClr val="564B18"/>
        </a:solidFill>
        <a:latin typeface="Arial Italic" charset="0"/>
        <a:ea typeface="ヒラギノ角ゴ ProN W3" charset="0"/>
        <a:cs typeface="ヒラギノ角ゴ ProN W3" charset="0"/>
        <a:sym typeface="Arial Italic" charset="0"/>
      </a:defRPr>
    </a:lvl6pPr>
    <a:lvl7pPr marL="2743200" algn="l" defTabSz="914400" rtl="0" eaLnBrk="1" latinLnBrk="0" hangingPunct="1">
      <a:defRPr sz="2400" kern="1200">
        <a:solidFill>
          <a:srgbClr val="564B18"/>
        </a:solidFill>
        <a:latin typeface="Arial Italic" charset="0"/>
        <a:ea typeface="ヒラギノ角ゴ ProN W3" charset="0"/>
        <a:cs typeface="ヒラギノ角ゴ ProN W3" charset="0"/>
        <a:sym typeface="Arial Italic" charset="0"/>
      </a:defRPr>
    </a:lvl7pPr>
    <a:lvl8pPr marL="3200400" algn="l" defTabSz="914400" rtl="0" eaLnBrk="1" latinLnBrk="0" hangingPunct="1">
      <a:defRPr sz="2400" kern="1200">
        <a:solidFill>
          <a:srgbClr val="564B18"/>
        </a:solidFill>
        <a:latin typeface="Arial Italic" charset="0"/>
        <a:ea typeface="ヒラギノ角ゴ ProN W3" charset="0"/>
        <a:cs typeface="ヒラギノ角ゴ ProN W3" charset="0"/>
        <a:sym typeface="Arial Italic" charset="0"/>
      </a:defRPr>
    </a:lvl8pPr>
    <a:lvl9pPr marL="3657600" algn="l" defTabSz="914400" rtl="0" eaLnBrk="1" latinLnBrk="0" hangingPunct="1">
      <a:defRPr sz="2400" kern="1200">
        <a:solidFill>
          <a:srgbClr val="564B18"/>
        </a:solidFill>
        <a:latin typeface="Arial Italic" charset="0"/>
        <a:ea typeface="ヒラギノ角ゴ ProN W3" charset="0"/>
        <a:cs typeface="ヒラギノ角ゴ ProN W3" charset="0"/>
        <a:sym typeface="Arial Italic" charset="0"/>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5811"/>
    <p:restoredTop sz="94679"/>
  </p:normalViewPr>
  <p:slideViewPr>
    <p:cSldViewPr>
      <p:cViewPr>
        <p:scale>
          <a:sx n="118" d="100"/>
          <a:sy n="118" d="100"/>
        </p:scale>
        <p:origin x="-1434" y="19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6482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64820"/>
          </a:xfrm>
          <a:prstGeom prst="rect">
            <a:avLst/>
          </a:prstGeom>
        </p:spPr>
        <p:txBody>
          <a:bodyPr vert="horz" lIns="91440" tIns="45720" rIns="91440" bIns="45720" rtlCol="0"/>
          <a:lstStyle>
            <a:lvl1pPr algn="r">
              <a:defRPr sz="1200"/>
            </a:lvl1pPr>
          </a:lstStyle>
          <a:p>
            <a:fld id="{38ACDC64-9AD7-4436-92A1-499549ACA615}" type="datetimeFigureOut">
              <a:rPr lang="en-US" smtClean="0"/>
              <a:t>3/13/2018</a:t>
            </a:fld>
            <a:endParaRPr lang="en-US"/>
          </a:p>
        </p:txBody>
      </p:sp>
      <p:sp>
        <p:nvSpPr>
          <p:cNvPr id="4" name="Footer Placeholder 3"/>
          <p:cNvSpPr>
            <a:spLocks noGrp="1"/>
          </p:cNvSpPr>
          <p:nvPr>
            <p:ph type="ftr" sz="quarter" idx="2"/>
          </p:nvPr>
        </p:nvSpPr>
        <p:spPr>
          <a:xfrm>
            <a:off x="0" y="8829967"/>
            <a:ext cx="2971800" cy="46482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829967"/>
            <a:ext cx="2971800" cy="464820"/>
          </a:xfrm>
          <a:prstGeom prst="rect">
            <a:avLst/>
          </a:prstGeom>
        </p:spPr>
        <p:txBody>
          <a:bodyPr vert="horz" lIns="91440" tIns="45720" rIns="91440" bIns="45720" rtlCol="0" anchor="b"/>
          <a:lstStyle>
            <a:lvl1pPr algn="r">
              <a:defRPr sz="1200"/>
            </a:lvl1pPr>
          </a:lstStyle>
          <a:p>
            <a:fld id="{2916FB45-2919-48D1-A170-EDF7C6074E84}" type="slidenum">
              <a:rPr lang="en-US" smtClean="0"/>
              <a:t>‹#›</a:t>
            </a:fld>
            <a:endParaRPr lang="en-US"/>
          </a:p>
        </p:txBody>
      </p:sp>
    </p:spTree>
    <p:extLst>
      <p:ext uri="{BB962C8B-B14F-4D97-AF65-F5344CB8AC3E}">
        <p14:creationId xmlns:p14="http://schemas.microsoft.com/office/powerpoint/2010/main" val="131351255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6672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66725"/>
          </a:xfrm>
          <a:prstGeom prst="rect">
            <a:avLst/>
          </a:prstGeom>
        </p:spPr>
        <p:txBody>
          <a:bodyPr vert="horz" lIns="91440" tIns="45720" rIns="91440" bIns="45720" rtlCol="0"/>
          <a:lstStyle>
            <a:lvl1pPr algn="r">
              <a:defRPr sz="1200"/>
            </a:lvl1pPr>
          </a:lstStyle>
          <a:p>
            <a:fld id="{766A6AC3-3699-784C-B017-26D6BBF4B6A9}" type="datetimeFigureOut">
              <a:rPr lang="en-US" smtClean="0"/>
              <a:t>3/13/2018</a:t>
            </a:fld>
            <a:endParaRPr lang="en-US"/>
          </a:p>
        </p:txBody>
      </p:sp>
      <p:sp>
        <p:nvSpPr>
          <p:cNvPr id="4" name="Slide Image Placeholder 3"/>
          <p:cNvSpPr>
            <a:spLocks noGrp="1" noRot="1" noChangeAspect="1"/>
          </p:cNvSpPr>
          <p:nvPr>
            <p:ph type="sldImg" idx="2"/>
          </p:nvPr>
        </p:nvSpPr>
        <p:spPr>
          <a:xfrm>
            <a:off x="1338263" y="1162050"/>
            <a:ext cx="4181475" cy="31369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73575"/>
            <a:ext cx="5486400" cy="3660775"/>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675"/>
            <a:ext cx="2971800" cy="466725"/>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829675"/>
            <a:ext cx="2971800" cy="466725"/>
          </a:xfrm>
          <a:prstGeom prst="rect">
            <a:avLst/>
          </a:prstGeom>
        </p:spPr>
        <p:txBody>
          <a:bodyPr vert="horz" lIns="91440" tIns="45720" rIns="91440" bIns="45720" rtlCol="0" anchor="b"/>
          <a:lstStyle>
            <a:lvl1pPr algn="r">
              <a:defRPr sz="1200"/>
            </a:lvl1pPr>
          </a:lstStyle>
          <a:p>
            <a:fld id="{829BC1C2-0986-A449-A1AB-339DEEF60209}" type="slidenum">
              <a:rPr lang="en-US" smtClean="0"/>
              <a:t>‹#›</a:t>
            </a:fld>
            <a:endParaRPr lang="en-US"/>
          </a:p>
        </p:txBody>
      </p:sp>
    </p:spTree>
    <p:extLst>
      <p:ext uri="{BB962C8B-B14F-4D97-AF65-F5344CB8AC3E}">
        <p14:creationId xmlns:p14="http://schemas.microsoft.com/office/powerpoint/2010/main" val="251190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This bill relates to general insurance provisions to provide compensation of health insurance agents in certain situations. HB 64 would require carries that issue a health benefit plan in this state through an agency pay a commission to insurance agents. Commission payment must not be structured in a way that would directly or indirectly discriminate the amount of compensation paid to an agent for the sale of a group or individual health benefit plan. </a:t>
            </a:r>
          </a:p>
          <a:p>
            <a:endParaRPr lang="en-US" dirty="0"/>
          </a:p>
        </p:txBody>
      </p:sp>
      <p:sp>
        <p:nvSpPr>
          <p:cNvPr id="4" name="Slide Number Placeholder 3"/>
          <p:cNvSpPr>
            <a:spLocks noGrp="1"/>
          </p:cNvSpPr>
          <p:nvPr>
            <p:ph type="sldNum" sz="quarter" idx="10"/>
          </p:nvPr>
        </p:nvSpPr>
        <p:spPr/>
        <p:txBody>
          <a:bodyPr/>
          <a:lstStyle/>
          <a:p>
            <a:fld id="{829BC1C2-0986-A449-A1AB-339DEEF60209}" type="slidenum">
              <a:rPr lang="en-US" smtClean="0"/>
              <a:t>8</a:t>
            </a:fld>
            <a:endParaRPr lang="en-US"/>
          </a:p>
        </p:txBody>
      </p:sp>
    </p:spTree>
    <p:extLst>
      <p:ext uri="{BB962C8B-B14F-4D97-AF65-F5344CB8AC3E}">
        <p14:creationId xmlns:p14="http://schemas.microsoft.com/office/powerpoint/2010/main" val="118931409"/>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pic>
        <p:nvPicPr>
          <p:cNvPr id="8" name="Picture 7"/>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9144000" cy="822614"/>
          </a:xfrm>
          <a:prstGeom prst="rect">
            <a:avLst/>
          </a:prstGeom>
        </p:spPr>
      </p:pic>
      <p:pic>
        <p:nvPicPr>
          <p:cNvPr id="9" name="Picture 8"/>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0" y="6439524"/>
            <a:ext cx="9144000" cy="431728"/>
          </a:xfrm>
          <a:prstGeom prst="rect">
            <a:avLst/>
          </a:prstGeom>
        </p:spPr>
      </p:pic>
    </p:spTree>
    <p:extLst>
      <p:ext uri="{BB962C8B-B14F-4D97-AF65-F5344CB8AC3E}">
        <p14:creationId xmlns:p14="http://schemas.microsoft.com/office/powerpoint/2010/main" val="2461285733"/>
      </p:ext>
    </p:extLst>
  </p:cSld>
  <p:clrMapOvr>
    <a:masterClrMapping/>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2" name="Title 1"/>
          <p:cNvSpPr>
            <a:spLocks noGrp="1"/>
          </p:cNvSpPr>
          <p:nvPr>
            <p:ph type="title"/>
          </p:nvPr>
        </p:nvSpPr>
        <p:spPr>
          <a:xfrm>
            <a:off x="457200" y="547687"/>
            <a:ext cx="3008313" cy="1162050"/>
          </a:xfrm>
          <a:prstGeom prst="rect">
            <a:avLst/>
          </a:prstGeo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547687"/>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709737"/>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1195657059"/>
      </p:ext>
    </p:extLst>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887344"/>
            <a:ext cx="8229600" cy="941456"/>
          </a:xfrm>
          <a:prstGeom prst="rect">
            <a:avLst/>
          </a:prstGeom>
        </p:spPr>
        <p:txBody>
          <a:bodyPr/>
          <a:lstStyle/>
          <a:p>
            <a:r>
              <a:rPr lang="en-US"/>
              <a:t>Click to edit Master title style</a:t>
            </a:r>
          </a:p>
        </p:txBody>
      </p:sp>
      <p:sp>
        <p:nvSpPr>
          <p:cNvPr id="3" name="Content Placeholder 2"/>
          <p:cNvSpPr>
            <a:spLocks noGrp="1"/>
          </p:cNvSpPr>
          <p:nvPr>
            <p:ph idx="1"/>
          </p:nvPr>
        </p:nvSpPr>
        <p:spPr>
          <a:xfrm>
            <a:off x="457200" y="2133600"/>
            <a:ext cx="8229600" cy="3992563"/>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pic>
        <p:nvPicPr>
          <p:cNvPr id="8" name="Picture 7"/>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6628"/>
            <a:ext cx="9144000" cy="822614"/>
          </a:xfrm>
          <a:prstGeom prst="rect">
            <a:avLst/>
          </a:prstGeom>
        </p:spPr>
      </p:pic>
    </p:spTree>
    <p:extLst>
      <p:ext uri="{BB962C8B-B14F-4D97-AF65-F5344CB8AC3E}">
        <p14:creationId xmlns:p14="http://schemas.microsoft.com/office/powerpoint/2010/main" val="759018587"/>
      </p:ext>
    </p:extLst>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a:t>Click to edit Master title style</a:t>
            </a:r>
          </a:p>
        </p:txBody>
      </p:sp>
      <p:sp>
        <p:nvSpPr>
          <p:cNvPr id="3" name="Content Placeholder 2"/>
          <p:cNvSpPr>
            <a:spLocks noGrp="1"/>
          </p:cNvSpPr>
          <p:nvPr>
            <p:ph idx="1"/>
          </p:nvPr>
        </p:nvSpPr>
        <p:spPr>
          <a:xfrm>
            <a:off x="457200" y="1600200"/>
            <a:ext cx="8229600" cy="4525963"/>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pic>
        <p:nvPicPr>
          <p:cNvPr id="4" name="Picture 3"/>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6426272"/>
            <a:ext cx="9144000" cy="431728"/>
          </a:xfrm>
          <a:prstGeom prst="rect">
            <a:avLst/>
          </a:prstGeom>
        </p:spPr>
      </p:pic>
    </p:spTree>
    <p:extLst>
      <p:ext uri="{BB962C8B-B14F-4D97-AF65-F5344CB8AC3E}">
        <p14:creationId xmlns:p14="http://schemas.microsoft.com/office/powerpoint/2010/main" val="1394426212"/>
      </p:ext>
    </p:extLst>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2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a:t>Click to edit Master title style</a:t>
            </a:r>
          </a:p>
        </p:txBody>
      </p:sp>
      <p:sp>
        <p:nvSpPr>
          <p:cNvPr id="3" name="Content Placeholder 2"/>
          <p:cNvSpPr>
            <a:spLocks noGrp="1"/>
          </p:cNvSpPr>
          <p:nvPr>
            <p:ph idx="1"/>
          </p:nvPr>
        </p:nvSpPr>
        <p:spPr>
          <a:xfrm>
            <a:off x="457200" y="1600200"/>
            <a:ext cx="8229600" cy="4525963"/>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221781418"/>
      </p:ext>
    </p:extLst>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Tree>
    <p:extLst>
      <p:ext uri="{BB962C8B-B14F-4D97-AF65-F5344CB8AC3E}">
        <p14:creationId xmlns:p14="http://schemas.microsoft.com/office/powerpoint/2010/main" val="1875713352"/>
      </p:ext>
    </p:extLst>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pic>
        <p:nvPicPr>
          <p:cNvPr id="8" name="Picture 7"/>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6426272"/>
            <a:ext cx="9144000" cy="431728"/>
          </a:xfrm>
          <a:prstGeom prst="rect">
            <a:avLst/>
          </a:prstGeom>
        </p:spPr>
      </p:pic>
    </p:spTree>
    <p:extLst>
      <p:ext uri="{BB962C8B-B14F-4D97-AF65-F5344CB8AC3E}">
        <p14:creationId xmlns:p14="http://schemas.microsoft.com/office/powerpoint/2010/main" val="2678661331"/>
      </p:ext>
    </p:extLst>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twoObj" preserve="1">
  <p:cSld name="1_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4161246693"/>
      </p:ext>
    </p:extLst>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792349538"/>
      </p:ext>
    </p:extLst>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1_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368236419"/>
      </p:ext>
    </p:extLst>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50" r:id="rId1"/>
    <p:sldLayoutId id="2147483651" r:id="rId2"/>
    <p:sldLayoutId id="2147483668" r:id="rId3"/>
    <p:sldLayoutId id="2147483669" r:id="rId4"/>
    <p:sldLayoutId id="2147483652" r:id="rId5"/>
    <p:sldLayoutId id="2147483653" r:id="rId6"/>
    <p:sldLayoutId id="2147483670" r:id="rId7"/>
    <p:sldLayoutId id="2147483671" r:id="rId8"/>
    <p:sldLayoutId id="2147483672" r:id="rId9"/>
    <p:sldLayoutId id="2147483656" r:id="rId10"/>
  </p:sldLayoutIdLst>
  <p:transition/>
  <p:txStyles>
    <p:titleStyle>
      <a:lvl1pPr marL="39688" algn="l" rtl="0" eaLnBrk="1" fontAlgn="base" hangingPunct="1">
        <a:spcBef>
          <a:spcPct val="0"/>
        </a:spcBef>
        <a:spcAft>
          <a:spcPct val="0"/>
        </a:spcAft>
        <a:defRPr sz="2800">
          <a:solidFill>
            <a:srgbClr val="003050"/>
          </a:solidFill>
          <a:latin typeface="+mj-lt"/>
          <a:ea typeface="+mj-ea"/>
          <a:cs typeface="+mj-cs"/>
          <a:sym typeface="Gotham-Book" charset="0"/>
        </a:defRPr>
      </a:lvl1pPr>
      <a:lvl2pPr marL="39688" algn="l" rtl="0" eaLnBrk="1" fontAlgn="base" hangingPunct="1">
        <a:spcBef>
          <a:spcPct val="0"/>
        </a:spcBef>
        <a:spcAft>
          <a:spcPct val="0"/>
        </a:spcAft>
        <a:defRPr sz="2800">
          <a:solidFill>
            <a:srgbClr val="003050"/>
          </a:solidFill>
          <a:latin typeface="Gotham-Book" charset="0"/>
          <a:ea typeface="ヒラギノ角ゴ ProN W3" charset="0"/>
          <a:cs typeface="ヒラギノ角ゴ ProN W3" charset="0"/>
          <a:sym typeface="Gotham-Book" charset="0"/>
        </a:defRPr>
      </a:lvl2pPr>
      <a:lvl3pPr marL="39688" algn="l" rtl="0" eaLnBrk="1" fontAlgn="base" hangingPunct="1">
        <a:spcBef>
          <a:spcPct val="0"/>
        </a:spcBef>
        <a:spcAft>
          <a:spcPct val="0"/>
        </a:spcAft>
        <a:defRPr sz="2800">
          <a:solidFill>
            <a:srgbClr val="003050"/>
          </a:solidFill>
          <a:latin typeface="Gotham-Book" charset="0"/>
          <a:ea typeface="ヒラギノ角ゴ ProN W3" charset="0"/>
          <a:cs typeface="ヒラギノ角ゴ ProN W3" charset="0"/>
          <a:sym typeface="Gotham-Book" charset="0"/>
        </a:defRPr>
      </a:lvl3pPr>
      <a:lvl4pPr marL="39688" algn="l" rtl="0" eaLnBrk="1" fontAlgn="base" hangingPunct="1">
        <a:spcBef>
          <a:spcPct val="0"/>
        </a:spcBef>
        <a:spcAft>
          <a:spcPct val="0"/>
        </a:spcAft>
        <a:defRPr sz="2800">
          <a:solidFill>
            <a:srgbClr val="003050"/>
          </a:solidFill>
          <a:latin typeface="Gotham-Book" charset="0"/>
          <a:ea typeface="ヒラギノ角ゴ ProN W3" charset="0"/>
          <a:cs typeface="ヒラギノ角ゴ ProN W3" charset="0"/>
          <a:sym typeface="Gotham-Book" charset="0"/>
        </a:defRPr>
      </a:lvl4pPr>
      <a:lvl5pPr marL="39688" algn="l" rtl="0" eaLnBrk="1" fontAlgn="base" hangingPunct="1">
        <a:spcBef>
          <a:spcPct val="0"/>
        </a:spcBef>
        <a:spcAft>
          <a:spcPct val="0"/>
        </a:spcAft>
        <a:defRPr sz="2800">
          <a:solidFill>
            <a:srgbClr val="003050"/>
          </a:solidFill>
          <a:latin typeface="Gotham-Book" charset="0"/>
          <a:ea typeface="ヒラギノ角ゴ ProN W3" charset="0"/>
          <a:cs typeface="ヒラギノ角ゴ ProN W3" charset="0"/>
          <a:sym typeface="Gotham-Book" charset="0"/>
        </a:defRPr>
      </a:lvl5pPr>
      <a:lvl6pPr marL="496888" algn="l" rtl="0" eaLnBrk="1" fontAlgn="base" hangingPunct="1">
        <a:spcBef>
          <a:spcPct val="0"/>
        </a:spcBef>
        <a:spcAft>
          <a:spcPct val="0"/>
        </a:spcAft>
        <a:defRPr sz="2800">
          <a:solidFill>
            <a:srgbClr val="003050"/>
          </a:solidFill>
          <a:latin typeface="Gotham-Book" charset="0"/>
          <a:ea typeface="ヒラギノ角ゴ ProN W3" charset="0"/>
          <a:cs typeface="ヒラギノ角ゴ ProN W3" charset="0"/>
          <a:sym typeface="Gotham-Book" charset="0"/>
        </a:defRPr>
      </a:lvl6pPr>
      <a:lvl7pPr marL="954088" algn="l" rtl="0" eaLnBrk="1" fontAlgn="base" hangingPunct="1">
        <a:spcBef>
          <a:spcPct val="0"/>
        </a:spcBef>
        <a:spcAft>
          <a:spcPct val="0"/>
        </a:spcAft>
        <a:defRPr sz="2800">
          <a:solidFill>
            <a:srgbClr val="003050"/>
          </a:solidFill>
          <a:latin typeface="Gotham-Book" charset="0"/>
          <a:ea typeface="ヒラギノ角ゴ ProN W3" charset="0"/>
          <a:cs typeface="ヒラギノ角ゴ ProN W3" charset="0"/>
          <a:sym typeface="Gotham-Book" charset="0"/>
        </a:defRPr>
      </a:lvl7pPr>
      <a:lvl8pPr marL="1411288" algn="l" rtl="0" eaLnBrk="1" fontAlgn="base" hangingPunct="1">
        <a:spcBef>
          <a:spcPct val="0"/>
        </a:spcBef>
        <a:spcAft>
          <a:spcPct val="0"/>
        </a:spcAft>
        <a:defRPr sz="2800">
          <a:solidFill>
            <a:srgbClr val="003050"/>
          </a:solidFill>
          <a:latin typeface="Gotham-Book" charset="0"/>
          <a:ea typeface="ヒラギノ角ゴ ProN W3" charset="0"/>
          <a:cs typeface="ヒラギノ角ゴ ProN W3" charset="0"/>
          <a:sym typeface="Gotham-Book" charset="0"/>
        </a:defRPr>
      </a:lvl8pPr>
      <a:lvl9pPr marL="1868488" algn="l" rtl="0" eaLnBrk="1" fontAlgn="base" hangingPunct="1">
        <a:spcBef>
          <a:spcPct val="0"/>
        </a:spcBef>
        <a:spcAft>
          <a:spcPct val="0"/>
        </a:spcAft>
        <a:defRPr sz="2800">
          <a:solidFill>
            <a:srgbClr val="003050"/>
          </a:solidFill>
          <a:latin typeface="Gotham-Book" charset="0"/>
          <a:ea typeface="ヒラギノ角ゴ ProN W3" charset="0"/>
          <a:cs typeface="ヒラギノ角ゴ ProN W3" charset="0"/>
          <a:sym typeface="Gotham-Book" charset="0"/>
        </a:defRPr>
      </a:lvl9pPr>
    </p:titleStyle>
    <p:bodyStyle>
      <a:lvl1pPr marL="382588" indent="-342900" algn="l" rtl="0" eaLnBrk="1" fontAlgn="base" hangingPunct="1">
        <a:spcBef>
          <a:spcPts val="800"/>
        </a:spcBef>
        <a:spcAft>
          <a:spcPct val="0"/>
        </a:spcAft>
        <a:buSzPct val="100000"/>
        <a:buFont typeface="Thonburi" charset="0"/>
        <a:buChar char="•"/>
        <a:defRPr sz="3200">
          <a:solidFill>
            <a:srgbClr val="003060"/>
          </a:solidFill>
          <a:latin typeface="+mn-lt"/>
          <a:ea typeface="+mn-ea"/>
          <a:cs typeface="+mn-cs"/>
          <a:sym typeface="Lucida Grande" charset="0"/>
        </a:defRPr>
      </a:lvl1pPr>
      <a:lvl2pPr marL="782638" indent="-285750" algn="l" rtl="0" eaLnBrk="1" fontAlgn="base" hangingPunct="1">
        <a:spcBef>
          <a:spcPts val="700"/>
        </a:spcBef>
        <a:spcAft>
          <a:spcPct val="0"/>
        </a:spcAft>
        <a:buSzPct val="100000"/>
        <a:buFont typeface="Thonburi" charset="0"/>
        <a:buChar char="–"/>
        <a:defRPr sz="2800">
          <a:solidFill>
            <a:srgbClr val="003060"/>
          </a:solidFill>
          <a:latin typeface="+mn-lt"/>
          <a:ea typeface="+mn-ea"/>
          <a:cs typeface="+mn-cs"/>
          <a:sym typeface="Lucida Grande" charset="0"/>
        </a:defRPr>
      </a:lvl2pPr>
      <a:lvl3pPr marL="1182688" indent="-228600" algn="l" rtl="0" eaLnBrk="1" fontAlgn="base" hangingPunct="1">
        <a:spcBef>
          <a:spcPts val="600"/>
        </a:spcBef>
        <a:spcAft>
          <a:spcPct val="0"/>
        </a:spcAft>
        <a:buSzPct val="100000"/>
        <a:buFont typeface="Thonburi" charset="0"/>
        <a:buChar char="•"/>
        <a:defRPr sz="2400">
          <a:solidFill>
            <a:srgbClr val="003060"/>
          </a:solidFill>
          <a:latin typeface="+mn-lt"/>
          <a:ea typeface="+mn-ea"/>
          <a:cs typeface="+mn-cs"/>
          <a:sym typeface="Lucida Grande" charset="0"/>
        </a:defRPr>
      </a:lvl3pPr>
      <a:lvl4pPr marL="1639888" indent="-228600" algn="l" rtl="0" eaLnBrk="1" fontAlgn="base" hangingPunct="1">
        <a:spcBef>
          <a:spcPts val="500"/>
        </a:spcBef>
        <a:spcAft>
          <a:spcPct val="0"/>
        </a:spcAft>
        <a:buSzPct val="100000"/>
        <a:buFont typeface="Thonburi" charset="0"/>
        <a:buChar char="–"/>
        <a:defRPr sz="2000">
          <a:solidFill>
            <a:srgbClr val="003060"/>
          </a:solidFill>
          <a:latin typeface="+mn-lt"/>
          <a:ea typeface="+mn-ea"/>
          <a:cs typeface="+mn-cs"/>
          <a:sym typeface="Lucida Grande" charset="0"/>
        </a:defRPr>
      </a:lvl4pPr>
      <a:lvl5pPr marL="2097088" indent="-228600" algn="l" rtl="0" eaLnBrk="1" fontAlgn="base" hangingPunct="1">
        <a:spcBef>
          <a:spcPts val="500"/>
        </a:spcBef>
        <a:spcAft>
          <a:spcPct val="0"/>
        </a:spcAft>
        <a:buSzPct val="100000"/>
        <a:buFont typeface="Thonburi" charset="0"/>
        <a:buChar char="»"/>
        <a:defRPr sz="2000">
          <a:solidFill>
            <a:srgbClr val="003060"/>
          </a:solidFill>
          <a:latin typeface="+mn-lt"/>
          <a:ea typeface="+mn-ea"/>
          <a:cs typeface="+mn-cs"/>
          <a:sym typeface="Lucida Grande" charset="0"/>
        </a:defRPr>
      </a:lvl5pPr>
      <a:lvl6pPr marL="2554288" indent="-228600" algn="l" rtl="0" eaLnBrk="1" fontAlgn="base" hangingPunct="1">
        <a:spcBef>
          <a:spcPts val="500"/>
        </a:spcBef>
        <a:spcAft>
          <a:spcPct val="0"/>
        </a:spcAft>
        <a:buSzPct val="100000"/>
        <a:buFont typeface="Thonburi" charset="0"/>
        <a:buChar char="»"/>
        <a:defRPr sz="2000">
          <a:solidFill>
            <a:srgbClr val="003060"/>
          </a:solidFill>
          <a:latin typeface="+mn-lt"/>
          <a:ea typeface="+mn-ea"/>
          <a:cs typeface="+mn-cs"/>
          <a:sym typeface="Lucida Grande" charset="0"/>
        </a:defRPr>
      </a:lvl6pPr>
      <a:lvl7pPr marL="3011488" indent="-228600" algn="l" rtl="0" eaLnBrk="1" fontAlgn="base" hangingPunct="1">
        <a:spcBef>
          <a:spcPts val="500"/>
        </a:spcBef>
        <a:spcAft>
          <a:spcPct val="0"/>
        </a:spcAft>
        <a:buSzPct val="100000"/>
        <a:buFont typeface="Thonburi" charset="0"/>
        <a:buChar char="»"/>
        <a:defRPr sz="2000">
          <a:solidFill>
            <a:srgbClr val="003060"/>
          </a:solidFill>
          <a:latin typeface="+mn-lt"/>
          <a:ea typeface="+mn-ea"/>
          <a:cs typeface="+mn-cs"/>
          <a:sym typeface="Lucida Grande" charset="0"/>
        </a:defRPr>
      </a:lvl7pPr>
      <a:lvl8pPr marL="3468688" indent="-228600" algn="l" rtl="0" eaLnBrk="1" fontAlgn="base" hangingPunct="1">
        <a:spcBef>
          <a:spcPts val="500"/>
        </a:spcBef>
        <a:spcAft>
          <a:spcPct val="0"/>
        </a:spcAft>
        <a:buSzPct val="100000"/>
        <a:buFont typeface="Thonburi" charset="0"/>
        <a:buChar char="»"/>
        <a:defRPr sz="2000">
          <a:solidFill>
            <a:srgbClr val="003060"/>
          </a:solidFill>
          <a:latin typeface="+mn-lt"/>
          <a:ea typeface="+mn-ea"/>
          <a:cs typeface="+mn-cs"/>
          <a:sym typeface="Lucida Grande" charset="0"/>
        </a:defRPr>
      </a:lvl8pPr>
      <a:lvl9pPr marL="3925888" indent="-228600" algn="l" rtl="0" eaLnBrk="1" fontAlgn="base" hangingPunct="1">
        <a:spcBef>
          <a:spcPts val="500"/>
        </a:spcBef>
        <a:spcAft>
          <a:spcPct val="0"/>
        </a:spcAft>
        <a:buSzPct val="100000"/>
        <a:buFont typeface="Thonburi" charset="0"/>
        <a:buChar char="»"/>
        <a:defRPr sz="2000">
          <a:solidFill>
            <a:srgbClr val="003060"/>
          </a:solidFill>
          <a:latin typeface="+mn-lt"/>
          <a:ea typeface="+mn-ea"/>
          <a:cs typeface="+mn-cs"/>
          <a:sym typeface="Lucida Grande" charset="0"/>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tiff"/><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7.tiff"/><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7" name="Rectangle 5"/>
          <p:cNvSpPr>
            <a:spLocks noGrp="1" noChangeArrowheads="1"/>
          </p:cNvSpPr>
          <p:nvPr>
            <p:ph type="ctrTitle"/>
          </p:nvPr>
        </p:nvSpPr>
        <p:spPr bwMode="auto">
          <a:xfrm>
            <a:off x="435142" y="958483"/>
            <a:ext cx="7772400" cy="10668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vert="horz" wrap="square" lIns="91440" tIns="45720" rIns="40639" bIns="45720" numCol="1" anchor="t" anchorCtr="0" compatLnSpc="1">
            <a:prstTxWarp prst="textNoShape">
              <a:avLst/>
            </a:prstTxWarp>
          </a:bodyPr>
          <a:lstStyle/>
          <a:p>
            <a:pPr algn="ctr"/>
            <a:r>
              <a:rPr lang="en-US" altLang="en-US" sz="5400" b="1" dirty="0">
                <a:latin typeface="Gotham-Book" charset="0"/>
                <a:ea typeface="Osaka" charset="0"/>
              </a:rPr>
              <a:t>Government Affairs:</a:t>
            </a:r>
            <a:br>
              <a:rPr lang="en-US" altLang="en-US" sz="5400" b="1" dirty="0">
                <a:latin typeface="Gotham-Book" charset="0"/>
                <a:ea typeface="Osaka" charset="0"/>
              </a:rPr>
            </a:br>
            <a:endParaRPr lang="en-US" sz="5400" dirty="0"/>
          </a:p>
        </p:txBody>
      </p:sp>
      <p:sp>
        <p:nvSpPr>
          <p:cNvPr id="3078" name="Rectangle 6"/>
          <p:cNvSpPr>
            <a:spLocks noGrp="1" noChangeArrowheads="1"/>
          </p:cNvSpPr>
          <p:nvPr>
            <p:ph type="subTitle" idx="1"/>
          </p:nvPr>
        </p:nvSpPr>
        <p:spPr bwMode="auto">
          <a:xfrm>
            <a:off x="1120942" y="1903998"/>
            <a:ext cx="6400800" cy="838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vert="horz" wrap="square" lIns="91440" tIns="45720" rIns="40639" bIns="45720" numCol="1" anchor="t" anchorCtr="0" compatLnSpc="1">
            <a:prstTxWarp prst="textNoShape">
              <a:avLst/>
            </a:prstTxWarp>
          </a:bodyPr>
          <a:lstStyle/>
          <a:p>
            <a:pPr marL="39688" indent="0" algn="ctr">
              <a:buNone/>
            </a:pPr>
            <a:r>
              <a:rPr lang="en-US" altLang="en-US" sz="4000" dirty="0">
                <a:latin typeface="Gotham-Book" charset="0"/>
              </a:rPr>
              <a:t>Lobbying / Ethics</a:t>
            </a:r>
            <a:endParaRPr lang="en-US" sz="4000" dirty="0"/>
          </a:p>
        </p:txBody>
      </p:sp>
      <p:pic>
        <p:nvPicPr>
          <p:cNvPr id="2" name="Picture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521242" y="4800600"/>
            <a:ext cx="5092700" cy="1267863"/>
          </a:xfrm>
          <a:prstGeom prst="rect">
            <a:avLst/>
          </a:prstGeom>
        </p:spPr>
      </p:pic>
      <p:pic>
        <p:nvPicPr>
          <p:cNvPr id="3" name="Picture 2"/>
          <p:cNvPicPr>
            <a:picLocks noChangeAspect="1"/>
          </p:cNvPicPr>
          <p:nvPr/>
        </p:nvPicPr>
        <p:blipFill>
          <a:blip r:embed="rId3"/>
          <a:stretch>
            <a:fillRect/>
          </a:stretch>
        </p:blipFill>
        <p:spPr>
          <a:xfrm>
            <a:off x="2743200" y="2742198"/>
            <a:ext cx="3492500" cy="2324100"/>
          </a:xfrm>
          <a:prstGeom prst="rect">
            <a:avLst/>
          </a:prstGeom>
        </p:spPr>
      </p:pic>
    </p:spTree>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8458200" cy="612775"/>
          </a:xfrm>
        </p:spPr>
        <p:txBody>
          <a:bodyPr/>
          <a:lstStyle/>
          <a:p>
            <a:r>
              <a:rPr lang="en-US" dirty="0"/>
              <a:t/>
            </a:r>
            <a:br>
              <a:rPr lang="en-US" dirty="0"/>
            </a:br>
            <a:endParaRPr lang="en-US" dirty="0"/>
          </a:p>
        </p:txBody>
      </p:sp>
      <p:sp>
        <p:nvSpPr>
          <p:cNvPr id="3" name="Subtitle 2"/>
          <p:cNvSpPr>
            <a:spLocks noGrp="1"/>
          </p:cNvSpPr>
          <p:nvPr>
            <p:ph type="subTitle" idx="1"/>
          </p:nvPr>
        </p:nvSpPr>
        <p:spPr>
          <a:xfrm>
            <a:off x="685800" y="2165594"/>
            <a:ext cx="8077200" cy="3581400"/>
          </a:xfrm>
        </p:spPr>
        <p:txBody>
          <a:bodyPr/>
          <a:lstStyle/>
          <a:p>
            <a:pPr marL="342900" marR="0" indent="-342900" algn="l">
              <a:spcBef>
                <a:spcPts val="0"/>
              </a:spcBef>
              <a:spcAft>
                <a:spcPts val="0"/>
              </a:spcAft>
              <a:buFont typeface="Arial" charset="0"/>
              <a:buChar char="•"/>
            </a:pPr>
            <a:r>
              <a:rPr lang="en-US" sz="2400" b="1" u="sng" dirty="0">
                <a:solidFill>
                  <a:schemeClr val="tx1"/>
                </a:solidFill>
                <a:latin typeface="Times New Roman" charset="0"/>
                <a:ea typeface="Times New Roman" charset="0"/>
                <a:cs typeface="Times New Roman" charset="0"/>
              </a:rPr>
              <a:t>House Bill 734</a:t>
            </a:r>
          </a:p>
          <a:p>
            <a:pPr marL="800100" lvl="1" indent="-342900" algn="l">
              <a:spcBef>
                <a:spcPts val="0"/>
              </a:spcBef>
              <a:spcAft>
                <a:spcPts val="0"/>
              </a:spcAft>
              <a:buFont typeface="Arial" charset="0"/>
              <a:buChar char="•"/>
            </a:pPr>
            <a:r>
              <a:rPr lang="en-US" sz="2000" dirty="0">
                <a:solidFill>
                  <a:schemeClr val="tx1"/>
                </a:solidFill>
                <a:latin typeface="Times New Roman" charset="0"/>
                <a:ea typeface="Times New Roman" charset="0"/>
                <a:cs typeface="Times New Roman" charset="0"/>
              </a:rPr>
              <a:t>Rep. Richard Smith 134</a:t>
            </a:r>
            <a:r>
              <a:rPr lang="en-US" sz="2000" baseline="30000" dirty="0">
                <a:solidFill>
                  <a:schemeClr val="tx1"/>
                </a:solidFill>
                <a:latin typeface="Times New Roman" charset="0"/>
                <a:ea typeface="Times New Roman" charset="0"/>
                <a:cs typeface="Times New Roman" charset="0"/>
              </a:rPr>
              <a:t>th</a:t>
            </a:r>
            <a:r>
              <a:rPr lang="en-US" sz="2000" dirty="0">
                <a:solidFill>
                  <a:schemeClr val="tx1"/>
                </a:solidFill>
                <a:latin typeface="Times New Roman" charset="0"/>
                <a:ea typeface="Times New Roman" charset="0"/>
                <a:cs typeface="Times New Roman" charset="0"/>
              </a:rPr>
              <a:t> </a:t>
            </a:r>
          </a:p>
          <a:p>
            <a:pPr marL="800100" lvl="1" indent="-342900" algn="l">
              <a:spcBef>
                <a:spcPts val="0"/>
              </a:spcBef>
              <a:spcAft>
                <a:spcPts val="0"/>
              </a:spcAft>
              <a:buFont typeface="Arial" charset="0"/>
              <a:buChar char="•"/>
            </a:pPr>
            <a:r>
              <a:rPr lang="en-US" sz="2000" dirty="0">
                <a:solidFill>
                  <a:schemeClr val="tx1"/>
                </a:solidFill>
                <a:latin typeface="Times New Roman" charset="0"/>
                <a:ea typeface="Times New Roman" charset="0"/>
                <a:cs typeface="Times New Roman" charset="0"/>
              </a:rPr>
              <a:t>Modernization of the code</a:t>
            </a:r>
          </a:p>
          <a:p>
            <a:pPr marL="800100" lvl="1" indent="-342900" algn="l">
              <a:spcBef>
                <a:spcPts val="0"/>
              </a:spcBef>
              <a:spcAft>
                <a:spcPts val="0"/>
              </a:spcAft>
              <a:buFont typeface="Arial" charset="0"/>
              <a:buChar char="•"/>
            </a:pPr>
            <a:r>
              <a:rPr lang="en-US" sz="2000" dirty="0">
                <a:solidFill>
                  <a:schemeClr val="tx1"/>
                </a:solidFill>
                <a:latin typeface="Times New Roman" charset="0"/>
                <a:ea typeface="Times New Roman" charset="0"/>
                <a:cs typeface="Times New Roman" charset="0"/>
              </a:rPr>
              <a:t>Updated language for the Commission on the Georgia Health Insurance Risk Pool, repealed Article 2 of Chapter 29A</a:t>
            </a:r>
          </a:p>
          <a:p>
            <a:pPr marL="800100" lvl="1" indent="-342900" algn="l">
              <a:spcBef>
                <a:spcPts val="0"/>
              </a:spcBef>
              <a:spcAft>
                <a:spcPts val="0"/>
              </a:spcAft>
              <a:buFont typeface="Arial" charset="0"/>
              <a:buChar char="•"/>
            </a:pPr>
            <a:r>
              <a:rPr lang="en-US" sz="2000" dirty="0">
                <a:solidFill>
                  <a:schemeClr val="tx1"/>
                </a:solidFill>
                <a:latin typeface="Times New Roman" charset="0"/>
                <a:ea typeface="Times New Roman" charset="0"/>
                <a:cs typeface="Times New Roman" charset="0"/>
              </a:rPr>
              <a:t>Repealed conflicting law</a:t>
            </a:r>
          </a:p>
          <a:p>
            <a:pPr marL="800100" lvl="1" indent="-342900" algn="l">
              <a:spcBef>
                <a:spcPts val="0"/>
              </a:spcBef>
              <a:spcAft>
                <a:spcPts val="0"/>
              </a:spcAft>
              <a:buFont typeface="Arial" charset="0"/>
              <a:buChar char="•"/>
            </a:pPr>
            <a:r>
              <a:rPr lang="en-US" sz="2000" i="1" dirty="0">
                <a:solidFill>
                  <a:schemeClr val="tx1"/>
                </a:solidFill>
                <a:latin typeface="Times New Roman" charset="0"/>
                <a:ea typeface="Times New Roman" charset="0"/>
                <a:cs typeface="Times New Roman" charset="0"/>
              </a:rPr>
              <a:t>Status: this bill has gone through the House and is currently being read in the Senate Insurance </a:t>
            </a:r>
            <a:r>
              <a:rPr lang="en-US" sz="2000" i="1" dirty="0" smtClean="0">
                <a:solidFill>
                  <a:schemeClr val="tx1"/>
                </a:solidFill>
                <a:latin typeface="Times New Roman" charset="0"/>
                <a:ea typeface="Times New Roman" charset="0"/>
                <a:cs typeface="Times New Roman" charset="0"/>
              </a:rPr>
              <a:t>Committee </a:t>
            </a:r>
            <a:endParaRPr lang="en-US" sz="2000" i="1" dirty="0">
              <a:solidFill>
                <a:schemeClr val="tx1"/>
              </a:solidFill>
              <a:latin typeface="Times New Roman" charset="0"/>
              <a:ea typeface="Times New Roman" charset="0"/>
              <a:cs typeface="Times New Roman" charset="0"/>
            </a:endParaRPr>
          </a:p>
          <a:p>
            <a:endParaRPr lang="en-US" dirty="0"/>
          </a:p>
        </p:txBody>
      </p:sp>
      <p:sp>
        <p:nvSpPr>
          <p:cNvPr id="4" name="Rectangle 3"/>
          <p:cNvSpPr/>
          <p:nvPr/>
        </p:nvSpPr>
        <p:spPr>
          <a:xfrm>
            <a:off x="381000" y="930096"/>
            <a:ext cx="8382000" cy="1200329"/>
          </a:xfrm>
          <a:prstGeom prst="rect">
            <a:avLst/>
          </a:prstGeom>
        </p:spPr>
        <p:txBody>
          <a:bodyPr wrap="square">
            <a:spAutoFit/>
          </a:bodyPr>
          <a:lstStyle/>
          <a:p>
            <a:pPr algn="ctr"/>
            <a:r>
              <a:rPr lang="en-US" altLang="en-US" sz="3600" dirty="0">
                <a:solidFill>
                  <a:srgbClr val="003060"/>
                </a:solidFill>
                <a:latin typeface="Gotham-Book" charset="0"/>
              </a:rPr>
              <a:t>2018 Legislative Issues Most Affecting </a:t>
            </a:r>
            <a:br>
              <a:rPr lang="en-US" altLang="en-US" sz="3600" dirty="0">
                <a:solidFill>
                  <a:srgbClr val="003060"/>
                </a:solidFill>
                <a:latin typeface="Gotham-Book" charset="0"/>
              </a:rPr>
            </a:br>
            <a:r>
              <a:rPr lang="en-US" altLang="en-US" sz="3600" dirty="0">
                <a:solidFill>
                  <a:srgbClr val="003060"/>
                </a:solidFill>
                <a:latin typeface="Gotham-Book" charset="0"/>
              </a:rPr>
              <a:t>NAIFA</a:t>
            </a:r>
            <a:endParaRPr lang="en-US" sz="3600" dirty="0"/>
          </a:p>
        </p:txBody>
      </p:sp>
    </p:spTree>
    <p:extLst>
      <p:ext uri="{BB962C8B-B14F-4D97-AF65-F5344CB8AC3E}">
        <p14:creationId xmlns:p14="http://schemas.microsoft.com/office/powerpoint/2010/main" val="417374637"/>
      </p:ext>
    </p:extLst>
  </p:cSld>
  <p:clrMapOvr>
    <a:masterClrMapping/>
  </p:clrMapOv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04800" y="838201"/>
            <a:ext cx="8534400" cy="1219200"/>
          </a:xfrm>
        </p:spPr>
        <p:txBody>
          <a:bodyPr/>
          <a:lstStyle/>
          <a:p>
            <a:pPr algn="ctr"/>
            <a:r>
              <a:rPr lang="en-US" altLang="en-US" sz="3600" dirty="0">
                <a:solidFill>
                  <a:srgbClr val="003060"/>
                </a:solidFill>
                <a:latin typeface="Gotham-Book" charset="0"/>
              </a:rPr>
              <a:t>2018 Legislative Issues Most Affecting </a:t>
            </a:r>
            <a:br>
              <a:rPr lang="en-US" altLang="en-US" sz="3600" dirty="0">
                <a:solidFill>
                  <a:srgbClr val="003060"/>
                </a:solidFill>
                <a:latin typeface="Gotham-Book" charset="0"/>
              </a:rPr>
            </a:br>
            <a:r>
              <a:rPr lang="en-US" altLang="en-US" sz="3600" dirty="0">
                <a:solidFill>
                  <a:srgbClr val="003060"/>
                </a:solidFill>
                <a:latin typeface="Gotham-Book" charset="0"/>
              </a:rPr>
              <a:t>NAIFA</a:t>
            </a:r>
            <a:r>
              <a:rPr lang="en-US" sz="3600" dirty="0"/>
              <a:t/>
            </a:r>
            <a:br>
              <a:rPr lang="en-US" sz="3600" dirty="0"/>
            </a:br>
            <a:endParaRPr lang="en-US" sz="3600" dirty="0"/>
          </a:p>
        </p:txBody>
      </p:sp>
      <p:sp>
        <p:nvSpPr>
          <p:cNvPr id="3" name="Subtitle 2"/>
          <p:cNvSpPr>
            <a:spLocks noGrp="1"/>
          </p:cNvSpPr>
          <p:nvPr>
            <p:ph type="subTitle" idx="1"/>
          </p:nvPr>
        </p:nvSpPr>
        <p:spPr>
          <a:xfrm>
            <a:off x="310662" y="2209800"/>
            <a:ext cx="8229600" cy="4154904"/>
          </a:xfrm>
        </p:spPr>
        <p:txBody>
          <a:bodyPr/>
          <a:lstStyle/>
          <a:p>
            <a:pPr marL="342900" marR="0" indent="-342900" algn="l">
              <a:spcBef>
                <a:spcPts val="0"/>
              </a:spcBef>
              <a:spcAft>
                <a:spcPts val="0"/>
              </a:spcAft>
              <a:buFont typeface="Arial" charset="0"/>
              <a:buChar char="•"/>
            </a:pPr>
            <a:r>
              <a:rPr lang="en-US" sz="2400" b="1" u="sng" dirty="0">
                <a:solidFill>
                  <a:schemeClr val="tx1"/>
                </a:solidFill>
                <a:latin typeface="Times New Roman" charset="0"/>
                <a:ea typeface="Times New Roman" charset="0"/>
                <a:cs typeface="Times New Roman" charset="0"/>
              </a:rPr>
              <a:t>House Bill 678</a:t>
            </a:r>
          </a:p>
          <a:p>
            <a:pPr marL="800100" lvl="1" indent="-342900" algn="l">
              <a:spcBef>
                <a:spcPts val="0"/>
              </a:spcBef>
              <a:spcAft>
                <a:spcPts val="0"/>
              </a:spcAft>
              <a:buFont typeface="Arial" charset="0"/>
              <a:buChar char="•"/>
            </a:pPr>
            <a:r>
              <a:rPr lang="en-US" sz="2000" dirty="0">
                <a:solidFill>
                  <a:schemeClr val="tx1"/>
                </a:solidFill>
                <a:latin typeface="Times New Roman" charset="0"/>
                <a:ea typeface="Times New Roman" charset="0"/>
                <a:cs typeface="Times New Roman" charset="0"/>
              </a:rPr>
              <a:t>Rep. Richard Smith 134</a:t>
            </a:r>
            <a:r>
              <a:rPr lang="en-US" sz="2000" baseline="30000" dirty="0">
                <a:solidFill>
                  <a:schemeClr val="tx1"/>
                </a:solidFill>
                <a:latin typeface="Times New Roman" charset="0"/>
                <a:ea typeface="Times New Roman" charset="0"/>
                <a:cs typeface="Times New Roman" charset="0"/>
              </a:rPr>
              <a:t>th</a:t>
            </a:r>
            <a:r>
              <a:rPr lang="en-US" sz="2000" dirty="0">
                <a:solidFill>
                  <a:schemeClr val="tx1"/>
                </a:solidFill>
                <a:latin typeface="Times New Roman" charset="0"/>
                <a:ea typeface="Times New Roman" charset="0"/>
                <a:cs typeface="Times New Roman" charset="0"/>
              </a:rPr>
              <a:t> </a:t>
            </a:r>
          </a:p>
          <a:p>
            <a:pPr marL="800100" lvl="1" indent="-342900" algn="l">
              <a:spcBef>
                <a:spcPts val="0"/>
              </a:spcBef>
              <a:spcAft>
                <a:spcPts val="0"/>
              </a:spcAft>
              <a:buFont typeface="Arial" charset="0"/>
              <a:buChar char="•"/>
            </a:pPr>
            <a:r>
              <a:rPr lang="en-US" sz="2000" dirty="0">
                <a:solidFill>
                  <a:schemeClr val="tx1"/>
                </a:solidFill>
                <a:latin typeface="Times New Roman" charset="0"/>
                <a:ea typeface="Times New Roman" charset="0"/>
                <a:cs typeface="Times New Roman" charset="0"/>
              </a:rPr>
              <a:t>Consumer protections in the health insurance market</a:t>
            </a:r>
          </a:p>
          <a:p>
            <a:pPr marL="800100" lvl="1" indent="-342900" algn="l">
              <a:spcBef>
                <a:spcPts val="0"/>
              </a:spcBef>
              <a:spcAft>
                <a:spcPts val="0"/>
              </a:spcAft>
              <a:buFont typeface="Arial" charset="0"/>
              <a:buChar char="•"/>
            </a:pPr>
            <a:r>
              <a:rPr lang="en-US" sz="2000" dirty="0">
                <a:solidFill>
                  <a:schemeClr val="tx1"/>
                </a:solidFill>
                <a:latin typeface="Times New Roman" charset="0"/>
                <a:ea typeface="Times New Roman" charset="0"/>
                <a:cs typeface="Times New Roman" charset="0"/>
              </a:rPr>
              <a:t>Disclosure requirements of providers, hospitals, and insurers</a:t>
            </a:r>
          </a:p>
          <a:p>
            <a:pPr marL="800100" lvl="1" indent="-342900" algn="l">
              <a:spcBef>
                <a:spcPts val="0"/>
              </a:spcBef>
              <a:spcAft>
                <a:spcPts val="0"/>
              </a:spcAft>
              <a:buFont typeface="Arial" charset="0"/>
              <a:buChar char="•"/>
            </a:pPr>
            <a:r>
              <a:rPr lang="en-US" sz="2000" dirty="0">
                <a:solidFill>
                  <a:schemeClr val="tx1"/>
                </a:solidFill>
                <a:latin typeface="Times New Roman" charset="0"/>
                <a:ea typeface="Times New Roman" charset="0"/>
                <a:cs typeface="Times New Roman" charset="0"/>
              </a:rPr>
              <a:t>Arbitration requirements </a:t>
            </a:r>
          </a:p>
          <a:p>
            <a:pPr marL="800100" lvl="1" indent="-342900" algn="l">
              <a:spcBef>
                <a:spcPts val="0"/>
              </a:spcBef>
              <a:spcAft>
                <a:spcPts val="0"/>
              </a:spcAft>
              <a:buFont typeface="Arial" charset="0"/>
              <a:buChar char="•"/>
            </a:pPr>
            <a:r>
              <a:rPr lang="en-US" sz="2000" dirty="0">
                <a:solidFill>
                  <a:schemeClr val="tx1"/>
                </a:solidFill>
                <a:latin typeface="Times New Roman" charset="0"/>
                <a:ea typeface="Times New Roman" charset="0"/>
                <a:cs typeface="Times New Roman" charset="0"/>
              </a:rPr>
              <a:t>Bill reimbursements </a:t>
            </a:r>
          </a:p>
          <a:p>
            <a:pPr marL="800100" lvl="1" indent="-342900" algn="l">
              <a:spcBef>
                <a:spcPts val="0"/>
              </a:spcBef>
              <a:spcAft>
                <a:spcPts val="0"/>
              </a:spcAft>
              <a:buFont typeface="Arial" charset="0"/>
              <a:buChar char="•"/>
            </a:pPr>
            <a:r>
              <a:rPr lang="en-US" sz="2000" i="1" dirty="0">
                <a:solidFill>
                  <a:schemeClr val="tx1"/>
                </a:solidFill>
                <a:latin typeface="Times New Roman" charset="0"/>
                <a:ea typeface="Times New Roman" charset="0"/>
                <a:cs typeface="Times New Roman" charset="0"/>
              </a:rPr>
              <a:t>Status: This bill has gone through the House has been referred to the Senate Insurance Committee</a:t>
            </a:r>
          </a:p>
          <a:p>
            <a:pPr marL="342900" marR="0" indent="-342900" algn="l">
              <a:spcBef>
                <a:spcPts val="0"/>
              </a:spcBef>
              <a:spcAft>
                <a:spcPts val="0"/>
              </a:spcAft>
              <a:buFont typeface="Arial" charset="0"/>
              <a:buChar char="•"/>
            </a:pPr>
            <a:endParaRPr lang="en-US" sz="2400" b="1" u="sng" dirty="0">
              <a:solidFill>
                <a:schemeClr val="tx1"/>
              </a:solidFill>
              <a:latin typeface="Times New Roman" charset="0"/>
              <a:ea typeface="Times New Roman" charset="0"/>
              <a:cs typeface="Times New Roman" charset="0"/>
            </a:endParaRPr>
          </a:p>
        </p:txBody>
      </p:sp>
    </p:spTree>
    <p:extLst>
      <p:ext uri="{BB962C8B-B14F-4D97-AF65-F5344CB8AC3E}">
        <p14:creationId xmlns:p14="http://schemas.microsoft.com/office/powerpoint/2010/main" val="1646703735"/>
      </p:ext>
    </p:extLst>
  </p:cSld>
  <p:clrMapOvr>
    <a:masterClrMapping/>
  </p:clrMapOv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914401"/>
            <a:ext cx="7772400" cy="1295400"/>
          </a:xfrm>
        </p:spPr>
        <p:txBody>
          <a:bodyPr/>
          <a:lstStyle/>
          <a:p>
            <a:pPr algn="ctr"/>
            <a:r>
              <a:rPr lang="en-US" altLang="en-US" sz="3600" dirty="0">
                <a:solidFill>
                  <a:srgbClr val="003060"/>
                </a:solidFill>
                <a:latin typeface="Gotham-Book" charset="0"/>
              </a:rPr>
              <a:t>2018 Legislative Issues Most Affecting NAIFA</a:t>
            </a:r>
            <a:r>
              <a:rPr lang="en-US" sz="3600" dirty="0"/>
              <a:t/>
            </a:r>
            <a:br>
              <a:rPr lang="en-US" sz="3600" dirty="0"/>
            </a:br>
            <a:endParaRPr lang="en-US" sz="3600" dirty="0"/>
          </a:p>
        </p:txBody>
      </p:sp>
      <p:sp>
        <p:nvSpPr>
          <p:cNvPr id="4" name="Rectangle 3">
            <a:extLst>
              <a:ext uri="{FF2B5EF4-FFF2-40B4-BE49-F238E27FC236}">
                <a16:creationId xmlns:a16="http://schemas.microsoft.com/office/drawing/2014/main" xmlns="" id="{32E0F9E5-8ABD-CC4D-BA0A-0949AB913625}"/>
              </a:ext>
            </a:extLst>
          </p:cNvPr>
          <p:cNvSpPr/>
          <p:nvPr/>
        </p:nvSpPr>
        <p:spPr>
          <a:xfrm>
            <a:off x="723254" y="2362200"/>
            <a:ext cx="7963546" cy="2000548"/>
          </a:xfrm>
          <a:prstGeom prst="rect">
            <a:avLst/>
          </a:prstGeom>
        </p:spPr>
        <p:txBody>
          <a:bodyPr wrap="square">
            <a:spAutoFit/>
          </a:bodyPr>
          <a:lstStyle/>
          <a:p>
            <a:pPr marL="342900" indent="-342900">
              <a:spcBef>
                <a:spcPts val="0"/>
              </a:spcBef>
              <a:spcAft>
                <a:spcPts val="0"/>
              </a:spcAft>
              <a:buFont typeface="Arial" charset="0"/>
              <a:buChar char="•"/>
            </a:pPr>
            <a:r>
              <a:rPr lang="en-US" b="1" u="sng" dirty="0">
                <a:solidFill>
                  <a:schemeClr val="tx1"/>
                </a:solidFill>
                <a:latin typeface="Times New Roman" charset="0"/>
                <a:ea typeface="Times New Roman" charset="0"/>
                <a:cs typeface="Times New Roman" charset="0"/>
              </a:rPr>
              <a:t>House Bill 818</a:t>
            </a:r>
          </a:p>
          <a:p>
            <a:pPr marL="800100" lvl="1" indent="-342900">
              <a:spcBef>
                <a:spcPts val="0"/>
              </a:spcBef>
              <a:spcAft>
                <a:spcPts val="0"/>
              </a:spcAft>
              <a:buFont typeface="Arial" charset="0"/>
              <a:buChar char="•"/>
            </a:pPr>
            <a:r>
              <a:rPr lang="en-US" sz="2000" dirty="0">
                <a:solidFill>
                  <a:schemeClr val="tx1"/>
                </a:solidFill>
                <a:latin typeface="Times New Roman" charset="0"/>
                <a:ea typeface="Times New Roman" charset="0"/>
                <a:cs typeface="Times New Roman" charset="0"/>
              </a:rPr>
              <a:t>Rep. Lee Hawkins 27</a:t>
            </a:r>
            <a:r>
              <a:rPr lang="en-US" sz="2000" baseline="30000" dirty="0">
                <a:solidFill>
                  <a:schemeClr val="tx1"/>
                </a:solidFill>
                <a:latin typeface="Times New Roman" charset="0"/>
                <a:ea typeface="Times New Roman" charset="0"/>
                <a:cs typeface="Times New Roman" charset="0"/>
              </a:rPr>
              <a:t>th</a:t>
            </a:r>
            <a:r>
              <a:rPr lang="en-US" sz="2000" dirty="0">
                <a:solidFill>
                  <a:schemeClr val="tx1"/>
                </a:solidFill>
                <a:latin typeface="Times New Roman" charset="0"/>
                <a:ea typeface="Times New Roman" charset="0"/>
                <a:cs typeface="Times New Roman" charset="0"/>
              </a:rPr>
              <a:t> </a:t>
            </a:r>
          </a:p>
          <a:p>
            <a:pPr marL="800100" lvl="1" indent="-342900">
              <a:spcBef>
                <a:spcPts val="0"/>
              </a:spcBef>
              <a:spcAft>
                <a:spcPts val="0"/>
              </a:spcAft>
              <a:buFont typeface="Arial" charset="0"/>
              <a:buChar char="•"/>
            </a:pPr>
            <a:r>
              <a:rPr lang="en-US" sz="2000" dirty="0">
                <a:solidFill>
                  <a:schemeClr val="tx1"/>
                </a:solidFill>
                <a:latin typeface="Times New Roman" charset="0"/>
                <a:ea typeface="Times New Roman" charset="0"/>
                <a:cs typeface="Times New Roman" charset="0"/>
              </a:rPr>
              <a:t>Reimbursement method selected by Health Care Provider</a:t>
            </a:r>
          </a:p>
          <a:p>
            <a:pPr marL="800100" lvl="1" indent="-342900">
              <a:spcBef>
                <a:spcPts val="0"/>
              </a:spcBef>
              <a:spcAft>
                <a:spcPts val="0"/>
              </a:spcAft>
              <a:buFont typeface="Arial" charset="0"/>
              <a:buChar char="•"/>
            </a:pPr>
            <a:r>
              <a:rPr lang="en-US" sz="2000" dirty="0">
                <a:solidFill>
                  <a:schemeClr val="tx1"/>
                </a:solidFill>
                <a:latin typeface="Times New Roman" charset="0"/>
                <a:ea typeface="Times New Roman" charset="0"/>
                <a:cs typeface="Times New Roman" charset="0"/>
              </a:rPr>
              <a:t>Enforcement power for violation</a:t>
            </a:r>
          </a:p>
          <a:p>
            <a:pPr marL="800100" lvl="1" indent="-342900">
              <a:spcBef>
                <a:spcPts val="0"/>
              </a:spcBef>
              <a:spcAft>
                <a:spcPts val="0"/>
              </a:spcAft>
              <a:buFont typeface="Arial" charset="0"/>
              <a:buChar char="•"/>
            </a:pPr>
            <a:r>
              <a:rPr lang="en-US" sz="2000" i="1" dirty="0">
                <a:solidFill>
                  <a:schemeClr val="tx1"/>
                </a:solidFill>
                <a:latin typeface="Times New Roman" charset="0"/>
                <a:ea typeface="Times New Roman" charset="0"/>
                <a:cs typeface="Times New Roman" charset="0"/>
              </a:rPr>
              <a:t>Status: This bill has gone through the House has been referred to the Senate Insurance Committee</a:t>
            </a:r>
          </a:p>
        </p:txBody>
      </p:sp>
    </p:spTree>
    <p:extLst>
      <p:ext uri="{BB962C8B-B14F-4D97-AF65-F5344CB8AC3E}">
        <p14:creationId xmlns:p14="http://schemas.microsoft.com/office/powerpoint/2010/main" val="324800058"/>
      </p:ext>
    </p:extLst>
  </p:cSld>
  <p:clrMapOvr>
    <a:masterClrMapping/>
  </p:clrMapOv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42900" y="838200"/>
            <a:ext cx="8458200" cy="1470025"/>
          </a:xfrm>
        </p:spPr>
        <p:txBody>
          <a:bodyPr/>
          <a:lstStyle/>
          <a:p>
            <a:pPr algn="ctr"/>
            <a:r>
              <a:rPr lang="en-US" altLang="en-US" sz="3600" dirty="0">
                <a:solidFill>
                  <a:srgbClr val="003060"/>
                </a:solidFill>
                <a:latin typeface="Gotham-Book" charset="0"/>
              </a:rPr>
              <a:t>2018 Legislative Issues Affecting NAIFA</a:t>
            </a:r>
            <a:r>
              <a:rPr lang="en-US" sz="3600" dirty="0"/>
              <a:t/>
            </a:r>
            <a:br>
              <a:rPr lang="en-US" sz="3600" dirty="0"/>
            </a:br>
            <a:endParaRPr lang="en-US" sz="3600" dirty="0"/>
          </a:p>
        </p:txBody>
      </p:sp>
      <p:sp>
        <p:nvSpPr>
          <p:cNvPr id="6" name="Rectangle 5"/>
          <p:cNvSpPr/>
          <p:nvPr/>
        </p:nvSpPr>
        <p:spPr>
          <a:xfrm>
            <a:off x="354623" y="1584935"/>
            <a:ext cx="8077200" cy="4770537"/>
          </a:xfrm>
          <a:prstGeom prst="rect">
            <a:avLst/>
          </a:prstGeom>
        </p:spPr>
        <p:txBody>
          <a:bodyPr wrap="square">
            <a:spAutoFit/>
          </a:bodyPr>
          <a:lstStyle/>
          <a:p>
            <a:pPr marL="342900" indent="-342900">
              <a:spcBef>
                <a:spcPts val="0"/>
              </a:spcBef>
              <a:spcAft>
                <a:spcPts val="0"/>
              </a:spcAft>
              <a:buFont typeface="Arial" charset="0"/>
              <a:buChar char="•"/>
            </a:pPr>
            <a:r>
              <a:rPr lang="en-US" b="1" u="sng" dirty="0">
                <a:solidFill>
                  <a:schemeClr val="tx1"/>
                </a:solidFill>
                <a:latin typeface="Times New Roman" charset="0"/>
                <a:ea typeface="Times New Roman" charset="0"/>
                <a:cs typeface="Times New Roman" charset="0"/>
              </a:rPr>
              <a:t>Senate Bill 8 </a:t>
            </a:r>
          </a:p>
          <a:p>
            <a:pPr marL="800100" lvl="1" indent="-342900">
              <a:spcBef>
                <a:spcPts val="0"/>
              </a:spcBef>
              <a:spcAft>
                <a:spcPts val="0"/>
              </a:spcAft>
              <a:buFont typeface="Arial" charset="0"/>
              <a:buChar char="•"/>
            </a:pPr>
            <a:r>
              <a:rPr lang="en-US" sz="2000" dirty="0">
                <a:solidFill>
                  <a:schemeClr val="tx1"/>
                </a:solidFill>
                <a:latin typeface="Times New Roman" charset="0"/>
                <a:ea typeface="Times New Roman" charset="0"/>
                <a:cs typeface="Times New Roman" charset="0"/>
              </a:rPr>
              <a:t>Sen. Unterman, 45</a:t>
            </a:r>
            <a:r>
              <a:rPr lang="en-US" sz="2000" baseline="30000" dirty="0">
                <a:solidFill>
                  <a:schemeClr val="tx1"/>
                </a:solidFill>
                <a:latin typeface="Times New Roman" charset="0"/>
                <a:ea typeface="Times New Roman" charset="0"/>
                <a:cs typeface="Times New Roman" charset="0"/>
              </a:rPr>
              <a:t>th</a:t>
            </a:r>
            <a:r>
              <a:rPr lang="en-US" sz="2000" dirty="0">
                <a:solidFill>
                  <a:schemeClr val="tx1"/>
                </a:solidFill>
                <a:latin typeface="Times New Roman" charset="0"/>
                <a:ea typeface="Times New Roman" charset="0"/>
                <a:cs typeface="Times New Roman" charset="0"/>
              </a:rPr>
              <a:t> </a:t>
            </a:r>
            <a:endParaRPr lang="en-US" sz="2000" dirty="0"/>
          </a:p>
          <a:p>
            <a:pPr marL="800100" lvl="1" indent="-342900">
              <a:spcBef>
                <a:spcPts val="0"/>
              </a:spcBef>
              <a:spcAft>
                <a:spcPts val="0"/>
              </a:spcAft>
              <a:buFont typeface="Arial" charset="0"/>
              <a:buChar char="•"/>
            </a:pPr>
            <a:r>
              <a:rPr lang="en-US" sz="2000" dirty="0">
                <a:solidFill>
                  <a:schemeClr val="tx1"/>
                </a:solidFill>
                <a:latin typeface="Times New Roman" charset="0"/>
                <a:ea typeface="Times New Roman" charset="0"/>
                <a:cs typeface="Times New Roman" charset="0"/>
              </a:rPr>
              <a:t>Surprise Billing and Consumer Protection Act </a:t>
            </a:r>
          </a:p>
          <a:p>
            <a:pPr marL="800100" lvl="1" indent="-342900">
              <a:spcBef>
                <a:spcPts val="0"/>
              </a:spcBef>
              <a:spcAft>
                <a:spcPts val="0"/>
              </a:spcAft>
              <a:buFont typeface="Arial" charset="0"/>
              <a:buChar char="•"/>
            </a:pPr>
            <a:r>
              <a:rPr lang="en-US" sz="2000" dirty="0">
                <a:solidFill>
                  <a:schemeClr val="tx1"/>
                </a:solidFill>
                <a:latin typeface="Times New Roman" charset="0"/>
                <a:ea typeface="Times New Roman" charset="0"/>
                <a:cs typeface="Times New Roman" charset="0"/>
              </a:rPr>
              <a:t>Disclosure requirements for providers, hospitals, and insurers for the billing and reimbursement of out-of-network services. </a:t>
            </a:r>
          </a:p>
          <a:p>
            <a:pPr marL="800100" lvl="1" indent="-342900">
              <a:spcBef>
                <a:spcPts val="0"/>
              </a:spcBef>
              <a:spcAft>
                <a:spcPts val="0"/>
              </a:spcAft>
              <a:buFont typeface="Arial" charset="0"/>
              <a:buChar char="•"/>
            </a:pPr>
            <a:r>
              <a:rPr lang="en-US" sz="2000" dirty="0">
                <a:solidFill>
                  <a:schemeClr val="tx1"/>
                </a:solidFill>
                <a:latin typeface="Times New Roman" charset="0"/>
                <a:ea typeface="Times New Roman" charset="0"/>
                <a:cs typeface="Times New Roman" charset="0"/>
              </a:rPr>
              <a:t>Dispute resolution provisions</a:t>
            </a:r>
          </a:p>
          <a:p>
            <a:pPr marL="800100" lvl="1" indent="-342900">
              <a:spcBef>
                <a:spcPts val="0"/>
              </a:spcBef>
              <a:spcAft>
                <a:spcPts val="0"/>
              </a:spcAft>
              <a:buFont typeface="Arial" charset="0"/>
              <a:buChar char="•"/>
            </a:pPr>
            <a:r>
              <a:rPr lang="en-US" sz="2000" dirty="0">
                <a:solidFill>
                  <a:schemeClr val="tx1"/>
                </a:solidFill>
                <a:latin typeface="Times New Roman" charset="0"/>
                <a:ea typeface="Times New Roman" charset="0"/>
                <a:cs typeface="Times New Roman" charset="0"/>
              </a:rPr>
              <a:t>To remove the patient from the conflict between providers and insurance companies </a:t>
            </a:r>
          </a:p>
          <a:p>
            <a:pPr marL="800100" lvl="1" indent="-342900">
              <a:spcBef>
                <a:spcPts val="0"/>
              </a:spcBef>
              <a:spcAft>
                <a:spcPts val="0"/>
              </a:spcAft>
              <a:buFont typeface="Arial" charset="0"/>
              <a:buChar char="•"/>
            </a:pPr>
            <a:r>
              <a:rPr lang="en-US" sz="2000" dirty="0">
                <a:solidFill>
                  <a:schemeClr val="tx1"/>
                </a:solidFill>
                <a:latin typeface="Times New Roman" charset="0"/>
                <a:ea typeface="Times New Roman" charset="0"/>
                <a:cs typeface="Times New Roman" charset="0"/>
              </a:rPr>
              <a:t>For out-of-network disputes </a:t>
            </a:r>
            <a:r>
              <a:rPr lang="mr-IN" sz="2000" dirty="0">
                <a:solidFill>
                  <a:schemeClr val="tx1"/>
                </a:solidFill>
                <a:latin typeface="Times New Roman" charset="0"/>
                <a:ea typeface="Times New Roman" charset="0"/>
                <a:cs typeface="Times New Roman" charset="0"/>
              </a:rPr>
              <a:t>–</a:t>
            </a:r>
            <a:r>
              <a:rPr lang="en-US" sz="2000" dirty="0">
                <a:solidFill>
                  <a:schemeClr val="tx1"/>
                </a:solidFill>
                <a:latin typeface="Times New Roman" charset="0"/>
                <a:ea typeface="Times New Roman" charset="0"/>
                <a:cs typeface="Times New Roman" charset="0"/>
              </a:rPr>
              <a:t> medical providers to be paid at a rate that is 80% of the benchmark charges for the procedure in the area code where services rendered. </a:t>
            </a:r>
          </a:p>
          <a:p>
            <a:pPr marL="800100" lvl="1" indent="-342900">
              <a:spcBef>
                <a:spcPts val="0"/>
              </a:spcBef>
              <a:spcAft>
                <a:spcPts val="0"/>
              </a:spcAft>
              <a:buFont typeface="Arial" charset="0"/>
              <a:buChar char="•"/>
            </a:pPr>
            <a:r>
              <a:rPr lang="en-US" sz="2000" dirty="0">
                <a:solidFill>
                  <a:schemeClr val="tx1"/>
                </a:solidFill>
                <a:latin typeface="Times New Roman" charset="0"/>
                <a:ea typeface="Times New Roman" charset="0"/>
                <a:cs typeface="Times New Roman" charset="0"/>
              </a:rPr>
              <a:t>Based on Fair Health database charges. Does not include charges to Medicare and Medicaid. </a:t>
            </a:r>
          </a:p>
          <a:p>
            <a:pPr marL="800100" lvl="1" indent="-342900">
              <a:spcBef>
                <a:spcPts val="0"/>
              </a:spcBef>
              <a:spcAft>
                <a:spcPts val="0"/>
              </a:spcAft>
              <a:buFont typeface="Arial" charset="0"/>
              <a:buChar char="•"/>
            </a:pPr>
            <a:r>
              <a:rPr lang="en-US" sz="2000" i="1" dirty="0">
                <a:solidFill>
                  <a:schemeClr val="tx1"/>
                </a:solidFill>
                <a:latin typeface="Times New Roman" charset="0"/>
                <a:ea typeface="Times New Roman" charset="0"/>
                <a:cs typeface="Times New Roman" charset="0"/>
              </a:rPr>
              <a:t>Status: House Insurance Favorably Reported this bill by Substitute on Monday </a:t>
            </a:r>
          </a:p>
        </p:txBody>
      </p:sp>
    </p:spTree>
    <p:extLst>
      <p:ext uri="{BB962C8B-B14F-4D97-AF65-F5344CB8AC3E}">
        <p14:creationId xmlns:p14="http://schemas.microsoft.com/office/powerpoint/2010/main" val="813774952"/>
      </p:ext>
    </p:extLst>
  </p:cSld>
  <p:clrMapOvr>
    <a:masterClrMapping/>
  </p:clrMapOv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a:spLocks noGrp="1"/>
          </p:cNvSpPr>
          <p:nvPr>
            <p:ph type="ctrTitle"/>
          </p:nvPr>
        </p:nvSpPr>
        <p:spPr>
          <a:xfrm>
            <a:off x="685800" y="914400"/>
            <a:ext cx="7772400" cy="1470025"/>
          </a:xfrm>
        </p:spPr>
        <p:txBody>
          <a:bodyPr/>
          <a:lstStyle/>
          <a:p>
            <a:pPr algn="ctr"/>
            <a:r>
              <a:rPr lang="en-US" altLang="en-US" sz="3600" dirty="0">
                <a:solidFill>
                  <a:srgbClr val="003060"/>
                </a:solidFill>
                <a:latin typeface="Gotham-Book" charset="0"/>
              </a:rPr>
              <a:t>2018 Legislative Issues Most Affecting NAIFA</a:t>
            </a:r>
            <a:endParaRPr lang="en-US" sz="3600" dirty="0"/>
          </a:p>
        </p:txBody>
      </p:sp>
      <p:sp>
        <p:nvSpPr>
          <p:cNvPr id="7" name="Subtitle 4"/>
          <p:cNvSpPr txBox="1">
            <a:spLocks/>
          </p:cNvSpPr>
          <p:nvPr/>
        </p:nvSpPr>
        <p:spPr>
          <a:xfrm>
            <a:off x="685800" y="2388436"/>
            <a:ext cx="7391400" cy="3539430"/>
          </a:xfrm>
          <a:prstGeom prst="rect">
            <a:avLst/>
          </a:prstGeom>
        </p:spPr>
        <p:txBody>
          <a:bodyPr wrap="square">
            <a:spAutoFit/>
          </a:bodyPr>
          <a:lstStyle>
            <a:lvl1pPr marL="0" indent="0" algn="ctr" rtl="0" eaLnBrk="1" fontAlgn="base" hangingPunct="1">
              <a:spcBef>
                <a:spcPts val="800"/>
              </a:spcBef>
              <a:spcAft>
                <a:spcPct val="0"/>
              </a:spcAft>
              <a:buSzPct val="100000"/>
              <a:buFont typeface="Thonburi" charset="0"/>
              <a:buNone/>
              <a:defRPr sz="3200">
                <a:solidFill>
                  <a:srgbClr val="003060"/>
                </a:solidFill>
                <a:latin typeface="+mn-lt"/>
                <a:ea typeface="+mn-ea"/>
                <a:cs typeface="+mn-cs"/>
                <a:sym typeface="Lucida Grande" charset="0"/>
              </a:defRPr>
            </a:lvl1pPr>
            <a:lvl2pPr marL="457200" indent="0" algn="ctr" rtl="0" eaLnBrk="1" fontAlgn="base" hangingPunct="1">
              <a:spcBef>
                <a:spcPts val="700"/>
              </a:spcBef>
              <a:spcAft>
                <a:spcPct val="0"/>
              </a:spcAft>
              <a:buSzPct val="100000"/>
              <a:buFont typeface="Thonburi" charset="0"/>
              <a:buNone/>
              <a:defRPr sz="2800">
                <a:solidFill>
                  <a:srgbClr val="003060"/>
                </a:solidFill>
                <a:latin typeface="+mn-lt"/>
                <a:ea typeface="+mn-ea"/>
                <a:cs typeface="+mn-cs"/>
                <a:sym typeface="Lucida Grande" charset="0"/>
              </a:defRPr>
            </a:lvl2pPr>
            <a:lvl3pPr marL="914400" indent="0" algn="ctr" rtl="0" eaLnBrk="1" fontAlgn="base" hangingPunct="1">
              <a:spcBef>
                <a:spcPts val="600"/>
              </a:spcBef>
              <a:spcAft>
                <a:spcPct val="0"/>
              </a:spcAft>
              <a:buSzPct val="100000"/>
              <a:buFont typeface="Thonburi" charset="0"/>
              <a:buNone/>
              <a:defRPr sz="2400">
                <a:solidFill>
                  <a:srgbClr val="003060"/>
                </a:solidFill>
                <a:latin typeface="+mn-lt"/>
                <a:ea typeface="+mn-ea"/>
                <a:cs typeface="+mn-cs"/>
                <a:sym typeface="Lucida Grande" charset="0"/>
              </a:defRPr>
            </a:lvl3pPr>
            <a:lvl4pPr marL="1371600" indent="0" algn="ctr" rtl="0" eaLnBrk="1" fontAlgn="base" hangingPunct="1">
              <a:spcBef>
                <a:spcPts val="500"/>
              </a:spcBef>
              <a:spcAft>
                <a:spcPct val="0"/>
              </a:spcAft>
              <a:buSzPct val="100000"/>
              <a:buFont typeface="Thonburi" charset="0"/>
              <a:buNone/>
              <a:defRPr sz="2000">
                <a:solidFill>
                  <a:srgbClr val="003060"/>
                </a:solidFill>
                <a:latin typeface="+mn-lt"/>
                <a:ea typeface="+mn-ea"/>
                <a:cs typeface="+mn-cs"/>
                <a:sym typeface="Lucida Grande" charset="0"/>
              </a:defRPr>
            </a:lvl4pPr>
            <a:lvl5pPr marL="1828800" indent="0" algn="ctr" rtl="0" eaLnBrk="1" fontAlgn="base" hangingPunct="1">
              <a:spcBef>
                <a:spcPts val="500"/>
              </a:spcBef>
              <a:spcAft>
                <a:spcPct val="0"/>
              </a:spcAft>
              <a:buSzPct val="100000"/>
              <a:buFont typeface="Thonburi" charset="0"/>
              <a:buNone/>
              <a:defRPr sz="2000">
                <a:solidFill>
                  <a:srgbClr val="003060"/>
                </a:solidFill>
                <a:latin typeface="+mn-lt"/>
                <a:ea typeface="+mn-ea"/>
                <a:cs typeface="+mn-cs"/>
                <a:sym typeface="Lucida Grande" charset="0"/>
              </a:defRPr>
            </a:lvl5pPr>
            <a:lvl6pPr marL="2286000" indent="0" algn="ctr" rtl="0" eaLnBrk="1" fontAlgn="base" hangingPunct="1">
              <a:spcBef>
                <a:spcPts val="500"/>
              </a:spcBef>
              <a:spcAft>
                <a:spcPct val="0"/>
              </a:spcAft>
              <a:buSzPct val="100000"/>
              <a:buFont typeface="Thonburi" charset="0"/>
              <a:buNone/>
              <a:defRPr sz="2000">
                <a:solidFill>
                  <a:srgbClr val="003060"/>
                </a:solidFill>
                <a:latin typeface="+mn-lt"/>
                <a:ea typeface="+mn-ea"/>
                <a:cs typeface="+mn-cs"/>
                <a:sym typeface="Lucida Grande" charset="0"/>
              </a:defRPr>
            </a:lvl6pPr>
            <a:lvl7pPr marL="2743200" indent="0" algn="ctr" rtl="0" eaLnBrk="1" fontAlgn="base" hangingPunct="1">
              <a:spcBef>
                <a:spcPts val="500"/>
              </a:spcBef>
              <a:spcAft>
                <a:spcPct val="0"/>
              </a:spcAft>
              <a:buSzPct val="100000"/>
              <a:buFont typeface="Thonburi" charset="0"/>
              <a:buNone/>
              <a:defRPr sz="2000">
                <a:solidFill>
                  <a:srgbClr val="003060"/>
                </a:solidFill>
                <a:latin typeface="+mn-lt"/>
                <a:ea typeface="+mn-ea"/>
                <a:cs typeface="+mn-cs"/>
                <a:sym typeface="Lucida Grande" charset="0"/>
              </a:defRPr>
            </a:lvl7pPr>
            <a:lvl8pPr marL="3200400" indent="0" algn="ctr" rtl="0" eaLnBrk="1" fontAlgn="base" hangingPunct="1">
              <a:spcBef>
                <a:spcPts val="500"/>
              </a:spcBef>
              <a:spcAft>
                <a:spcPct val="0"/>
              </a:spcAft>
              <a:buSzPct val="100000"/>
              <a:buFont typeface="Thonburi" charset="0"/>
              <a:buNone/>
              <a:defRPr sz="2000">
                <a:solidFill>
                  <a:srgbClr val="003060"/>
                </a:solidFill>
                <a:latin typeface="+mn-lt"/>
                <a:ea typeface="+mn-ea"/>
                <a:cs typeface="+mn-cs"/>
                <a:sym typeface="Lucida Grande" charset="0"/>
              </a:defRPr>
            </a:lvl8pPr>
            <a:lvl9pPr marL="3657600" indent="0" algn="ctr" rtl="0" eaLnBrk="1" fontAlgn="base" hangingPunct="1">
              <a:spcBef>
                <a:spcPts val="500"/>
              </a:spcBef>
              <a:spcAft>
                <a:spcPct val="0"/>
              </a:spcAft>
              <a:buSzPct val="100000"/>
              <a:buFont typeface="Thonburi" charset="0"/>
              <a:buNone/>
              <a:defRPr sz="2000">
                <a:solidFill>
                  <a:srgbClr val="003060"/>
                </a:solidFill>
                <a:latin typeface="+mn-lt"/>
                <a:ea typeface="+mn-ea"/>
                <a:cs typeface="+mn-cs"/>
                <a:sym typeface="Lucida Grande" charset="0"/>
              </a:defRPr>
            </a:lvl9pPr>
          </a:lstStyle>
          <a:p>
            <a:pPr marL="342900" indent="-342900" algn="l">
              <a:spcBef>
                <a:spcPts val="0"/>
              </a:spcBef>
              <a:spcAft>
                <a:spcPts val="0"/>
              </a:spcAft>
              <a:buFont typeface="Arial" charset="0"/>
              <a:buChar char="•"/>
            </a:pPr>
            <a:r>
              <a:rPr lang="en-US" sz="2400" b="1" u="sng" kern="0" dirty="0">
                <a:solidFill>
                  <a:schemeClr val="tx1"/>
                </a:solidFill>
                <a:latin typeface="Times New Roman" charset="0"/>
                <a:ea typeface="Times New Roman" charset="0"/>
                <a:cs typeface="Times New Roman" charset="0"/>
              </a:rPr>
              <a:t>House Bill 214</a:t>
            </a:r>
          </a:p>
          <a:p>
            <a:pPr marL="800100" lvl="1" indent="-342900" algn="l">
              <a:spcBef>
                <a:spcPts val="0"/>
              </a:spcBef>
              <a:spcAft>
                <a:spcPts val="0"/>
              </a:spcAft>
              <a:buFont typeface="Arial" charset="0"/>
              <a:buChar char="•"/>
            </a:pPr>
            <a:r>
              <a:rPr lang="en-US" sz="2000" kern="0" dirty="0">
                <a:solidFill>
                  <a:schemeClr val="tx1"/>
                </a:solidFill>
                <a:latin typeface="Times New Roman" charset="0"/>
                <a:ea typeface="Times New Roman" charset="0"/>
                <a:cs typeface="Times New Roman" charset="0"/>
              </a:rPr>
              <a:t>Rep. </a:t>
            </a:r>
            <a:r>
              <a:rPr lang="en-US" sz="2000" kern="0" dirty="0" err="1">
                <a:solidFill>
                  <a:schemeClr val="tx1"/>
                </a:solidFill>
                <a:latin typeface="Times New Roman" charset="0"/>
                <a:ea typeface="Times New Roman" charset="0"/>
                <a:cs typeface="Times New Roman" charset="0"/>
              </a:rPr>
              <a:t>Golick</a:t>
            </a:r>
            <a:r>
              <a:rPr lang="en-US" sz="2000" kern="0" dirty="0">
                <a:solidFill>
                  <a:schemeClr val="tx1"/>
                </a:solidFill>
                <a:latin typeface="Times New Roman" charset="0"/>
                <a:ea typeface="Times New Roman" charset="0"/>
                <a:cs typeface="Times New Roman" charset="0"/>
              </a:rPr>
              <a:t>, 40</a:t>
            </a:r>
            <a:r>
              <a:rPr lang="en-US" sz="2000" kern="0" baseline="30000" dirty="0">
                <a:solidFill>
                  <a:schemeClr val="tx1"/>
                </a:solidFill>
                <a:latin typeface="Times New Roman" charset="0"/>
                <a:ea typeface="Times New Roman" charset="0"/>
                <a:cs typeface="Times New Roman" charset="0"/>
              </a:rPr>
              <a:t>th</a:t>
            </a:r>
            <a:r>
              <a:rPr lang="en-US" sz="2000" kern="0" dirty="0">
                <a:solidFill>
                  <a:schemeClr val="tx1"/>
                </a:solidFill>
                <a:latin typeface="Times New Roman" charset="0"/>
                <a:ea typeface="Times New Roman" charset="0"/>
                <a:cs typeface="Times New Roman" charset="0"/>
              </a:rPr>
              <a:t> </a:t>
            </a:r>
            <a:endParaRPr lang="en-US" sz="2000" i="1" kern="0" dirty="0">
              <a:solidFill>
                <a:schemeClr val="tx1"/>
              </a:solidFill>
              <a:latin typeface="Times New Roman" charset="0"/>
              <a:ea typeface="Times New Roman" charset="0"/>
              <a:cs typeface="Times New Roman" charset="0"/>
            </a:endParaRPr>
          </a:p>
          <a:p>
            <a:pPr marL="800100" lvl="1" indent="-342900" algn="l">
              <a:spcBef>
                <a:spcPts val="0"/>
              </a:spcBef>
              <a:spcAft>
                <a:spcPts val="0"/>
              </a:spcAft>
              <a:buFont typeface="Arial" charset="0"/>
              <a:buChar char="•"/>
            </a:pPr>
            <a:r>
              <a:rPr lang="en-US" sz="2000" kern="0" dirty="0">
                <a:solidFill>
                  <a:schemeClr val="tx1"/>
                </a:solidFill>
                <a:latin typeface="Times New Roman" charset="0"/>
                <a:ea typeface="Times New Roman" charset="0"/>
                <a:cs typeface="Times New Roman" charset="0"/>
              </a:rPr>
              <a:t>Provides punishment for the unlawful manufacture, sale, or distribution of a proof of insurance document and the issuing of fake or counterfeit insurance id cards. </a:t>
            </a:r>
          </a:p>
          <a:p>
            <a:pPr marL="800100" lvl="1" indent="-342900" algn="l">
              <a:spcBef>
                <a:spcPts val="0"/>
              </a:spcBef>
              <a:spcAft>
                <a:spcPts val="0"/>
              </a:spcAft>
              <a:buFont typeface="Arial" charset="0"/>
              <a:buChar char="•"/>
            </a:pPr>
            <a:r>
              <a:rPr lang="en-US" sz="2000" i="1" kern="0" dirty="0">
                <a:solidFill>
                  <a:schemeClr val="tx1"/>
                </a:solidFill>
                <a:latin typeface="Times New Roman" charset="0"/>
                <a:ea typeface="Times New Roman" charset="0"/>
                <a:cs typeface="Times New Roman" charset="0"/>
              </a:rPr>
              <a:t>Status: This bill passed in the House, and passed out of Committee by Substitute in the Senate. However, this bill never made it out of Senate Rules last session. The Senate Recommitted this bill in January and it has not moved since. However, because it passed though both chambers last session this bill is still alive. </a:t>
            </a:r>
            <a:endParaRPr lang="en-US" sz="2000" u="sng" kern="0" dirty="0">
              <a:solidFill>
                <a:schemeClr val="tx1"/>
              </a:solidFill>
              <a:latin typeface="Times New Roman" charset="0"/>
              <a:ea typeface="Times New Roman" charset="0"/>
              <a:cs typeface="Times New Roman" charset="0"/>
            </a:endParaRPr>
          </a:p>
        </p:txBody>
      </p:sp>
    </p:spTree>
    <p:extLst>
      <p:ext uri="{BB962C8B-B14F-4D97-AF65-F5344CB8AC3E}">
        <p14:creationId xmlns:p14="http://schemas.microsoft.com/office/powerpoint/2010/main" val="3586639"/>
      </p:ext>
    </p:extLst>
  </p:cSld>
  <p:clrMapOvr>
    <a:masterClrMapping/>
  </p:clrMapOvr>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a:spLocks noGrp="1"/>
          </p:cNvSpPr>
          <p:nvPr>
            <p:ph type="ctrTitle"/>
          </p:nvPr>
        </p:nvSpPr>
        <p:spPr>
          <a:xfrm>
            <a:off x="685800" y="838200"/>
            <a:ext cx="7772400" cy="1470025"/>
          </a:xfrm>
        </p:spPr>
        <p:txBody>
          <a:bodyPr/>
          <a:lstStyle/>
          <a:p>
            <a:pPr algn="ctr"/>
            <a:r>
              <a:rPr lang="en-US" altLang="en-US" sz="3600" dirty="0">
                <a:solidFill>
                  <a:srgbClr val="003060"/>
                </a:solidFill>
                <a:latin typeface="Gotham-Book" charset="0"/>
              </a:rPr>
              <a:t>2018 Legislative Issues Most Affecting NAIFA</a:t>
            </a:r>
            <a:endParaRPr lang="en-US" sz="3600" dirty="0"/>
          </a:p>
        </p:txBody>
      </p:sp>
      <p:sp>
        <p:nvSpPr>
          <p:cNvPr id="7" name="Subtitle 4"/>
          <p:cNvSpPr txBox="1">
            <a:spLocks/>
          </p:cNvSpPr>
          <p:nvPr/>
        </p:nvSpPr>
        <p:spPr>
          <a:xfrm>
            <a:off x="685800" y="2057400"/>
            <a:ext cx="7391400" cy="2923877"/>
          </a:xfrm>
          <a:prstGeom prst="rect">
            <a:avLst/>
          </a:prstGeom>
        </p:spPr>
        <p:txBody>
          <a:bodyPr wrap="square">
            <a:spAutoFit/>
          </a:bodyPr>
          <a:lstStyle>
            <a:lvl1pPr marL="0" indent="0" algn="ctr" rtl="0" eaLnBrk="1" fontAlgn="base" hangingPunct="1">
              <a:spcBef>
                <a:spcPts val="800"/>
              </a:spcBef>
              <a:spcAft>
                <a:spcPct val="0"/>
              </a:spcAft>
              <a:buSzPct val="100000"/>
              <a:buFont typeface="Thonburi" charset="0"/>
              <a:buNone/>
              <a:defRPr sz="3200">
                <a:solidFill>
                  <a:srgbClr val="003060"/>
                </a:solidFill>
                <a:latin typeface="+mn-lt"/>
                <a:ea typeface="+mn-ea"/>
                <a:cs typeface="+mn-cs"/>
                <a:sym typeface="Lucida Grande" charset="0"/>
              </a:defRPr>
            </a:lvl1pPr>
            <a:lvl2pPr marL="457200" indent="0" algn="ctr" rtl="0" eaLnBrk="1" fontAlgn="base" hangingPunct="1">
              <a:spcBef>
                <a:spcPts val="700"/>
              </a:spcBef>
              <a:spcAft>
                <a:spcPct val="0"/>
              </a:spcAft>
              <a:buSzPct val="100000"/>
              <a:buFont typeface="Thonburi" charset="0"/>
              <a:buNone/>
              <a:defRPr sz="2800">
                <a:solidFill>
                  <a:srgbClr val="003060"/>
                </a:solidFill>
                <a:latin typeface="+mn-lt"/>
                <a:ea typeface="+mn-ea"/>
                <a:cs typeface="+mn-cs"/>
                <a:sym typeface="Lucida Grande" charset="0"/>
              </a:defRPr>
            </a:lvl2pPr>
            <a:lvl3pPr marL="914400" indent="0" algn="ctr" rtl="0" eaLnBrk="1" fontAlgn="base" hangingPunct="1">
              <a:spcBef>
                <a:spcPts val="600"/>
              </a:spcBef>
              <a:spcAft>
                <a:spcPct val="0"/>
              </a:spcAft>
              <a:buSzPct val="100000"/>
              <a:buFont typeface="Thonburi" charset="0"/>
              <a:buNone/>
              <a:defRPr sz="2400">
                <a:solidFill>
                  <a:srgbClr val="003060"/>
                </a:solidFill>
                <a:latin typeface="+mn-lt"/>
                <a:ea typeface="+mn-ea"/>
                <a:cs typeface="+mn-cs"/>
                <a:sym typeface="Lucida Grande" charset="0"/>
              </a:defRPr>
            </a:lvl3pPr>
            <a:lvl4pPr marL="1371600" indent="0" algn="ctr" rtl="0" eaLnBrk="1" fontAlgn="base" hangingPunct="1">
              <a:spcBef>
                <a:spcPts val="500"/>
              </a:spcBef>
              <a:spcAft>
                <a:spcPct val="0"/>
              </a:spcAft>
              <a:buSzPct val="100000"/>
              <a:buFont typeface="Thonburi" charset="0"/>
              <a:buNone/>
              <a:defRPr sz="2000">
                <a:solidFill>
                  <a:srgbClr val="003060"/>
                </a:solidFill>
                <a:latin typeface="+mn-lt"/>
                <a:ea typeface="+mn-ea"/>
                <a:cs typeface="+mn-cs"/>
                <a:sym typeface="Lucida Grande" charset="0"/>
              </a:defRPr>
            </a:lvl4pPr>
            <a:lvl5pPr marL="1828800" indent="0" algn="ctr" rtl="0" eaLnBrk="1" fontAlgn="base" hangingPunct="1">
              <a:spcBef>
                <a:spcPts val="500"/>
              </a:spcBef>
              <a:spcAft>
                <a:spcPct val="0"/>
              </a:spcAft>
              <a:buSzPct val="100000"/>
              <a:buFont typeface="Thonburi" charset="0"/>
              <a:buNone/>
              <a:defRPr sz="2000">
                <a:solidFill>
                  <a:srgbClr val="003060"/>
                </a:solidFill>
                <a:latin typeface="+mn-lt"/>
                <a:ea typeface="+mn-ea"/>
                <a:cs typeface="+mn-cs"/>
                <a:sym typeface="Lucida Grande" charset="0"/>
              </a:defRPr>
            </a:lvl5pPr>
            <a:lvl6pPr marL="2286000" indent="0" algn="ctr" rtl="0" eaLnBrk="1" fontAlgn="base" hangingPunct="1">
              <a:spcBef>
                <a:spcPts val="500"/>
              </a:spcBef>
              <a:spcAft>
                <a:spcPct val="0"/>
              </a:spcAft>
              <a:buSzPct val="100000"/>
              <a:buFont typeface="Thonburi" charset="0"/>
              <a:buNone/>
              <a:defRPr sz="2000">
                <a:solidFill>
                  <a:srgbClr val="003060"/>
                </a:solidFill>
                <a:latin typeface="+mn-lt"/>
                <a:ea typeface="+mn-ea"/>
                <a:cs typeface="+mn-cs"/>
                <a:sym typeface="Lucida Grande" charset="0"/>
              </a:defRPr>
            </a:lvl6pPr>
            <a:lvl7pPr marL="2743200" indent="0" algn="ctr" rtl="0" eaLnBrk="1" fontAlgn="base" hangingPunct="1">
              <a:spcBef>
                <a:spcPts val="500"/>
              </a:spcBef>
              <a:spcAft>
                <a:spcPct val="0"/>
              </a:spcAft>
              <a:buSzPct val="100000"/>
              <a:buFont typeface="Thonburi" charset="0"/>
              <a:buNone/>
              <a:defRPr sz="2000">
                <a:solidFill>
                  <a:srgbClr val="003060"/>
                </a:solidFill>
                <a:latin typeface="+mn-lt"/>
                <a:ea typeface="+mn-ea"/>
                <a:cs typeface="+mn-cs"/>
                <a:sym typeface="Lucida Grande" charset="0"/>
              </a:defRPr>
            </a:lvl7pPr>
            <a:lvl8pPr marL="3200400" indent="0" algn="ctr" rtl="0" eaLnBrk="1" fontAlgn="base" hangingPunct="1">
              <a:spcBef>
                <a:spcPts val="500"/>
              </a:spcBef>
              <a:spcAft>
                <a:spcPct val="0"/>
              </a:spcAft>
              <a:buSzPct val="100000"/>
              <a:buFont typeface="Thonburi" charset="0"/>
              <a:buNone/>
              <a:defRPr sz="2000">
                <a:solidFill>
                  <a:srgbClr val="003060"/>
                </a:solidFill>
                <a:latin typeface="+mn-lt"/>
                <a:ea typeface="+mn-ea"/>
                <a:cs typeface="+mn-cs"/>
                <a:sym typeface="Lucida Grande" charset="0"/>
              </a:defRPr>
            </a:lvl8pPr>
            <a:lvl9pPr marL="3657600" indent="0" algn="ctr" rtl="0" eaLnBrk="1" fontAlgn="base" hangingPunct="1">
              <a:spcBef>
                <a:spcPts val="500"/>
              </a:spcBef>
              <a:spcAft>
                <a:spcPct val="0"/>
              </a:spcAft>
              <a:buSzPct val="100000"/>
              <a:buFont typeface="Thonburi" charset="0"/>
              <a:buNone/>
              <a:defRPr sz="2000">
                <a:solidFill>
                  <a:srgbClr val="003060"/>
                </a:solidFill>
                <a:latin typeface="+mn-lt"/>
                <a:ea typeface="+mn-ea"/>
                <a:cs typeface="+mn-cs"/>
                <a:sym typeface="Lucida Grande" charset="0"/>
              </a:defRPr>
            </a:lvl9pPr>
          </a:lstStyle>
          <a:p>
            <a:pPr marL="342900" indent="-342900" algn="l">
              <a:spcBef>
                <a:spcPts val="0"/>
              </a:spcBef>
              <a:spcAft>
                <a:spcPts val="0"/>
              </a:spcAft>
              <a:buFont typeface="Arial" charset="0"/>
              <a:buChar char="•"/>
            </a:pPr>
            <a:r>
              <a:rPr lang="en-US" sz="2400" b="1" u="sng" kern="0" dirty="0">
                <a:solidFill>
                  <a:schemeClr val="tx1"/>
                </a:solidFill>
                <a:latin typeface="Times New Roman" charset="0"/>
                <a:ea typeface="Times New Roman" charset="0"/>
                <a:cs typeface="Times New Roman" charset="0"/>
              </a:rPr>
              <a:t>Senate Bill 248</a:t>
            </a:r>
          </a:p>
          <a:p>
            <a:pPr marL="800100" lvl="1" indent="-342900" algn="l">
              <a:spcBef>
                <a:spcPts val="0"/>
              </a:spcBef>
              <a:spcAft>
                <a:spcPts val="0"/>
              </a:spcAft>
              <a:buFont typeface="Arial" charset="0"/>
              <a:buChar char="•"/>
            </a:pPr>
            <a:r>
              <a:rPr lang="en-US" sz="2000" kern="0" dirty="0">
                <a:solidFill>
                  <a:schemeClr val="tx1"/>
                </a:solidFill>
                <a:latin typeface="Times New Roman" charset="0"/>
                <a:ea typeface="Times New Roman" charset="0"/>
                <a:cs typeface="Times New Roman" charset="0"/>
              </a:rPr>
              <a:t>Sen. Harbin, 16</a:t>
            </a:r>
            <a:r>
              <a:rPr lang="en-US" sz="2000" kern="0" baseline="30000" dirty="0">
                <a:solidFill>
                  <a:schemeClr val="tx1"/>
                </a:solidFill>
                <a:latin typeface="Times New Roman" charset="0"/>
                <a:ea typeface="Times New Roman" charset="0"/>
                <a:cs typeface="Times New Roman" charset="0"/>
              </a:rPr>
              <a:t>th</a:t>
            </a:r>
            <a:r>
              <a:rPr lang="en-US" sz="2000" kern="0" dirty="0">
                <a:solidFill>
                  <a:schemeClr val="tx1"/>
                </a:solidFill>
                <a:latin typeface="Times New Roman" charset="0"/>
                <a:ea typeface="Times New Roman" charset="0"/>
                <a:cs typeface="Times New Roman" charset="0"/>
              </a:rPr>
              <a:t> </a:t>
            </a:r>
            <a:endParaRPr lang="en-US" sz="2000" i="1" kern="0" dirty="0">
              <a:solidFill>
                <a:schemeClr val="tx1"/>
              </a:solidFill>
              <a:latin typeface="Times New Roman" charset="0"/>
              <a:ea typeface="Times New Roman" charset="0"/>
              <a:cs typeface="Times New Roman" charset="0"/>
            </a:endParaRPr>
          </a:p>
          <a:p>
            <a:pPr marL="800100" lvl="1" indent="-342900" algn="l">
              <a:spcBef>
                <a:spcPts val="0"/>
              </a:spcBef>
              <a:spcAft>
                <a:spcPts val="0"/>
              </a:spcAft>
              <a:buFont typeface="Arial" charset="0"/>
              <a:buChar char="•"/>
            </a:pPr>
            <a:r>
              <a:rPr lang="en-US" sz="2000" kern="0" dirty="0">
                <a:solidFill>
                  <a:schemeClr val="tx1"/>
                </a:solidFill>
                <a:latin typeface="Times New Roman" charset="0"/>
                <a:ea typeface="Times New Roman" charset="0"/>
                <a:cs typeface="Times New Roman" charset="0"/>
              </a:rPr>
              <a:t>Relates to life insurance and requirement to review the National Association of Insurance Commissioners life insurance policy locator. </a:t>
            </a:r>
          </a:p>
          <a:p>
            <a:pPr marL="800100" lvl="1" indent="-342900" algn="l">
              <a:spcBef>
                <a:spcPts val="0"/>
              </a:spcBef>
              <a:spcAft>
                <a:spcPts val="0"/>
              </a:spcAft>
              <a:buFont typeface="Arial" charset="0"/>
              <a:buChar char="•"/>
            </a:pPr>
            <a:r>
              <a:rPr lang="en-US" sz="2000" i="1" kern="0" dirty="0">
                <a:solidFill>
                  <a:schemeClr val="tx1"/>
                </a:solidFill>
                <a:latin typeface="Times New Roman" charset="0"/>
                <a:ea typeface="Times New Roman" charset="0"/>
                <a:cs typeface="Times New Roman" charset="0"/>
              </a:rPr>
              <a:t>Status: This bill did not crossover last session but it was read in the Senate Insurance and Labor Committee in February 2018. It passed the Senate and is currently being read in the House Insurance Committee. </a:t>
            </a:r>
          </a:p>
        </p:txBody>
      </p:sp>
    </p:spTree>
    <p:extLst>
      <p:ext uri="{BB962C8B-B14F-4D97-AF65-F5344CB8AC3E}">
        <p14:creationId xmlns:p14="http://schemas.microsoft.com/office/powerpoint/2010/main" val="967466698"/>
      </p:ext>
    </p:extLst>
  </p:cSld>
  <p:clrMapOvr>
    <a:masterClrMapping/>
  </p:clrMapOvr>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marL="342900">
              <a:spcBef>
                <a:spcPts val="0"/>
              </a:spcBef>
              <a:spcAft>
                <a:spcPts val="0"/>
              </a:spcAft>
              <a:buFont typeface="Arial" charset="0"/>
              <a:buChar char="•"/>
            </a:pPr>
            <a:r>
              <a:rPr lang="en-US" sz="2400" b="1" u="sng" dirty="0">
                <a:solidFill>
                  <a:schemeClr val="tx1"/>
                </a:solidFill>
                <a:latin typeface="Times New Roman" charset="0"/>
                <a:ea typeface="Times New Roman" charset="0"/>
                <a:cs typeface="Times New Roman" charset="0"/>
              </a:rPr>
              <a:t>House Resolution 993</a:t>
            </a:r>
          </a:p>
          <a:p>
            <a:pPr marL="800100" lvl="1" indent="-342900">
              <a:spcBef>
                <a:spcPts val="0"/>
              </a:spcBef>
              <a:spcAft>
                <a:spcPts val="0"/>
              </a:spcAft>
              <a:buFont typeface="Arial" charset="0"/>
              <a:buChar char="•"/>
            </a:pPr>
            <a:r>
              <a:rPr lang="en-US" sz="2000" dirty="0">
                <a:solidFill>
                  <a:schemeClr val="tx1"/>
                </a:solidFill>
                <a:latin typeface="Times New Roman" charset="0"/>
                <a:ea typeface="Times New Roman" charset="0"/>
                <a:cs typeface="Times New Roman" charset="0"/>
              </a:rPr>
              <a:t>Rep. Chuck </a:t>
            </a:r>
            <a:r>
              <a:rPr lang="en-US" sz="2000" dirty="0" err="1">
                <a:solidFill>
                  <a:schemeClr val="tx1"/>
                </a:solidFill>
                <a:latin typeface="Times New Roman" charset="0"/>
                <a:ea typeface="Times New Roman" charset="0"/>
                <a:cs typeface="Times New Roman" charset="0"/>
              </a:rPr>
              <a:t>Efstration</a:t>
            </a:r>
            <a:r>
              <a:rPr lang="en-US" sz="2000" dirty="0">
                <a:solidFill>
                  <a:schemeClr val="tx1"/>
                </a:solidFill>
                <a:latin typeface="Times New Roman" charset="0"/>
                <a:ea typeface="Times New Roman" charset="0"/>
                <a:cs typeface="Times New Roman" charset="0"/>
              </a:rPr>
              <a:t> 104</a:t>
            </a:r>
            <a:r>
              <a:rPr lang="en-US" sz="2000" baseline="30000" dirty="0">
                <a:solidFill>
                  <a:schemeClr val="tx1"/>
                </a:solidFill>
                <a:latin typeface="Times New Roman" charset="0"/>
                <a:ea typeface="Times New Roman" charset="0"/>
                <a:cs typeface="Times New Roman" charset="0"/>
              </a:rPr>
              <a:t>th</a:t>
            </a:r>
            <a:r>
              <a:rPr lang="en-US" sz="2000" dirty="0">
                <a:solidFill>
                  <a:schemeClr val="tx1"/>
                </a:solidFill>
                <a:latin typeface="Times New Roman" charset="0"/>
                <a:ea typeface="Times New Roman" charset="0"/>
                <a:cs typeface="Times New Roman" charset="0"/>
              </a:rPr>
              <a:t> </a:t>
            </a:r>
            <a:endParaRPr lang="en-US" sz="2000" i="1" dirty="0">
              <a:solidFill>
                <a:schemeClr val="tx1"/>
              </a:solidFill>
              <a:latin typeface="Times New Roman" charset="0"/>
              <a:ea typeface="Times New Roman" charset="0"/>
              <a:cs typeface="Times New Roman" charset="0"/>
            </a:endParaRPr>
          </a:p>
          <a:p>
            <a:pPr marL="800100" lvl="1" indent="-342900">
              <a:spcBef>
                <a:spcPts val="0"/>
              </a:spcBef>
              <a:spcAft>
                <a:spcPts val="0"/>
              </a:spcAft>
              <a:buFont typeface="Arial" charset="0"/>
              <a:buChar char="•"/>
            </a:pPr>
            <a:r>
              <a:rPr lang="en-US" sz="2000" dirty="0">
                <a:solidFill>
                  <a:schemeClr val="tx1"/>
                </a:solidFill>
                <a:latin typeface="Times New Roman" charset="0"/>
                <a:ea typeface="Times New Roman" charset="0"/>
                <a:cs typeface="Times New Roman" charset="0"/>
              </a:rPr>
              <a:t>Business Court Amendment </a:t>
            </a:r>
          </a:p>
          <a:p>
            <a:pPr marL="800100" lvl="1" indent="-342900">
              <a:spcBef>
                <a:spcPts val="0"/>
              </a:spcBef>
              <a:spcAft>
                <a:spcPts val="0"/>
              </a:spcAft>
              <a:buFont typeface="Arial" charset="0"/>
              <a:buChar char="•"/>
            </a:pPr>
            <a:r>
              <a:rPr lang="en-US" sz="2000" dirty="0">
                <a:solidFill>
                  <a:schemeClr val="tx1"/>
                </a:solidFill>
                <a:latin typeface="Times New Roman" charset="0"/>
                <a:ea typeface="Times New Roman" charset="0"/>
                <a:cs typeface="Times New Roman" charset="0"/>
              </a:rPr>
              <a:t>Gov. Deal’s Pilot Program</a:t>
            </a:r>
          </a:p>
          <a:p>
            <a:pPr marL="800100" lvl="1" indent="-342900">
              <a:spcBef>
                <a:spcPts val="0"/>
              </a:spcBef>
              <a:spcAft>
                <a:spcPts val="0"/>
              </a:spcAft>
              <a:buFont typeface="Arial" charset="0"/>
              <a:buChar char="•"/>
            </a:pPr>
            <a:r>
              <a:rPr lang="en-US" sz="2000" i="1" dirty="0">
                <a:solidFill>
                  <a:schemeClr val="tx1"/>
                </a:solidFill>
                <a:latin typeface="Times New Roman" charset="0"/>
                <a:ea typeface="Times New Roman" charset="0"/>
                <a:cs typeface="Times New Roman" charset="0"/>
              </a:rPr>
              <a:t>Status: The Resolution passed the House and is being considered by the Senate </a:t>
            </a:r>
            <a:r>
              <a:rPr lang="en-US" sz="2000" i="1">
                <a:solidFill>
                  <a:schemeClr val="tx1"/>
                </a:solidFill>
                <a:latin typeface="Times New Roman" charset="0"/>
                <a:ea typeface="Times New Roman" charset="0"/>
                <a:cs typeface="Times New Roman" charset="0"/>
              </a:rPr>
              <a:t>Judiciary Committee. </a:t>
            </a:r>
            <a:endParaRPr lang="en-US" sz="2000" i="1" dirty="0">
              <a:solidFill>
                <a:schemeClr val="tx1"/>
              </a:solidFill>
              <a:latin typeface="Times New Roman" charset="0"/>
              <a:ea typeface="Times New Roman" charset="0"/>
              <a:cs typeface="Times New Roman" charset="0"/>
            </a:endParaRPr>
          </a:p>
          <a:p>
            <a:endParaRPr lang="en-US" dirty="0"/>
          </a:p>
        </p:txBody>
      </p:sp>
      <p:sp>
        <p:nvSpPr>
          <p:cNvPr id="4" name="Title 1"/>
          <p:cNvSpPr>
            <a:spLocks noGrp="1"/>
          </p:cNvSpPr>
          <p:nvPr>
            <p:ph type="title"/>
          </p:nvPr>
        </p:nvSpPr>
        <p:spPr/>
        <p:txBody>
          <a:bodyPr/>
          <a:lstStyle/>
          <a:p>
            <a:pPr algn="ctr"/>
            <a:r>
              <a:rPr lang="en-US" altLang="en-US" sz="3600" dirty="0">
                <a:solidFill>
                  <a:srgbClr val="003060"/>
                </a:solidFill>
                <a:latin typeface="Gotham-Book" charset="0"/>
              </a:rPr>
              <a:t>2018 Legislative Issues Most Affecting NAIFA</a:t>
            </a:r>
            <a:endParaRPr lang="en-US" sz="3600" dirty="0"/>
          </a:p>
        </p:txBody>
      </p:sp>
    </p:spTree>
    <p:extLst>
      <p:ext uri="{BB962C8B-B14F-4D97-AF65-F5344CB8AC3E}">
        <p14:creationId xmlns:p14="http://schemas.microsoft.com/office/powerpoint/2010/main" val="532825727"/>
      </p:ext>
    </p:extLst>
  </p:cSld>
  <p:clrMapOvr>
    <a:masterClrMapping/>
  </p:clrMapOvr>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676401" y="914400"/>
            <a:ext cx="5715000" cy="830997"/>
          </a:xfrm>
          <a:prstGeom prst="rect">
            <a:avLst/>
          </a:prstGeom>
        </p:spPr>
        <p:txBody>
          <a:bodyPr wrap="square">
            <a:spAutoFit/>
          </a:bodyPr>
          <a:lstStyle/>
          <a:p>
            <a:pPr algn="ctr"/>
            <a:r>
              <a:rPr lang="en-US" altLang="en-US" sz="4800" b="1" dirty="0">
                <a:solidFill>
                  <a:schemeClr val="accent6">
                    <a:lumMod val="75000"/>
                  </a:schemeClr>
                </a:solidFill>
                <a:latin typeface="Gotham-Book" charset="0"/>
                <a:ea typeface="Osaka" charset="0"/>
              </a:rPr>
              <a:t>QUESTIONS?</a:t>
            </a:r>
            <a:endParaRPr lang="en-US" sz="4800" dirty="0">
              <a:solidFill>
                <a:schemeClr val="accent6">
                  <a:lumMod val="75000"/>
                </a:schemeClr>
              </a:solidFill>
            </a:endParaRPr>
          </a:p>
        </p:txBody>
      </p:sp>
      <p:pic>
        <p:nvPicPr>
          <p:cNvPr id="2" name="Picture 1"/>
          <p:cNvPicPr>
            <a:picLocks noChangeAspect="1"/>
          </p:cNvPicPr>
          <p:nvPr/>
        </p:nvPicPr>
        <p:blipFill>
          <a:blip r:embed="rId2"/>
          <a:stretch>
            <a:fillRect/>
          </a:stretch>
        </p:blipFill>
        <p:spPr>
          <a:xfrm>
            <a:off x="2509806" y="3048000"/>
            <a:ext cx="4048189" cy="2693886"/>
          </a:xfrm>
          <a:prstGeom prst="rect">
            <a:avLst/>
          </a:prstGeom>
        </p:spPr>
      </p:pic>
    </p:spTree>
    <p:extLst>
      <p:ext uri="{BB962C8B-B14F-4D97-AF65-F5344CB8AC3E}">
        <p14:creationId xmlns:p14="http://schemas.microsoft.com/office/powerpoint/2010/main" val="1761027550"/>
      </p:ext>
    </p:extLst>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12" descr="StateGA"/>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2000" y="1600200"/>
            <a:ext cx="4260850" cy="426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Rectangle 7"/>
          <p:cNvSpPr/>
          <p:nvPr/>
        </p:nvSpPr>
        <p:spPr>
          <a:xfrm>
            <a:off x="1066800" y="2438400"/>
            <a:ext cx="1213730" cy="461665"/>
          </a:xfrm>
          <a:prstGeom prst="rect">
            <a:avLst/>
          </a:prstGeom>
        </p:spPr>
        <p:txBody>
          <a:bodyPr wrap="none">
            <a:spAutoFit/>
          </a:bodyPr>
          <a:lstStyle/>
          <a:p>
            <a:pPr>
              <a:spcBef>
                <a:spcPct val="50000"/>
              </a:spcBef>
            </a:pPr>
            <a:r>
              <a:rPr lang="en-US" altLang="en-US" b="1" dirty="0">
                <a:solidFill>
                  <a:schemeClr val="tx2"/>
                </a:solidFill>
                <a:latin typeface="Cambria" charset="0"/>
              </a:rPr>
              <a:t>Atlanta</a:t>
            </a:r>
          </a:p>
        </p:txBody>
      </p:sp>
      <p:sp>
        <p:nvSpPr>
          <p:cNvPr id="9" name="Text Box 16"/>
          <p:cNvSpPr txBox="1">
            <a:spLocks noChangeArrowheads="1"/>
          </p:cNvSpPr>
          <p:nvPr/>
        </p:nvSpPr>
        <p:spPr bwMode="auto">
          <a:xfrm>
            <a:off x="2514600" y="2362200"/>
            <a:ext cx="1600200"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rgbClr val="564B18"/>
                </a:solidFill>
                <a:latin typeface="Arial" charset="0"/>
                <a:ea typeface="MS PGothic" charset="-128"/>
              </a:defRPr>
            </a:lvl1pPr>
            <a:lvl2pPr marL="742950" indent="-285750">
              <a:defRPr sz="2400">
                <a:solidFill>
                  <a:srgbClr val="564B18"/>
                </a:solidFill>
                <a:latin typeface="Arial" charset="0"/>
                <a:ea typeface="MS PGothic" charset="-128"/>
              </a:defRPr>
            </a:lvl2pPr>
            <a:lvl3pPr marL="1143000" indent="-228600">
              <a:defRPr sz="2400">
                <a:solidFill>
                  <a:srgbClr val="564B18"/>
                </a:solidFill>
                <a:latin typeface="Arial" charset="0"/>
                <a:ea typeface="MS PGothic" charset="-128"/>
              </a:defRPr>
            </a:lvl3pPr>
            <a:lvl4pPr marL="1600200" indent="-228600">
              <a:defRPr sz="2400">
                <a:solidFill>
                  <a:srgbClr val="564B18"/>
                </a:solidFill>
                <a:latin typeface="Arial" charset="0"/>
                <a:ea typeface="MS PGothic" charset="-128"/>
              </a:defRPr>
            </a:lvl4pPr>
            <a:lvl5pPr marL="2057400" indent="-228600">
              <a:defRPr sz="2400">
                <a:solidFill>
                  <a:srgbClr val="564B18"/>
                </a:solidFill>
                <a:latin typeface="Arial" charset="0"/>
                <a:ea typeface="MS PGothic" charset="-128"/>
              </a:defRPr>
            </a:lvl5pPr>
            <a:lvl6pPr marL="2514600" indent="-228600" eaLnBrk="0" fontAlgn="base" hangingPunct="0">
              <a:spcBef>
                <a:spcPct val="0"/>
              </a:spcBef>
              <a:spcAft>
                <a:spcPct val="0"/>
              </a:spcAft>
              <a:defRPr sz="2400">
                <a:solidFill>
                  <a:srgbClr val="564B18"/>
                </a:solidFill>
                <a:latin typeface="Arial" charset="0"/>
                <a:ea typeface="MS PGothic" charset="-128"/>
              </a:defRPr>
            </a:lvl6pPr>
            <a:lvl7pPr marL="2971800" indent="-228600" eaLnBrk="0" fontAlgn="base" hangingPunct="0">
              <a:spcBef>
                <a:spcPct val="0"/>
              </a:spcBef>
              <a:spcAft>
                <a:spcPct val="0"/>
              </a:spcAft>
              <a:defRPr sz="2400">
                <a:solidFill>
                  <a:srgbClr val="564B18"/>
                </a:solidFill>
                <a:latin typeface="Arial" charset="0"/>
                <a:ea typeface="MS PGothic" charset="-128"/>
              </a:defRPr>
            </a:lvl7pPr>
            <a:lvl8pPr marL="3429000" indent="-228600" eaLnBrk="0" fontAlgn="base" hangingPunct="0">
              <a:spcBef>
                <a:spcPct val="0"/>
              </a:spcBef>
              <a:spcAft>
                <a:spcPct val="0"/>
              </a:spcAft>
              <a:defRPr sz="2400">
                <a:solidFill>
                  <a:srgbClr val="564B18"/>
                </a:solidFill>
                <a:latin typeface="Arial" charset="0"/>
                <a:ea typeface="MS PGothic" charset="-128"/>
              </a:defRPr>
            </a:lvl8pPr>
            <a:lvl9pPr marL="3886200" indent="-228600" eaLnBrk="0" fontAlgn="base" hangingPunct="0">
              <a:spcBef>
                <a:spcPct val="0"/>
              </a:spcBef>
              <a:spcAft>
                <a:spcPct val="0"/>
              </a:spcAft>
              <a:defRPr sz="2400">
                <a:solidFill>
                  <a:srgbClr val="564B18"/>
                </a:solidFill>
                <a:latin typeface="Arial" charset="0"/>
                <a:ea typeface="MS PGothic" charset="-128"/>
              </a:defRPr>
            </a:lvl9pPr>
          </a:lstStyle>
          <a:p>
            <a:pPr>
              <a:spcBef>
                <a:spcPct val="50000"/>
              </a:spcBef>
            </a:pPr>
            <a:r>
              <a:rPr lang="en-US" altLang="en-US" sz="2000" b="1" dirty="0">
                <a:solidFill>
                  <a:schemeClr val="tx2"/>
                </a:solidFill>
                <a:latin typeface="Cambria" charset="0"/>
              </a:rPr>
              <a:t>Athens</a:t>
            </a:r>
          </a:p>
        </p:txBody>
      </p:sp>
      <p:sp>
        <p:nvSpPr>
          <p:cNvPr id="10" name="Text Box 17"/>
          <p:cNvSpPr txBox="1">
            <a:spLocks noChangeArrowheads="1"/>
          </p:cNvSpPr>
          <p:nvPr/>
        </p:nvSpPr>
        <p:spPr bwMode="auto">
          <a:xfrm>
            <a:off x="762000" y="3505200"/>
            <a:ext cx="1752600"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rgbClr val="564B18"/>
                </a:solidFill>
                <a:latin typeface="Arial" charset="0"/>
                <a:ea typeface="MS PGothic" charset="-128"/>
              </a:defRPr>
            </a:lvl1pPr>
            <a:lvl2pPr marL="742950" indent="-285750">
              <a:defRPr sz="2400">
                <a:solidFill>
                  <a:srgbClr val="564B18"/>
                </a:solidFill>
                <a:latin typeface="Arial" charset="0"/>
                <a:ea typeface="MS PGothic" charset="-128"/>
              </a:defRPr>
            </a:lvl2pPr>
            <a:lvl3pPr marL="1143000" indent="-228600">
              <a:defRPr sz="2400">
                <a:solidFill>
                  <a:srgbClr val="564B18"/>
                </a:solidFill>
                <a:latin typeface="Arial" charset="0"/>
                <a:ea typeface="MS PGothic" charset="-128"/>
              </a:defRPr>
            </a:lvl3pPr>
            <a:lvl4pPr marL="1600200" indent="-228600">
              <a:defRPr sz="2400">
                <a:solidFill>
                  <a:srgbClr val="564B18"/>
                </a:solidFill>
                <a:latin typeface="Arial" charset="0"/>
                <a:ea typeface="MS PGothic" charset="-128"/>
              </a:defRPr>
            </a:lvl4pPr>
            <a:lvl5pPr marL="2057400" indent="-228600">
              <a:defRPr sz="2400">
                <a:solidFill>
                  <a:srgbClr val="564B18"/>
                </a:solidFill>
                <a:latin typeface="Arial" charset="0"/>
                <a:ea typeface="MS PGothic" charset="-128"/>
              </a:defRPr>
            </a:lvl5pPr>
            <a:lvl6pPr marL="2514600" indent="-228600" eaLnBrk="0" fontAlgn="base" hangingPunct="0">
              <a:spcBef>
                <a:spcPct val="0"/>
              </a:spcBef>
              <a:spcAft>
                <a:spcPct val="0"/>
              </a:spcAft>
              <a:defRPr sz="2400">
                <a:solidFill>
                  <a:srgbClr val="564B18"/>
                </a:solidFill>
                <a:latin typeface="Arial" charset="0"/>
                <a:ea typeface="MS PGothic" charset="-128"/>
              </a:defRPr>
            </a:lvl6pPr>
            <a:lvl7pPr marL="2971800" indent="-228600" eaLnBrk="0" fontAlgn="base" hangingPunct="0">
              <a:spcBef>
                <a:spcPct val="0"/>
              </a:spcBef>
              <a:spcAft>
                <a:spcPct val="0"/>
              </a:spcAft>
              <a:defRPr sz="2400">
                <a:solidFill>
                  <a:srgbClr val="564B18"/>
                </a:solidFill>
                <a:latin typeface="Arial" charset="0"/>
                <a:ea typeface="MS PGothic" charset="-128"/>
              </a:defRPr>
            </a:lvl7pPr>
            <a:lvl8pPr marL="3429000" indent="-228600" eaLnBrk="0" fontAlgn="base" hangingPunct="0">
              <a:spcBef>
                <a:spcPct val="0"/>
              </a:spcBef>
              <a:spcAft>
                <a:spcPct val="0"/>
              </a:spcAft>
              <a:defRPr sz="2400">
                <a:solidFill>
                  <a:srgbClr val="564B18"/>
                </a:solidFill>
                <a:latin typeface="Arial" charset="0"/>
                <a:ea typeface="MS PGothic" charset="-128"/>
              </a:defRPr>
            </a:lvl8pPr>
            <a:lvl9pPr marL="3886200" indent="-228600" eaLnBrk="0" fontAlgn="base" hangingPunct="0">
              <a:spcBef>
                <a:spcPct val="0"/>
              </a:spcBef>
              <a:spcAft>
                <a:spcPct val="0"/>
              </a:spcAft>
              <a:defRPr sz="2400">
                <a:solidFill>
                  <a:srgbClr val="564B18"/>
                </a:solidFill>
                <a:latin typeface="Arial" charset="0"/>
                <a:ea typeface="MS PGothic" charset="-128"/>
              </a:defRPr>
            </a:lvl9pPr>
          </a:lstStyle>
          <a:p>
            <a:pPr>
              <a:spcBef>
                <a:spcPct val="50000"/>
              </a:spcBef>
            </a:pPr>
            <a:r>
              <a:rPr lang="en-US" altLang="en-US" sz="2000" b="1" dirty="0">
                <a:solidFill>
                  <a:schemeClr val="tx2"/>
                </a:solidFill>
                <a:latin typeface="Cambria" charset="0"/>
              </a:rPr>
              <a:t>Columbus</a:t>
            </a:r>
          </a:p>
        </p:txBody>
      </p:sp>
      <p:sp>
        <p:nvSpPr>
          <p:cNvPr id="11" name="Text Box 19"/>
          <p:cNvSpPr txBox="1">
            <a:spLocks noChangeArrowheads="1"/>
          </p:cNvSpPr>
          <p:nvPr/>
        </p:nvSpPr>
        <p:spPr bwMode="auto">
          <a:xfrm>
            <a:off x="1219200" y="4648200"/>
            <a:ext cx="1066800"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rgbClr val="564B18"/>
                </a:solidFill>
                <a:latin typeface="Arial" charset="0"/>
                <a:ea typeface="MS PGothic" charset="-128"/>
              </a:defRPr>
            </a:lvl1pPr>
            <a:lvl2pPr marL="742950" indent="-285750">
              <a:defRPr sz="2400">
                <a:solidFill>
                  <a:srgbClr val="564B18"/>
                </a:solidFill>
                <a:latin typeface="Arial" charset="0"/>
                <a:ea typeface="MS PGothic" charset="-128"/>
              </a:defRPr>
            </a:lvl2pPr>
            <a:lvl3pPr marL="1143000" indent="-228600">
              <a:defRPr sz="2400">
                <a:solidFill>
                  <a:srgbClr val="564B18"/>
                </a:solidFill>
                <a:latin typeface="Arial" charset="0"/>
                <a:ea typeface="MS PGothic" charset="-128"/>
              </a:defRPr>
            </a:lvl3pPr>
            <a:lvl4pPr marL="1600200" indent="-228600">
              <a:defRPr sz="2400">
                <a:solidFill>
                  <a:srgbClr val="564B18"/>
                </a:solidFill>
                <a:latin typeface="Arial" charset="0"/>
                <a:ea typeface="MS PGothic" charset="-128"/>
              </a:defRPr>
            </a:lvl4pPr>
            <a:lvl5pPr marL="2057400" indent="-228600">
              <a:defRPr sz="2400">
                <a:solidFill>
                  <a:srgbClr val="564B18"/>
                </a:solidFill>
                <a:latin typeface="Arial" charset="0"/>
                <a:ea typeface="MS PGothic" charset="-128"/>
              </a:defRPr>
            </a:lvl5pPr>
            <a:lvl6pPr marL="2514600" indent="-228600" eaLnBrk="0" fontAlgn="base" hangingPunct="0">
              <a:spcBef>
                <a:spcPct val="0"/>
              </a:spcBef>
              <a:spcAft>
                <a:spcPct val="0"/>
              </a:spcAft>
              <a:defRPr sz="2400">
                <a:solidFill>
                  <a:srgbClr val="564B18"/>
                </a:solidFill>
                <a:latin typeface="Arial" charset="0"/>
                <a:ea typeface="MS PGothic" charset="-128"/>
              </a:defRPr>
            </a:lvl6pPr>
            <a:lvl7pPr marL="2971800" indent="-228600" eaLnBrk="0" fontAlgn="base" hangingPunct="0">
              <a:spcBef>
                <a:spcPct val="0"/>
              </a:spcBef>
              <a:spcAft>
                <a:spcPct val="0"/>
              </a:spcAft>
              <a:defRPr sz="2400">
                <a:solidFill>
                  <a:srgbClr val="564B18"/>
                </a:solidFill>
                <a:latin typeface="Arial" charset="0"/>
                <a:ea typeface="MS PGothic" charset="-128"/>
              </a:defRPr>
            </a:lvl7pPr>
            <a:lvl8pPr marL="3429000" indent="-228600" eaLnBrk="0" fontAlgn="base" hangingPunct="0">
              <a:spcBef>
                <a:spcPct val="0"/>
              </a:spcBef>
              <a:spcAft>
                <a:spcPct val="0"/>
              </a:spcAft>
              <a:defRPr sz="2400">
                <a:solidFill>
                  <a:srgbClr val="564B18"/>
                </a:solidFill>
                <a:latin typeface="Arial" charset="0"/>
                <a:ea typeface="MS PGothic" charset="-128"/>
              </a:defRPr>
            </a:lvl8pPr>
            <a:lvl9pPr marL="3886200" indent="-228600" eaLnBrk="0" fontAlgn="base" hangingPunct="0">
              <a:spcBef>
                <a:spcPct val="0"/>
              </a:spcBef>
              <a:spcAft>
                <a:spcPct val="0"/>
              </a:spcAft>
              <a:defRPr sz="2400">
                <a:solidFill>
                  <a:srgbClr val="564B18"/>
                </a:solidFill>
                <a:latin typeface="Arial" charset="0"/>
                <a:ea typeface="MS PGothic" charset="-128"/>
              </a:defRPr>
            </a:lvl9pPr>
          </a:lstStyle>
          <a:p>
            <a:pPr>
              <a:spcBef>
                <a:spcPct val="50000"/>
              </a:spcBef>
            </a:pPr>
            <a:r>
              <a:rPr lang="en-US" altLang="en-US" sz="2000" b="1" dirty="0">
                <a:solidFill>
                  <a:schemeClr val="tx2"/>
                </a:solidFill>
                <a:latin typeface="Cambria" charset="0"/>
              </a:rPr>
              <a:t>Albany</a:t>
            </a:r>
          </a:p>
        </p:txBody>
      </p:sp>
      <p:sp>
        <p:nvSpPr>
          <p:cNvPr id="12" name="Text Box 18"/>
          <p:cNvSpPr txBox="1">
            <a:spLocks noChangeArrowheads="1"/>
          </p:cNvSpPr>
          <p:nvPr/>
        </p:nvSpPr>
        <p:spPr bwMode="auto">
          <a:xfrm>
            <a:off x="2438400" y="4114800"/>
            <a:ext cx="1066800"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rgbClr val="564B18"/>
                </a:solidFill>
                <a:latin typeface="Arial" charset="0"/>
                <a:ea typeface="MS PGothic" charset="-128"/>
              </a:defRPr>
            </a:lvl1pPr>
            <a:lvl2pPr marL="742950" indent="-285750">
              <a:defRPr sz="2400">
                <a:solidFill>
                  <a:srgbClr val="564B18"/>
                </a:solidFill>
                <a:latin typeface="Arial" charset="0"/>
                <a:ea typeface="MS PGothic" charset="-128"/>
              </a:defRPr>
            </a:lvl2pPr>
            <a:lvl3pPr marL="1143000" indent="-228600">
              <a:defRPr sz="2400">
                <a:solidFill>
                  <a:srgbClr val="564B18"/>
                </a:solidFill>
                <a:latin typeface="Arial" charset="0"/>
                <a:ea typeface="MS PGothic" charset="-128"/>
              </a:defRPr>
            </a:lvl3pPr>
            <a:lvl4pPr marL="1600200" indent="-228600">
              <a:defRPr sz="2400">
                <a:solidFill>
                  <a:srgbClr val="564B18"/>
                </a:solidFill>
                <a:latin typeface="Arial" charset="0"/>
                <a:ea typeface="MS PGothic" charset="-128"/>
              </a:defRPr>
            </a:lvl4pPr>
            <a:lvl5pPr marL="2057400" indent="-228600">
              <a:defRPr sz="2400">
                <a:solidFill>
                  <a:srgbClr val="564B18"/>
                </a:solidFill>
                <a:latin typeface="Arial" charset="0"/>
                <a:ea typeface="MS PGothic" charset="-128"/>
              </a:defRPr>
            </a:lvl5pPr>
            <a:lvl6pPr marL="2514600" indent="-228600" eaLnBrk="0" fontAlgn="base" hangingPunct="0">
              <a:spcBef>
                <a:spcPct val="0"/>
              </a:spcBef>
              <a:spcAft>
                <a:spcPct val="0"/>
              </a:spcAft>
              <a:defRPr sz="2400">
                <a:solidFill>
                  <a:srgbClr val="564B18"/>
                </a:solidFill>
                <a:latin typeface="Arial" charset="0"/>
                <a:ea typeface="MS PGothic" charset="-128"/>
              </a:defRPr>
            </a:lvl6pPr>
            <a:lvl7pPr marL="2971800" indent="-228600" eaLnBrk="0" fontAlgn="base" hangingPunct="0">
              <a:spcBef>
                <a:spcPct val="0"/>
              </a:spcBef>
              <a:spcAft>
                <a:spcPct val="0"/>
              </a:spcAft>
              <a:defRPr sz="2400">
                <a:solidFill>
                  <a:srgbClr val="564B18"/>
                </a:solidFill>
                <a:latin typeface="Arial" charset="0"/>
                <a:ea typeface="MS PGothic" charset="-128"/>
              </a:defRPr>
            </a:lvl7pPr>
            <a:lvl8pPr marL="3429000" indent="-228600" eaLnBrk="0" fontAlgn="base" hangingPunct="0">
              <a:spcBef>
                <a:spcPct val="0"/>
              </a:spcBef>
              <a:spcAft>
                <a:spcPct val="0"/>
              </a:spcAft>
              <a:defRPr sz="2400">
                <a:solidFill>
                  <a:srgbClr val="564B18"/>
                </a:solidFill>
                <a:latin typeface="Arial" charset="0"/>
                <a:ea typeface="MS PGothic" charset="-128"/>
              </a:defRPr>
            </a:lvl8pPr>
            <a:lvl9pPr marL="3886200" indent="-228600" eaLnBrk="0" fontAlgn="base" hangingPunct="0">
              <a:spcBef>
                <a:spcPct val="0"/>
              </a:spcBef>
              <a:spcAft>
                <a:spcPct val="0"/>
              </a:spcAft>
              <a:defRPr sz="2400">
                <a:solidFill>
                  <a:srgbClr val="564B18"/>
                </a:solidFill>
                <a:latin typeface="Arial" charset="0"/>
                <a:ea typeface="MS PGothic" charset="-128"/>
              </a:defRPr>
            </a:lvl9pPr>
          </a:lstStyle>
          <a:p>
            <a:pPr>
              <a:spcBef>
                <a:spcPct val="50000"/>
              </a:spcBef>
            </a:pPr>
            <a:r>
              <a:rPr lang="en-US" altLang="en-US" sz="2000" b="1" dirty="0">
                <a:solidFill>
                  <a:schemeClr val="tx2"/>
                </a:solidFill>
                <a:latin typeface="Cambria" charset="0"/>
              </a:rPr>
              <a:t>Tifton</a:t>
            </a:r>
          </a:p>
        </p:txBody>
      </p:sp>
      <p:sp>
        <p:nvSpPr>
          <p:cNvPr id="13" name="Text Box 20"/>
          <p:cNvSpPr txBox="1">
            <a:spLocks noChangeArrowheads="1"/>
          </p:cNvSpPr>
          <p:nvPr/>
        </p:nvSpPr>
        <p:spPr bwMode="auto">
          <a:xfrm>
            <a:off x="3505200" y="4343400"/>
            <a:ext cx="1676400"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rgbClr val="564B18"/>
                </a:solidFill>
                <a:latin typeface="Arial" charset="0"/>
                <a:ea typeface="MS PGothic" charset="-128"/>
              </a:defRPr>
            </a:lvl1pPr>
            <a:lvl2pPr marL="742950" indent="-285750">
              <a:defRPr sz="2400">
                <a:solidFill>
                  <a:srgbClr val="564B18"/>
                </a:solidFill>
                <a:latin typeface="Arial" charset="0"/>
                <a:ea typeface="MS PGothic" charset="-128"/>
              </a:defRPr>
            </a:lvl2pPr>
            <a:lvl3pPr marL="1143000" indent="-228600">
              <a:defRPr sz="2400">
                <a:solidFill>
                  <a:srgbClr val="564B18"/>
                </a:solidFill>
                <a:latin typeface="Arial" charset="0"/>
                <a:ea typeface="MS PGothic" charset="-128"/>
              </a:defRPr>
            </a:lvl3pPr>
            <a:lvl4pPr marL="1600200" indent="-228600">
              <a:defRPr sz="2400">
                <a:solidFill>
                  <a:srgbClr val="564B18"/>
                </a:solidFill>
                <a:latin typeface="Arial" charset="0"/>
                <a:ea typeface="MS PGothic" charset="-128"/>
              </a:defRPr>
            </a:lvl4pPr>
            <a:lvl5pPr marL="2057400" indent="-228600">
              <a:defRPr sz="2400">
                <a:solidFill>
                  <a:srgbClr val="564B18"/>
                </a:solidFill>
                <a:latin typeface="Arial" charset="0"/>
                <a:ea typeface="MS PGothic" charset="-128"/>
              </a:defRPr>
            </a:lvl5pPr>
            <a:lvl6pPr marL="2514600" indent="-228600" eaLnBrk="0" fontAlgn="base" hangingPunct="0">
              <a:spcBef>
                <a:spcPct val="0"/>
              </a:spcBef>
              <a:spcAft>
                <a:spcPct val="0"/>
              </a:spcAft>
              <a:defRPr sz="2400">
                <a:solidFill>
                  <a:srgbClr val="564B18"/>
                </a:solidFill>
                <a:latin typeface="Arial" charset="0"/>
                <a:ea typeface="MS PGothic" charset="-128"/>
              </a:defRPr>
            </a:lvl6pPr>
            <a:lvl7pPr marL="2971800" indent="-228600" eaLnBrk="0" fontAlgn="base" hangingPunct="0">
              <a:spcBef>
                <a:spcPct val="0"/>
              </a:spcBef>
              <a:spcAft>
                <a:spcPct val="0"/>
              </a:spcAft>
              <a:defRPr sz="2400">
                <a:solidFill>
                  <a:srgbClr val="564B18"/>
                </a:solidFill>
                <a:latin typeface="Arial" charset="0"/>
                <a:ea typeface="MS PGothic" charset="-128"/>
              </a:defRPr>
            </a:lvl7pPr>
            <a:lvl8pPr marL="3429000" indent="-228600" eaLnBrk="0" fontAlgn="base" hangingPunct="0">
              <a:spcBef>
                <a:spcPct val="0"/>
              </a:spcBef>
              <a:spcAft>
                <a:spcPct val="0"/>
              </a:spcAft>
              <a:defRPr sz="2400">
                <a:solidFill>
                  <a:srgbClr val="564B18"/>
                </a:solidFill>
                <a:latin typeface="Arial" charset="0"/>
                <a:ea typeface="MS PGothic" charset="-128"/>
              </a:defRPr>
            </a:lvl8pPr>
            <a:lvl9pPr marL="3886200" indent="-228600" eaLnBrk="0" fontAlgn="base" hangingPunct="0">
              <a:spcBef>
                <a:spcPct val="0"/>
              </a:spcBef>
              <a:spcAft>
                <a:spcPct val="0"/>
              </a:spcAft>
              <a:defRPr sz="2400">
                <a:solidFill>
                  <a:srgbClr val="564B18"/>
                </a:solidFill>
                <a:latin typeface="Arial" charset="0"/>
                <a:ea typeface="MS PGothic" charset="-128"/>
              </a:defRPr>
            </a:lvl9pPr>
          </a:lstStyle>
          <a:p>
            <a:pPr>
              <a:spcBef>
                <a:spcPct val="50000"/>
              </a:spcBef>
            </a:pPr>
            <a:r>
              <a:rPr lang="en-US" altLang="en-US" sz="2000" b="1" dirty="0">
                <a:solidFill>
                  <a:schemeClr val="tx2"/>
                </a:solidFill>
                <a:latin typeface="Cambria" charset="0"/>
              </a:rPr>
              <a:t>Brunswick</a:t>
            </a:r>
          </a:p>
        </p:txBody>
      </p:sp>
      <p:sp>
        <p:nvSpPr>
          <p:cNvPr id="15" name="Rectangle 14"/>
          <p:cNvSpPr/>
          <p:nvPr/>
        </p:nvSpPr>
        <p:spPr>
          <a:xfrm>
            <a:off x="4953000" y="2332415"/>
            <a:ext cx="4191000" cy="1569660"/>
          </a:xfrm>
          <a:prstGeom prst="rect">
            <a:avLst/>
          </a:prstGeom>
        </p:spPr>
        <p:txBody>
          <a:bodyPr wrap="square">
            <a:spAutoFit/>
          </a:bodyPr>
          <a:lstStyle/>
          <a:p>
            <a:pPr>
              <a:spcBef>
                <a:spcPct val="50000"/>
              </a:spcBef>
              <a:buFontTx/>
              <a:buChar char="•"/>
            </a:pPr>
            <a:r>
              <a:rPr lang="en-US" altLang="en-US" b="1" dirty="0">
                <a:solidFill>
                  <a:srgbClr val="003060"/>
                </a:solidFill>
                <a:latin typeface="Gotham-Book" charset="0"/>
              </a:rPr>
              <a:t>   Six Offices in Georgia</a:t>
            </a:r>
          </a:p>
          <a:p>
            <a:pPr>
              <a:spcBef>
                <a:spcPct val="50000"/>
              </a:spcBef>
              <a:buFontTx/>
              <a:buChar char="•"/>
            </a:pPr>
            <a:r>
              <a:rPr lang="en-US" altLang="en-US" b="1" dirty="0">
                <a:solidFill>
                  <a:srgbClr val="003060"/>
                </a:solidFill>
                <a:latin typeface="Gotham-Book" charset="0"/>
              </a:rPr>
              <a:t>  100 + lawyers</a:t>
            </a:r>
          </a:p>
          <a:p>
            <a:pPr>
              <a:spcBef>
                <a:spcPct val="50000"/>
              </a:spcBef>
              <a:buFontTx/>
              <a:buChar char="•"/>
            </a:pPr>
            <a:r>
              <a:rPr lang="en-US" altLang="en-US" b="1" dirty="0">
                <a:solidFill>
                  <a:srgbClr val="003060"/>
                </a:solidFill>
                <a:latin typeface="Gotham-Book" charset="0"/>
              </a:rPr>
              <a:t>   Headquartered in   Atlanta</a:t>
            </a:r>
          </a:p>
        </p:txBody>
      </p:sp>
      <p:sp>
        <p:nvSpPr>
          <p:cNvPr id="16" name="Rectangle 15"/>
          <p:cNvSpPr/>
          <p:nvPr/>
        </p:nvSpPr>
        <p:spPr>
          <a:xfrm>
            <a:off x="2500588" y="953869"/>
            <a:ext cx="3685624" cy="646331"/>
          </a:xfrm>
          <a:prstGeom prst="rect">
            <a:avLst/>
          </a:prstGeom>
        </p:spPr>
        <p:txBody>
          <a:bodyPr wrap="none">
            <a:spAutoFit/>
          </a:bodyPr>
          <a:lstStyle/>
          <a:p>
            <a:r>
              <a:rPr lang="en-US" altLang="en-US" sz="3600" dirty="0">
                <a:solidFill>
                  <a:srgbClr val="003050"/>
                </a:solidFill>
                <a:latin typeface="Gotham-Book" charset="0"/>
                <a:ea typeface="Osaka" charset="0"/>
              </a:rPr>
              <a:t>Statewide Strength</a:t>
            </a:r>
          </a:p>
        </p:txBody>
      </p:sp>
    </p:spTree>
    <p:extLst>
      <p:ext uri="{BB962C8B-B14F-4D97-AF65-F5344CB8AC3E}">
        <p14:creationId xmlns:p14="http://schemas.microsoft.com/office/powerpoint/2010/main" val="530143340"/>
      </p:ext>
    </p:extLst>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685800" y="914401"/>
            <a:ext cx="7772400" cy="838200"/>
          </a:xfrm>
        </p:spPr>
        <p:txBody>
          <a:bodyPr/>
          <a:lstStyle/>
          <a:p>
            <a:pPr algn="ctr"/>
            <a:r>
              <a:rPr lang="en-US" altLang="en-US" sz="3600" dirty="0">
                <a:latin typeface="Gotham-Book" charset="0"/>
                <a:ea typeface="Osaka" charset="0"/>
              </a:rPr>
              <a:t>Statewide Strength</a:t>
            </a:r>
          </a:p>
        </p:txBody>
      </p:sp>
      <p:pic>
        <p:nvPicPr>
          <p:cNvPr id="6" name="Picture 12" descr="StateGA"/>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09291" y="1752601"/>
            <a:ext cx="4260850" cy="426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Rectangle 6"/>
          <p:cNvSpPr/>
          <p:nvPr/>
        </p:nvSpPr>
        <p:spPr>
          <a:xfrm>
            <a:off x="1053220" y="2736790"/>
            <a:ext cx="1213730" cy="461665"/>
          </a:xfrm>
          <a:prstGeom prst="rect">
            <a:avLst/>
          </a:prstGeom>
        </p:spPr>
        <p:txBody>
          <a:bodyPr wrap="none">
            <a:spAutoFit/>
          </a:bodyPr>
          <a:lstStyle/>
          <a:p>
            <a:pPr>
              <a:spcBef>
                <a:spcPct val="50000"/>
              </a:spcBef>
            </a:pPr>
            <a:r>
              <a:rPr lang="en-US" altLang="en-US" b="1" dirty="0">
                <a:solidFill>
                  <a:schemeClr val="tx2"/>
                </a:solidFill>
                <a:latin typeface="Cambria" charset="0"/>
              </a:rPr>
              <a:t>Atlanta</a:t>
            </a:r>
          </a:p>
        </p:txBody>
      </p:sp>
      <p:sp>
        <p:nvSpPr>
          <p:cNvPr id="8" name="Text Box 16"/>
          <p:cNvSpPr txBox="1">
            <a:spLocks noChangeArrowheads="1"/>
          </p:cNvSpPr>
          <p:nvPr/>
        </p:nvSpPr>
        <p:spPr bwMode="auto">
          <a:xfrm>
            <a:off x="2514600" y="2362200"/>
            <a:ext cx="1600200"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rgbClr val="564B18"/>
                </a:solidFill>
                <a:latin typeface="Arial" charset="0"/>
                <a:ea typeface="MS PGothic" charset="-128"/>
              </a:defRPr>
            </a:lvl1pPr>
            <a:lvl2pPr marL="742950" indent="-285750">
              <a:defRPr sz="2400">
                <a:solidFill>
                  <a:srgbClr val="564B18"/>
                </a:solidFill>
                <a:latin typeface="Arial" charset="0"/>
                <a:ea typeface="MS PGothic" charset="-128"/>
              </a:defRPr>
            </a:lvl2pPr>
            <a:lvl3pPr marL="1143000" indent="-228600">
              <a:defRPr sz="2400">
                <a:solidFill>
                  <a:srgbClr val="564B18"/>
                </a:solidFill>
                <a:latin typeface="Arial" charset="0"/>
                <a:ea typeface="MS PGothic" charset="-128"/>
              </a:defRPr>
            </a:lvl3pPr>
            <a:lvl4pPr marL="1600200" indent="-228600">
              <a:defRPr sz="2400">
                <a:solidFill>
                  <a:srgbClr val="564B18"/>
                </a:solidFill>
                <a:latin typeface="Arial" charset="0"/>
                <a:ea typeface="MS PGothic" charset="-128"/>
              </a:defRPr>
            </a:lvl4pPr>
            <a:lvl5pPr marL="2057400" indent="-228600">
              <a:defRPr sz="2400">
                <a:solidFill>
                  <a:srgbClr val="564B18"/>
                </a:solidFill>
                <a:latin typeface="Arial" charset="0"/>
                <a:ea typeface="MS PGothic" charset="-128"/>
              </a:defRPr>
            </a:lvl5pPr>
            <a:lvl6pPr marL="2514600" indent="-228600" eaLnBrk="0" fontAlgn="base" hangingPunct="0">
              <a:spcBef>
                <a:spcPct val="0"/>
              </a:spcBef>
              <a:spcAft>
                <a:spcPct val="0"/>
              </a:spcAft>
              <a:defRPr sz="2400">
                <a:solidFill>
                  <a:srgbClr val="564B18"/>
                </a:solidFill>
                <a:latin typeface="Arial" charset="0"/>
                <a:ea typeface="MS PGothic" charset="-128"/>
              </a:defRPr>
            </a:lvl6pPr>
            <a:lvl7pPr marL="2971800" indent="-228600" eaLnBrk="0" fontAlgn="base" hangingPunct="0">
              <a:spcBef>
                <a:spcPct val="0"/>
              </a:spcBef>
              <a:spcAft>
                <a:spcPct val="0"/>
              </a:spcAft>
              <a:defRPr sz="2400">
                <a:solidFill>
                  <a:srgbClr val="564B18"/>
                </a:solidFill>
                <a:latin typeface="Arial" charset="0"/>
                <a:ea typeface="MS PGothic" charset="-128"/>
              </a:defRPr>
            </a:lvl7pPr>
            <a:lvl8pPr marL="3429000" indent="-228600" eaLnBrk="0" fontAlgn="base" hangingPunct="0">
              <a:spcBef>
                <a:spcPct val="0"/>
              </a:spcBef>
              <a:spcAft>
                <a:spcPct val="0"/>
              </a:spcAft>
              <a:defRPr sz="2400">
                <a:solidFill>
                  <a:srgbClr val="564B18"/>
                </a:solidFill>
                <a:latin typeface="Arial" charset="0"/>
                <a:ea typeface="MS PGothic" charset="-128"/>
              </a:defRPr>
            </a:lvl8pPr>
            <a:lvl9pPr marL="3886200" indent="-228600" eaLnBrk="0" fontAlgn="base" hangingPunct="0">
              <a:spcBef>
                <a:spcPct val="0"/>
              </a:spcBef>
              <a:spcAft>
                <a:spcPct val="0"/>
              </a:spcAft>
              <a:defRPr sz="2400">
                <a:solidFill>
                  <a:srgbClr val="564B18"/>
                </a:solidFill>
                <a:latin typeface="Arial" charset="0"/>
                <a:ea typeface="MS PGothic" charset="-128"/>
              </a:defRPr>
            </a:lvl9pPr>
          </a:lstStyle>
          <a:p>
            <a:pPr>
              <a:spcBef>
                <a:spcPct val="50000"/>
              </a:spcBef>
            </a:pPr>
            <a:r>
              <a:rPr lang="en-US" altLang="en-US" sz="2000" b="1" dirty="0">
                <a:solidFill>
                  <a:schemeClr val="tx2"/>
                </a:solidFill>
                <a:latin typeface="Cambria" charset="0"/>
              </a:rPr>
              <a:t>Athens</a:t>
            </a:r>
          </a:p>
        </p:txBody>
      </p:sp>
      <p:sp>
        <p:nvSpPr>
          <p:cNvPr id="9" name="Text Box 17"/>
          <p:cNvSpPr txBox="1">
            <a:spLocks noChangeArrowheads="1"/>
          </p:cNvSpPr>
          <p:nvPr/>
        </p:nvSpPr>
        <p:spPr bwMode="auto">
          <a:xfrm>
            <a:off x="342900" y="3922462"/>
            <a:ext cx="1752600"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rgbClr val="564B18"/>
                </a:solidFill>
                <a:latin typeface="Arial" charset="0"/>
                <a:ea typeface="MS PGothic" charset="-128"/>
              </a:defRPr>
            </a:lvl1pPr>
            <a:lvl2pPr marL="742950" indent="-285750">
              <a:defRPr sz="2400">
                <a:solidFill>
                  <a:srgbClr val="564B18"/>
                </a:solidFill>
                <a:latin typeface="Arial" charset="0"/>
                <a:ea typeface="MS PGothic" charset="-128"/>
              </a:defRPr>
            </a:lvl2pPr>
            <a:lvl3pPr marL="1143000" indent="-228600">
              <a:defRPr sz="2400">
                <a:solidFill>
                  <a:srgbClr val="564B18"/>
                </a:solidFill>
                <a:latin typeface="Arial" charset="0"/>
                <a:ea typeface="MS PGothic" charset="-128"/>
              </a:defRPr>
            </a:lvl3pPr>
            <a:lvl4pPr marL="1600200" indent="-228600">
              <a:defRPr sz="2400">
                <a:solidFill>
                  <a:srgbClr val="564B18"/>
                </a:solidFill>
                <a:latin typeface="Arial" charset="0"/>
                <a:ea typeface="MS PGothic" charset="-128"/>
              </a:defRPr>
            </a:lvl4pPr>
            <a:lvl5pPr marL="2057400" indent="-228600">
              <a:defRPr sz="2400">
                <a:solidFill>
                  <a:srgbClr val="564B18"/>
                </a:solidFill>
                <a:latin typeface="Arial" charset="0"/>
                <a:ea typeface="MS PGothic" charset="-128"/>
              </a:defRPr>
            </a:lvl5pPr>
            <a:lvl6pPr marL="2514600" indent="-228600" eaLnBrk="0" fontAlgn="base" hangingPunct="0">
              <a:spcBef>
                <a:spcPct val="0"/>
              </a:spcBef>
              <a:spcAft>
                <a:spcPct val="0"/>
              </a:spcAft>
              <a:defRPr sz="2400">
                <a:solidFill>
                  <a:srgbClr val="564B18"/>
                </a:solidFill>
                <a:latin typeface="Arial" charset="0"/>
                <a:ea typeface="MS PGothic" charset="-128"/>
              </a:defRPr>
            </a:lvl6pPr>
            <a:lvl7pPr marL="2971800" indent="-228600" eaLnBrk="0" fontAlgn="base" hangingPunct="0">
              <a:spcBef>
                <a:spcPct val="0"/>
              </a:spcBef>
              <a:spcAft>
                <a:spcPct val="0"/>
              </a:spcAft>
              <a:defRPr sz="2400">
                <a:solidFill>
                  <a:srgbClr val="564B18"/>
                </a:solidFill>
                <a:latin typeface="Arial" charset="0"/>
                <a:ea typeface="MS PGothic" charset="-128"/>
              </a:defRPr>
            </a:lvl7pPr>
            <a:lvl8pPr marL="3429000" indent="-228600" eaLnBrk="0" fontAlgn="base" hangingPunct="0">
              <a:spcBef>
                <a:spcPct val="0"/>
              </a:spcBef>
              <a:spcAft>
                <a:spcPct val="0"/>
              </a:spcAft>
              <a:defRPr sz="2400">
                <a:solidFill>
                  <a:srgbClr val="564B18"/>
                </a:solidFill>
                <a:latin typeface="Arial" charset="0"/>
                <a:ea typeface="MS PGothic" charset="-128"/>
              </a:defRPr>
            </a:lvl8pPr>
            <a:lvl9pPr marL="3886200" indent="-228600" eaLnBrk="0" fontAlgn="base" hangingPunct="0">
              <a:spcBef>
                <a:spcPct val="0"/>
              </a:spcBef>
              <a:spcAft>
                <a:spcPct val="0"/>
              </a:spcAft>
              <a:defRPr sz="2400">
                <a:solidFill>
                  <a:srgbClr val="564B18"/>
                </a:solidFill>
                <a:latin typeface="Arial" charset="0"/>
                <a:ea typeface="MS PGothic" charset="-128"/>
              </a:defRPr>
            </a:lvl9pPr>
          </a:lstStyle>
          <a:p>
            <a:pPr>
              <a:spcBef>
                <a:spcPct val="50000"/>
              </a:spcBef>
            </a:pPr>
            <a:r>
              <a:rPr lang="en-US" altLang="en-US" sz="2000" b="1" dirty="0">
                <a:solidFill>
                  <a:schemeClr val="tx2"/>
                </a:solidFill>
                <a:latin typeface="Cambria" charset="0"/>
              </a:rPr>
              <a:t>Columbus</a:t>
            </a:r>
          </a:p>
        </p:txBody>
      </p:sp>
      <p:sp>
        <p:nvSpPr>
          <p:cNvPr id="10" name="Text Box 19"/>
          <p:cNvSpPr txBox="1">
            <a:spLocks noChangeArrowheads="1"/>
          </p:cNvSpPr>
          <p:nvPr/>
        </p:nvSpPr>
        <p:spPr bwMode="auto">
          <a:xfrm>
            <a:off x="1219200" y="4648200"/>
            <a:ext cx="1066800"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rgbClr val="564B18"/>
                </a:solidFill>
                <a:latin typeface="Arial" charset="0"/>
                <a:ea typeface="MS PGothic" charset="-128"/>
              </a:defRPr>
            </a:lvl1pPr>
            <a:lvl2pPr marL="742950" indent="-285750">
              <a:defRPr sz="2400">
                <a:solidFill>
                  <a:srgbClr val="564B18"/>
                </a:solidFill>
                <a:latin typeface="Arial" charset="0"/>
                <a:ea typeface="MS PGothic" charset="-128"/>
              </a:defRPr>
            </a:lvl2pPr>
            <a:lvl3pPr marL="1143000" indent="-228600">
              <a:defRPr sz="2400">
                <a:solidFill>
                  <a:srgbClr val="564B18"/>
                </a:solidFill>
                <a:latin typeface="Arial" charset="0"/>
                <a:ea typeface="MS PGothic" charset="-128"/>
              </a:defRPr>
            </a:lvl3pPr>
            <a:lvl4pPr marL="1600200" indent="-228600">
              <a:defRPr sz="2400">
                <a:solidFill>
                  <a:srgbClr val="564B18"/>
                </a:solidFill>
                <a:latin typeface="Arial" charset="0"/>
                <a:ea typeface="MS PGothic" charset="-128"/>
              </a:defRPr>
            </a:lvl4pPr>
            <a:lvl5pPr marL="2057400" indent="-228600">
              <a:defRPr sz="2400">
                <a:solidFill>
                  <a:srgbClr val="564B18"/>
                </a:solidFill>
                <a:latin typeface="Arial" charset="0"/>
                <a:ea typeface="MS PGothic" charset="-128"/>
              </a:defRPr>
            </a:lvl5pPr>
            <a:lvl6pPr marL="2514600" indent="-228600" eaLnBrk="0" fontAlgn="base" hangingPunct="0">
              <a:spcBef>
                <a:spcPct val="0"/>
              </a:spcBef>
              <a:spcAft>
                <a:spcPct val="0"/>
              </a:spcAft>
              <a:defRPr sz="2400">
                <a:solidFill>
                  <a:srgbClr val="564B18"/>
                </a:solidFill>
                <a:latin typeface="Arial" charset="0"/>
                <a:ea typeface="MS PGothic" charset="-128"/>
              </a:defRPr>
            </a:lvl6pPr>
            <a:lvl7pPr marL="2971800" indent="-228600" eaLnBrk="0" fontAlgn="base" hangingPunct="0">
              <a:spcBef>
                <a:spcPct val="0"/>
              </a:spcBef>
              <a:spcAft>
                <a:spcPct val="0"/>
              </a:spcAft>
              <a:defRPr sz="2400">
                <a:solidFill>
                  <a:srgbClr val="564B18"/>
                </a:solidFill>
                <a:latin typeface="Arial" charset="0"/>
                <a:ea typeface="MS PGothic" charset="-128"/>
              </a:defRPr>
            </a:lvl7pPr>
            <a:lvl8pPr marL="3429000" indent="-228600" eaLnBrk="0" fontAlgn="base" hangingPunct="0">
              <a:spcBef>
                <a:spcPct val="0"/>
              </a:spcBef>
              <a:spcAft>
                <a:spcPct val="0"/>
              </a:spcAft>
              <a:defRPr sz="2400">
                <a:solidFill>
                  <a:srgbClr val="564B18"/>
                </a:solidFill>
                <a:latin typeface="Arial" charset="0"/>
                <a:ea typeface="MS PGothic" charset="-128"/>
              </a:defRPr>
            </a:lvl8pPr>
            <a:lvl9pPr marL="3886200" indent="-228600" eaLnBrk="0" fontAlgn="base" hangingPunct="0">
              <a:spcBef>
                <a:spcPct val="0"/>
              </a:spcBef>
              <a:spcAft>
                <a:spcPct val="0"/>
              </a:spcAft>
              <a:defRPr sz="2400">
                <a:solidFill>
                  <a:srgbClr val="564B18"/>
                </a:solidFill>
                <a:latin typeface="Arial" charset="0"/>
                <a:ea typeface="MS PGothic" charset="-128"/>
              </a:defRPr>
            </a:lvl9pPr>
          </a:lstStyle>
          <a:p>
            <a:pPr>
              <a:spcBef>
                <a:spcPct val="50000"/>
              </a:spcBef>
            </a:pPr>
            <a:r>
              <a:rPr lang="en-US" altLang="en-US" sz="2000" b="1" dirty="0">
                <a:solidFill>
                  <a:schemeClr val="tx2"/>
                </a:solidFill>
                <a:latin typeface="Cambria" charset="0"/>
              </a:rPr>
              <a:t>Albany</a:t>
            </a:r>
          </a:p>
        </p:txBody>
      </p:sp>
      <p:sp>
        <p:nvSpPr>
          <p:cNvPr id="11" name="Text Box 18"/>
          <p:cNvSpPr txBox="1">
            <a:spLocks noChangeArrowheads="1"/>
          </p:cNvSpPr>
          <p:nvPr/>
        </p:nvSpPr>
        <p:spPr bwMode="auto">
          <a:xfrm>
            <a:off x="2438400" y="4343399"/>
            <a:ext cx="1066800"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rgbClr val="564B18"/>
                </a:solidFill>
                <a:latin typeface="Arial" charset="0"/>
                <a:ea typeface="MS PGothic" charset="-128"/>
              </a:defRPr>
            </a:lvl1pPr>
            <a:lvl2pPr marL="742950" indent="-285750">
              <a:defRPr sz="2400">
                <a:solidFill>
                  <a:srgbClr val="564B18"/>
                </a:solidFill>
                <a:latin typeface="Arial" charset="0"/>
                <a:ea typeface="MS PGothic" charset="-128"/>
              </a:defRPr>
            </a:lvl2pPr>
            <a:lvl3pPr marL="1143000" indent="-228600">
              <a:defRPr sz="2400">
                <a:solidFill>
                  <a:srgbClr val="564B18"/>
                </a:solidFill>
                <a:latin typeface="Arial" charset="0"/>
                <a:ea typeface="MS PGothic" charset="-128"/>
              </a:defRPr>
            </a:lvl3pPr>
            <a:lvl4pPr marL="1600200" indent="-228600">
              <a:defRPr sz="2400">
                <a:solidFill>
                  <a:srgbClr val="564B18"/>
                </a:solidFill>
                <a:latin typeface="Arial" charset="0"/>
                <a:ea typeface="MS PGothic" charset="-128"/>
              </a:defRPr>
            </a:lvl4pPr>
            <a:lvl5pPr marL="2057400" indent="-228600">
              <a:defRPr sz="2400">
                <a:solidFill>
                  <a:srgbClr val="564B18"/>
                </a:solidFill>
                <a:latin typeface="Arial" charset="0"/>
                <a:ea typeface="MS PGothic" charset="-128"/>
              </a:defRPr>
            </a:lvl5pPr>
            <a:lvl6pPr marL="2514600" indent="-228600" eaLnBrk="0" fontAlgn="base" hangingPunct="0">
              <a:spcBef>
                <a:spcPct val="0"/>
              </a:spcBef>
              <a:spcAft>
                <a:spcPct val="0"/>
              </a:spcAft>
              <a:defRPr sz="2400">
                <a:solidFill>
                  <a:srgbClr val="564B18"/>
                </a:solidFill>
                <a:latin typeface="Arial" charset="0"/>
                <a:ea typeface="MS PGothic" charset="-128"/>
              </a:defRPr>
            </a:lvl6pPr>
            <a:lvl7pPr marL="2971800" indent="-228600" eaLnBrk="0" fontAlgn="base" hangingPunct="0">
              <a:spcBef>
                <a:spcPct val="0"/>
              </a:spcBef>
              <a:spcAft>
                <a:spcPct val="0"/>
              </a:spcAft>
              <a:defRPr sz="2400">
                <a:solidFill>
                  <a:srgbClr val="564B18"/>
                </a:solidFill>
                <a:latin typeface="Arial" charset="0"/>
                <a:ea typeface="MS PGothic" charset="-128"/>
              </a:defRPr>
            </a:lvl7pPr>
            <a:lvl8pPr marL="3429000" indent="-228600" eaLnBrk="0" fontAlgn="base" hangingPunct="0">
              <a:spcBef>
                <a:spcPct val="0"/>
              </a:spcBef>
              <a:spcAft>
                <a:spcPct val="0"/>
              </a:spcAft>
              <a:defRPr sz="2400">
                <a:solidFill>
                  <a:srgbClr val="564B18"/>
                </a:solidFill>
                <a:latin typeface="Arial" charset="0"/>
                <a:ea typeface="MS PGothic" charset="-128"/>
              </a:defRPr>
            </a:lvl8pPr>
            <a:lvl9pPr marL="3886200" indent="-228600" eaLnBrk="0" fontAlgn="base" hangingPunct="0">
              <a:spcBef>
                <a:spcPct val="0"/>
              </a:spcBef>
              <a:spcAft>
                <a:spcPct val="0"/>
              </a:spcAft>
              <a:defRPr sz="2400">
                <a:solidFill>
                  <a:srgbClr val="564B18"/>
                </a:solidFill>
                <a:latin typeface="Arial" charset="0"/>
                <a:ea typeface="MS PGothic" charset="-128"/>
              </a:defRPr>
            </a:lvl9pPr>
          </a:lstStyle>
          <a:p>
            <a:pPr>
              <a:spcBef>
                <a:spcPct val="50000"/>
              </a:spcBef>
            </a:pPr>
            <a:r>
              <a:rPr lang="en-US" altLang="en-US" sz="2000" b="1" dirty="0">
                <a:solidFill>
                  <a:schemeClr val="tx2"/>
                </a:solidFill>
                <a:latin typeface="Cambria" charset="0"/>
              </a:rPr>
              <a:t>Tifton</a:t>
            </a:r>
          </a:p>
        </p:txBody>
      </p:sp>
      <p:sp>
        <p:nvSpPr>
          <p:cNvPr id="12" name="Text Box 20"/>
          <p:cNvSpPr txBox="1">
            <a:spLocks noChangeArrowheads="1"/>
          </p:cNvSpPr>
          <p:nvPr/>
        </p:nvSpPr>
        <p:spPr bwMode="auto">
          <a:xfrm>
            <a:off x="3505200" y="4545847"/>
            <a:ext cx="1676400"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rgbClr val="564B18"/>
                </a:solidFill>
                <a:latin typeface="Arial" charset="0"/>
                <a:ea typeface="MS PGothic" charset="-128"/>
              </a:defRPr>
            </a:lvl1pPr>
            <a:lvl2pPr marL="742950" indent="-285750">
              <a:defRPr sz="2400">
                <a:solidFill>
                  <a:srgbClr val="564B18"/>
                </a:solidFill>
                <a:latin typeface="Arial" charset="0"/>
                <a:ea typeface="MS PGothic" charset="-128"/>
              </a:defRPr>
            </a:lvl2pPr>
            <a:lvl3pPr marL="1143000" indent="-228600">
              <a:defRPr sz="2400">
                <a:solidFill>
                  <a:srgbClr val="564B18"/>
                </a:solidFill>
                <a:latin typeface="Arial" charset="0"/>
                <a:ea typeface="MS PGothic" charset="-128"/>
              </a:defRPr>
            </a:lvl3pPr>
            <a:lvl4pPr marL="1600200" indent="-228600">
              <a:defRPr sz="2400">
                <a:solidFill>
                  <a:srgbClr val="564B18"/>
                </a:solidFill>
                <a:latin typeface="Arial" charset="0"/>
                <a:ea typeface="MS PGothic" charset="-128"/>
              </a:defRPr>
            </a:lvl4pPr>
            <a:lvl5pPr marL="2057400" indent="-228600">
              <a:defRPr sz="2400">
                <a:solidFill>
                  <a:srgbClr val="564B18"/>
                </a:solidFill>
                <a:latin typeface="Arial" charset="0"/>
                <a:ea typeface="MS PGothic" charset="-128"/>
              </a:defRPr>
            </a:lvl5pPr>
            <a:lvl6pPr marL="2514600" indent="-228600" eaLnBrk="0" fontAlgn="base" hangingPunct="0">
              <a:spcBef>
                <a:spcPct val="0"/>
              </a:spcBef>
              <a:spcAft>
                <a:spcPct val="0"/>
              </a:spcAft>
              <a:defRPr sz="2400">
                <a:solidFill>
                  <a:srgbClr val="564B18"/>
                </a:solidFill>
                <a:latin typeface="Arial" charset="0"/>
                <a:ea typeface="MS PGothic" charset="-128"/>
              </a:defRPr>
            </a:lvl6pPr>
            <a:lvl7pPr marL="2971800" indent="-228600" eaLnBrk="0" fontAlgn="base" hangingPunct="0">
              <a:spcBef>
                <a:spcPct val="0"/>
              </a:spcBef>
              <a:spcAft>
                <a:spcPct val="0"/>
              </a:spcAft>
              <a:defRPr sz="2400">
                <a:solidFill>
                  <a:srgbClr val="564B18"/>
                </a:solidFill>
                <a:latin typeface="Arial" charset="0"/>
                <a:ea typeface="MS PGothic" charset="-128"/>
              </a:defRPr>
            </a:lvl7pPr>
            <a:lvl8pPr marL="3429000" indent="-228600" eaLnBrk="0" fontAlgn="base" hangingPunct="0">
              <a:spcBef>
                <a:spcPct val="0"/>
              </a:spcBef>
              <a:spcAft>
                <a:spcPct val="0"/>
              </a:spcAft>
              <a:defRPr sz="2400">
                <a:solidFill>
                  <a:srgbClr val="564B18"/>
                </a:solidFill>
                <a:latin typeface="Arial" charset="0"/>
                <a:ea typeface="MS PGothic" charset="-128"/>
              </a:defRPr>
            </a:lvl8pPr>
            <a:lvl9pPr marL="3886200" indent="-228600" eaLnBrk="0" fontAlgn="base" hangingPunct="0">
              <a:spcBef>
                <a:spcPct val="0"/>
              </a:spcBef>
              <a:spcAft>
                <a:spcPct val="0"/>
              </a:spcAft>
              <a:defRPr sz="2400">
                <a:solidFill>
                  <a:srgbClr val="564B18"/>
                </a:solidFill>
                <a:latin typeface="Arial" charset="0"/>
                <a:ea typeface="MS PGothic" charset="-128"/>
              </a:defRPr>
            </a:lvl9pPr>
          </a:lstStyle>
          <a:p>
            <a:pPr>
              <a:spcBef>
                <a:spcPct val="50000"/>
              </a:spcBef>
            </a:pPr>
            <a:r>
              <a:rPr lang="en-US" altLang="en-US" sz="2000" b="1" dirty="0">
                <a:solidFill>
                  <a:schemeClr val="tx2"/>
                </a:solidFill>
                <a:latin typeface="Cambria" charset="0"/>
              </a:rPr>
              <a:t>Brunswick</a:t>
            </a:r>
          </a:p>
        </p:txBody>
      </p:sp>
      <p:sp>
        <p:nvSpPr>
          <p:cNvPr id="14" name="TextBox 13"/>
          <p:cNvSpPr txBox="1"/>
          <p:nvPr/>
        </p:nvSpPr>
        <p:spPr>
          <a:xfrm>
            <a:off x="5181600" y="1612520"/>
            <a:ext cx="3505200" cy="4524315"/>
          </a:xfrm>
          <a:prstGeom prst="rect">
            <a:avLst/>
          </a:prstGeom>
          <a:noFill/>
        </p:spPr>
        <p:txBody>
          <a:bodyPr wrap="square" rtlCol="0">
            <a:spAutoFit/>
          </a:bodyPr>
          <a:lstStyle/>
          <a:p>
            <a:endParaRPr lang="en-US" sz="1600" dirty="0">
              <a:solidFill>
                <a:schemeClr val="accent6">
                  <a:lumMod val="75000"/>
                </a:schemeClr>
              </a:solidFill>
              <a:latin typeface="+mj-lt"/>
              <a:ea typeface="Arial" charset="0"/>
              <a:cs typeface="Arial" charset="0"/>
            </a:endParaRPr>
          </a:p>
          <a:p>
            <a:r>
              <a:rPr lang="en-US" sz="1600" u="sng" dirty="0">
                <a:solidFill>
                  <a:schemeClr val="accent6">
                    <a:lumMod val="75000"/>
                  </a:schemeClr>
                </a:solidFill>
                <a:latin typeface="+mj-lt"/>
                <a:ea typeface="Arial" charset="0"/>
                <a:cs typeface="Arial" charset="0"/>
              </a:rPr>
              <a:t>Atlanta:</a:t>
            </a:r>
            <a:r>
              <a:rPr lang="en-US" sz="1600" dirty="0">
                <a:solidFill>
                  <a:schemeClr val="accent6">
                    <a:lumMod val="75000"/>
                  </a:schemeClr>
                </a:solidFill>
                <a:latin typeface="+mj-lt"/>
                <a:ea typeface="Arial" charset="0"/>
                <a:cs typeface="Arial" charset="0"/>
              </a:rPr>
              <a:t> Rep. Sam </a:t>
            </a:r>
            <a:r>
              <a:rPr lang="en-US" sz="1600" dirty="0" err="1">
                <a:solidFill>
                  <a:schemeClr val="accent6">
                    <a:lumMod val="75000"/>
                  </a:schemeClr>
                </a:solidFill>
                <a:latin typeface="+mj-lt"/>
                <a:ea typeface="Arial" charset="0"/>
                <a:cs typeface="Arial" charset="0"/>
              </a:rPr>
              <a:t>Teasley</a:t>
            </a:r>
            <a:r>
              <a:rPr lang="en-US" sz="1600" dirty="0">
                <a:solidFill>
                  <a:schemeClr val="accent6">
                    <a:lumMod val="75000"/>
                  </a:schemeClr>
                </a:solidFill>
                <a:latin typeface="+mj-lt"/>
                <a:ea typeface="Arial" charset="0"/>
                <a:cs typeface="Arial" charset="0"/>
              </a:rPr>
              <a:t>, Rep. </a:t>
            </a:r>
            <a:r>
              <a:rPr lang="en-US" sz="1600" dirty="0" err="1">
                <a:solidFill>
                  <a:schemeClr val="accent6">
                    <a:lumMod val="75000"/>
                  </a:schemeClr>
                </a:solidFill>
                <a:latin typeface="+mj-lt"/>
                <a:ea typeface="Arial" charset="0"/>
                <a:cs typeface="Arial" charset="0"/>
              </a:rPr>
              <a:t>Renitta</a:t>
            </a:r>
            <a:r>
              <a:rPr lang="en-US" sz="1600" dirty="0">
                <a:solidFill>
                  <a:schemeClr val="accent6">
                    <a:lumMod val="75000"/>
                  </a:schemeClr>
                </a:solidFill>
                <a:latin typeface="+mj-lt"/>
                <a:ea typeface="Arial" charset="0"/>
                <a:cs typeface="Arial" charset="0"/>
              </a:rPr>
              <a:t> Shannon, Rep. Burt Reeves, Rep. Brad </a:t>
            </a:r>
            <a:r>
              <a:rPr lang="en-US" sz="1600" dirty="0" err="1">
                <a:solidFill>
                  <a:schemeClr val="accent6">
                    <a:lumMod val="75000"/>
                  </a:schemeClr>
                </a:solidFill>
                <a:latin typeface="+mj-lt"/>
                <a:ea typeface="Arial" charset="0"/>
                <a:cs typeface="Arial" charset="0"/>
              </a:rPr>
              <a:t>Raffensperger</a:t>
            </a:r>
            <a:r>
              <a:rPr lang="en-US" sz="1600" dirty="0">
                <a:solidFill>
                  <a:schemeClr val="accent6">
                    <a:lumMod val="75000"/>
                  </a:schemeClr>
                </a:solidFill>
                <a:latin typeface="+mj-lt"/>
                <a:ea typeface="Arial" charset="0"/>
                <a:cs typeface="Arial" charset="0"/>
              </a:rPr>
              <a:t>; all members of the Insurance Committee. </a:t>
            </a:r>
          </a:p>
          <a:p>
            <a:endParaRPr lang="en-US" sz="1600" dirty="0">
              <a:solidFill>
                <a:schemeClr val="accent6">
                  <a:lumMod val="75000"/>
                </a:schemeClr>
              </a:solidFill>
              <a:latin typeface="+mj-lt"/>
              <a:ea typeface="Arial" charset="0"/>
              <a:cs typeface="Arial" charset="0"/>
            </a:endParaRPr>
          </a:p>
          <a:p>
            <a:r>
              <a:rPr lang="en-US" sz="1600" u="sng" dirty="0">
                <a:solidFill>
                  <a:schemeClr val="accent6">
                    <a:lumMod val="75000"/>
                  </a:schemeClr>
                </a:solidFill>
                <a:latin typeface="+mj-lt"/>
                <a:ea typeface="Arial" charset="0"/>
                <a:cs typeface="Arial" charset="0"/>
              </a:rPr>
              <a:t>Columbus:</a:t>
            </a:r>
            <a:r>
              <a:rPr lang="en-US" sz="1600" dirty="0">
                <a:solidFill>
                  <a:schemeClr val="accent6">
                    <a:lumMod val="75000"/>
                  </a:schemeClr>
                </a:solidFill>
                <a:latin typeface="+mj-lt"/>
                <a:ea typeface="Arial" charset="0"/>
                <a:cs typeface="Arial" charset="0"/>
              </a:rPr>
              <a:t> Rep. Richard Smith, Insurance Committee Chairman; Carolyn </a:t>
            </a:r>
            <a:r>
              <a:rPr lang="en-US" sz="1600" dirty="0" err="1">
                <a:solidFill>
                  <a:schemeClr val="accent6">
                    <a:lumMod val="75000"/>
                  </a:schemeClr>
                </a:solidFill>
                <a:latin typeface="+mj-lt"/>
                <a:ea typeface="Arial" charset="0"/>
                <a:cs typeface="Arial" charset="0"/>
              </a:rPr>
              <a:t>Hugley</a:t>
            </a:r>
            <a:r>
              <a:rPr lang="en-US" sz="1600" dirty="0">
                <a:solidFill>
                  <a:schemeClr val="accent6">
                    <a:lumMod val="75000"/>
                  </a:schemeClr>
                </a:solidFill>
                <a:latin typeface="+mj-lt"/>
                <a:ea typeface="Arial" charset="0"/>
                <a:cs typeface="Arial" charset="0"/>
              </a:rPr>
              <a:t>, Minority Whip and Insurance Committee; Senator Ed </a:t>
            </a:r>
            <a:r>
              <a:rPr lang="en-US" sz="1600" dirty="0" err="1">
                <a:solidFill>
                  <a:schemeClr val="accent6">
                    <a:lumMod val="75000"/>
                  </a:schemeClr>
                </a:solidFill>
                <a:latin typeface="+mj-lt"/>
                <a:ea typeface="Arial" charset="0"/>
                <a:cs typeface="Arial" charset="0"/>
              </a:rPr>
              <a:t>Harbison</a:t>
            </a:r>
            <a:r>
              <a:rPr lang="en-US" sz="1600" dirty="0">
                <a:solidFill>
                  <a:schemeClr val="accent6">
                    <a:lumMod val="75000"/>
                  </a:schemeClr>
                </a:solidFill>
                <a:latin typeface="+mj-lt"/>
                <a:ea typeface="Arial" charset="0"/>
                <a:cs typeface="Arial" charset="0"/>
              </a:rPr>
              <a:t>, Senate Insurance Committee; Sen. Josh </a:t>
            </a:r>
            <a:r>
              <a:rPr lang="en-US" sz="1600" dirty="0" err="1">
                <a:solidFill>
                  <a:schemeClr val="accent6">
                    <a:lumMod val="75000"/>
                  </a:schemeClr>
                </a:solidFill>
                <a:latin typeface="+mj-lt"/>
                <a:ea typeface="Arial" charset="0"/>
                <a:cs typeface="Arial" charset="0"/>
              </a:rPr>
              <a:t>McKoon</a:t>
            </a:r>
            <a:r>
              <a:rPr lang="en-US" sz="1600" dirty="0">
                <a:solidFill>
                  <a:schemeClr val="accent6">
                    <a:lumMod val="75000"/>
                  </a:schemeClr>
                </a:solidFill>
                <a:latin typeface="+mj-lt"/>
                <a:ea typeface="Arial" charset="0"/>
                <a:cs typeface="Arial" charset="0"/>
              </a:rPr>
              <a:t>, Senate Insurance Committee.  </a:t>
            </a:r>
            <a:endParaRPr lang="en-US" sz="1600" u="sng" dirty="0">
              <a:solidFill>
                <a:schemeClr val="accent6">
                  <a:lumMod val="75000"/>
                </a:schemeClr>
              </a:solidFill>
              <a:latin typeface="+mj-lt"/>
              <a:ea typeface="Arial" charset="0"/>
              <a:cs typeface="Arial" charset="0"/>
            </a:endParaRPr>
          </a:p>
          <a:p>
            <a:endParaRPr lang="en-US" sz="1600" u="sng" dirty="0">
              <a:solidFill>
                <a:schemeClr val="accent6">
                  <a:lumMod val="75000"/>
                </a:schemeClr>
              </a:solidFill>
              <a:latin typeface="+mj-lt"/>
              <a:ea typeface="Arial" charset="0"/>
              <a:cs typeface="Arial" charset="0"/>
            </a:endParaRPr>
          </a:p>
          <a:p>
            <a:r>
              <a:rPr lang="en-US" sz="1600" u="sng" dirty="0">
                <a:solidFill>
                  <a:schemeClr val="accent6">
                    <a:lumMod val="75000"/>
                  </a:schemeClr>
                </a:solidFill>
                <a:latin typeface="+mj-lt"/>
                <a:ea typeface="Arial" charset="0"/>
                <a:cs typeface="Arial" charset="0"/>
              </a:rPr>
              <a:t>Brunswick:</a:t>
            </a:r>
            <a:r>
              <a:rPr lang="en-US" sz="1600" dirty="0">
                <a:solidFill>
                  <a:schemeClr val="accent6">
                    <a:lumMod val="75000"/>
                  </a:schemeClr>
                </a:solidFill>
                <a:latin typeface="+mj-lt"/>
                <a:ea typeface="Arial" charset="0"/>
                <a:cs typeface="Arial" charset="0"/>
              </a:rPr>
              <a:t> Rep. Jeff Jones, House Insurance Committee; Mickey Stephens, House Insurance Committee.  </a:t>
            </a:r>
            <a:endParaRPr lang="en-US" sz="1600" u="sng" dirty="0">
              <a:solidFill>
                <a:schemeClr val="accent6">
                  <a:lumMod val="75000"/>
                </a:schemeClr>
              </a:solidFill>
              <a:latin typeface="+mj-lt"/>
              <a:ea typeface="Arial" charset="0"/>
              <a:cs typeface="Arial" charset="0"/>
            </a:endParaRPr>
          </a:p>
          <a:p>
            <a:endParaRPr lang="en-US" sz="1600" u="sng" dirty="0">
              <a:solidFill>
                <a:schemeClr val="accent6">
                  <a:lumMod val="75000"/>
                </a:schemeClr>
              </a:solidFill>
              <a:latin typeface="+mj-lt"/>
              <a:ea typeface="Arial" charset="0"/>
              <a:cs typeface="Arial" charset="0"/>
            </a:endParaRPr>
          </a:p>
        </p:txBody>
      </p:sp>
    </p:spTree>
    <p:extLst>
      <p:ext uri="{BB962C8B-B14F-4D97-AF65-F5344CB8AC3E}">
        <p14:creationId xmlns:p14="http://schemas.microsoft.com/office/powerpoint/2010/main" val="74150827"/>
      </p:ext>
    </p:extLst>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Picture 10"/>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862137" y="1274243"/>
            <a:ext cx="5092700" cy="1267863"/>
          </a:xfrm>
          <a:prstGeom prst="rect">
            <a:avLst/>
          </a:prstGeom>
        </p:spPr>
      </p:pic>
      <p:sp>
        <p:nvSpPr>
          <p:cNvPr id="10" name="Title 9"/>
          <p:cNvSpPr>
            <a:spLocks noGrp="1"/>
          </p:cNvSpPr>
          <p:nvPr>
            <p:ph type="ctrTitle"/>
          </p:nvPr>
        </p:nvSpPr>
        <p:spPr>
          <a:xfrm>
            <a:off x="152400" y="1018673"/>
            <a:ext cx="7772400" cy="917575"/>
          </a:xfrm>
        </p:spPr>
        <p:txBody>
          <a:bodyPr/>
          <a:lstStyle/>
          <a:p>
            <a:pPr algn="ctr"/>
            <a:r>
              <a:rPr lang="en-US" sz="3600" dirty="0"/>
              <a:t>Government Affairs Team</a:t>
            </a:r>
          </a:p>
        </p:txBody>
      </p:sp>
      <p:sp>
        <p:nvSpPr>
          <p:cNvPr id="12" name="Text Box 4"/>
          <p:cNvSpPr txBox="1">
            <a:spLocks noChangeArrowheads="1"/>
          </p:cNvSpPr>
          <p:nvPr/>
        </p:nvSpPr>
        <p:spPr bwMode="auto">
          <a:xfrm>
            <a:off x="5029200" y="2993257"/>
            <a:ext cx="3581400" cy="22929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231775" indent="-231775">
              <a:tabLst>
                <a:tab pos="174625" algn="l"/>
              </a:tabLst>
              <a:defRPr sz="2400">
                <a:solidFill>
                  <a:srgbClr val="564B18"/>
                </a:solidFill>
                <a:latin typeface="Arial" charset="0"/>
                <a:ea typeface="MS PGothic" charset="-128"/>
              </a:defRPr>
            </a:lvl1pPr>
            <a:lvl2pPr marL="742950" indent="-285750">
              <a:tabLst>
                <a:tab pos="174625" algn="l"/>
              </a:tabLst>
              <a:defRPr sz="2400">
                <a:solidFill>
                  <a:srgbClr val="564B18"/>
                </a:solidFill>
                <a:latin typeface="Arial" charset="0"/>
                <a:ea typeface="MS PGothic" charset="-128"/>
              </a:defRPr>
            </a:lvl2pPr>
            <a:lvl3pPr marL="1143000" indent="-228600">
              <a:tabLst>
                <a:tab pos="174625" algn="l"/>
              </a:tabLst>
              <a:defRPr sz="2400">
                <a:solidFill>
                  <a:srgbClr val="564B18"/>
                </a:solidFill>
                <a:latin typeface="Arial" charset="0"/>
                <a:ea typeface="MS PGothic" charset="-128"/>
              </a:defRPr>
            </a:lvl3pPr>
            <a:lvl4pPr marL="1600200" indent="-228600">
              <a:tabLst>
                <a:tab pos="174625" algn="l"/>
              </a:tabLst>
              <a:defRPr sz="2400">
                <a:solidFill>
                  <a:srgbClr val="564B18"/>
                </a:solidFill>
                <a:latin typeface="Arial" charset="0"/>
                <a:ea typeface="MS PGothic" charset="-128"/>
              </a:defRPr>
            </a:lvl4pPr>
            <a:lvl5pPr marL="2057400" indent="-228600">
              <a:tabLst>
                <a:tab pos="174625" algn="l"/>
              </a:tabLst>
              <a:defRPr sz="2400">
                <a:solidFill>
                  <a:srgbClr val="564B18"/>
                </a:solidFill>
                <a:latin typeface="Arial" charset="0"/>
                <a:ea typeface="MS PGothic" charset="-128"/>
              </a:defRPr>
            </a:lvl5pPr>
            <a:lvl6pPr marL="2514600" indent="-228600" eaLnBrk="0" fontAlgn="base" hangingPunct="0">
              <a:spcBef>
                <a:spcPct val="0"/>
              </a:spcBef>
              <a:spcAft>
                <a:spcPct val="0"/>
              </a:spcAft>
              <a:tabLst>
                <a:tab pos="174625" algn="l"/>
              </a:tabLst>
              <a:defRPr sz="2400">
                <a:solidFill>
                  <a:srgbClr val="564B18"/>
                </a:solidFill>
                <a:latin typeface="Arial" charset="0"/>
                <a:ea typeface="MS PGothic" charset="-128"/>
              </a:defRPr>
            </a:lvl6pPr>
            <a:lvl7pPr marL="2971800" indent="-228600" eaLnBrk="0" fontAlgn="base" hangingPunct="0">
              <a:spcBef>
                <a:spcPct val="0"/>
              </a:spcBef>
              <a:spcAft>
                <a:spcPct val="0"/>
              </a:spcAft>
              <a:tabLst>
                <a:tab pos="174625" algn="l"/>
              </a:tabLst>
              <a:defRPr sz="2400">
                <a:solidFill>
                  <a:srgbClr val="564B18"/>
                </a:solidFill>
                <a:latin typeface="Arial" charset="0"/>
                <a:ea typeface="MS PGothic" charset="-128"/>
              </a:defRPr>
            </a:lvl7pPr>
            <a:lvl8pPr marL="3429000" indent="-228600" eaLnBrk="0" fontAlgn="base" hangingPunct="0">
              <a:spcBef>
                <a:spcPct val="0"/>
              </a:spcBef>
              <a:spcAft>
                <a:spcPct val="0"/>
              </a:spcAft>
              <a:tabLst>
                <a:tab pos="174625" algn="l"/>
              </a:tabLst>
              <a:defRPr sz="2400">
                <a:solidFill>
                  <a:srgbClr val="564B18"/>
                </a:solidFill>
                <a:latin typeface="Arial" charset="0"/>
                <a:ea typeface="MS PGothic" charset="-128"/>
              </a:defRPr>
            </a:lvl8pPr>
            <a:lvl9pPr marL="3886200" indent="-228600" eaLnBrk="0" fontAlgn="base" hangingPunct="0">
              <a:spcBef>
                <a:spcPct val="0"/>
              </a:spcBef>
              <a:spcAft>
                <a:spcPct val="0"/>
              </a:spcAft>
              <a:tabLst>
                <a:tab pos="174625" algn="l"/>
              </a:tabLst>
              <a:defRPr sz="2400">
                <a:solidFill>
                  <a:srgbClr val="564B18"/>
                </a:solidFill>
                <a:latin typeface="Arial" charset="0"/>
                <a:ea typeface="MS PGothic" charset="-128"/>
              </a:defRPr>
            </a:lvl9pPr>
          </a:lstStyle>
          <a:p>
            <a:pPr>
              <a:spcBef>
                <a:spcPct val="50000"/>
              </a:spcBef>
              <a:buFontTx/>
              <a:buChar char="•"/>
            </a:pPr>
            <a:r>
              <a:rPr lang="en-US" altLang="en-US" sz="2200" dirty="0">
                <a:solidFill>
                  <a:srgbClr val="003060"/>
                </a:solidFill>
                <a:latin typeface="Gotham-Book" charset="0"/>
              </a:rPr>
              <a:t>Former Senator Michael Meyer von Bremen</a:t>
            </a:r>
          </a:p>
          <a:p>
            <a:pPr>
              <a:spcBef>
                <a:spcPct val="50000"/>
              </a:spcBef>
              <a:buFontTx/>
              <a:buChar char="•"/>
            </a:pPr>
            <a:r>
              <a:rPr lang="en-US" altLang="en-US" sz="2200" dirty="0">
                <a:solidFill>
                  <a:srgbClr val="003060"/>
                </a:solidFill>
                <a:latin typeface="Gotham-Book" charset="0"/>
              </a:rPr>
              <a:t>David Ware</a:t>
            </a:r>
          </a:p>
          <a:p>
            <a:pPr>
              <a:spcBef>
                <a:spcPct val="50000"/>
              </a:spcBef>
              <a:buFontTx/>
              <a:buChar char="•"/>
            </a:pPr>
            <a:r>
              <a:rPr lang="en-US" altLang="en-US" sz="2200" dirty="0">
                <a:solidFill>
                  <a:srgbClr val="003060"/>
                </a:solidFill>
                <a:latin typeface="Gotham-Book" charset="0"/>
              </a:rPr>
              <a:t>Wayne Satterfield</a:t>
            </a:r>
          </a:p>
          <a:p>
            <a:pPr>
              <a:spcBef>
                <a:spcPct val="50000"/>
              </a:spcBef>
              <a:buFontTx/>
              <a:buChar char="•"/>
            </a:pPr>
            <a:r>
              <a:rPr lang="en-US" altLang="en-US" sz="2200" dirty="0">
                <a:solidFill>
                  <a:srgbClr val="003060"/>
                </a:solidFill>
                <a:latin typeface="Gotham-Book" charset="0"/>
              </a:rPr>
              <a:t>Sheila Kazemian</a:t>
            </a:r>
          </a:p>
        </p:txBody>
      </p:sp>
      <p:sp>
        <p:nvSpPr>
          <p:cNvPr id="13" name="Text Box 5"/>
          <p:cNvSpPr txBox="1">
            <a:spLocks noChangeArrowheads="1"/>
          </p:cNvSpPr>
          <p:nvPr/>
        </p:nvSpPr>
        <p:spPr bwMode="auto">
          <a:xfrm>
            <a:off x="1143000" y="2793665"/>
            <a:ext cx="4038600" cy="2462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rgbClr val="564B18"/>
                </a:solidFill>
                <a:latin typeface="Arial" charset="0"/>
                <a:ea typeface="MS PGothic" charset="-128"/>
              </a:defRPr>
            </a:lvl1pPr>
            <a:lvl2pPr marL="742950" indent="-285750">
              <a:defRPr sz="2400">
                <a:solidFill>
                  <a:srgbClr val="564B18"/>
                </a:solidFill>
                <a:latin typeface="Arial" charset="0"/>
                <a:ea typeface="MS PGothic" charset="-128"/>
              </a:defRPr>
            </a:lvl2pPr>
            <a:lvl3pPr marL="1143000" indent="-228600">
              <a:defRPr sz="2400">
                <a:solidFill>
                  <a:srgbClr val="564B18"/>
                </a:solidFill>
                <a:latin typeface="Arial" charset="0"/>
                <a:ea typeface="MS PGothic" charset="-128"/>
              </a:defRPr>
            </a:lvl3pPr>
            <a:lvl4pPr marL="1600200" indent="-228600">
              <a:defRPr sz="2400">
                <a:solidFill>
                  <a:srgbClr val="564B18"/>
                </a:solidFill>
                <a:latin typeface="Arial" charset="0"/>
                <a:ea typeface="MS PGothic" charset="-128"/>
              </a:defRPr>
            </a:lvl4pPr>
            <a:lvl5pPr marL="2057400" indent="-228600">
              <a:defRPr sz="2400">
                <a:solidFill>
                  <a:srgbClr val="564B18"/>
                </a:solidFill>
                <a:latin typeface="Arial" charset="0"/>
                <a:ea typeface="MS PGothic" charset="-128"/>
              </a:defRPr>
            </a:lvl5pPr>
            <a:lvl6pPr marL="2514600" indent="-228600" eaLnBrk="0" fontAlgn="base" hangingPunct="0">
              <a:spcBef>
                <a:spcPct val="0"/>
              </a:spcBef>
              <a:spcAft>
                <a:spcPct val="0"/>
              </a:spcAft>
              <a:defRPr sz="2400">
                <a:solidFill>
                  <a:srgbClr val="564B18"/>
                </a:solidFill>
                <a:latin typeface="Arial" charset="0"/>
                <a:ea typeface="MS PGothic" charset="-128"/>
              </a:defRPr>
            </a:lvl6pPr>
            <a:lvl7pPr marL="2971800" indent="-228600" eaLnBrk="0" fontAlgn="base" hangingPunct="0">
              <a:spcBef>
                <a:spcPct val="0"/>
              </a:spcBef>
              <a:spcAft>
                <a:spcPct val="0"/>
              </a:spcAft>
              <a:defRPr sz="2400">
                <a:solidFill>
                  <a:srgbClr val="564B18"/>
                </a:solidFill>
                <a:latin typeface="Arial" charset="0"/>
                <a:ea typeface="MS PGothic" charset="-128"/>
              </a:defRPr>
            </a:lvl7pPr>
            <a:lvl8pPr marL="3429000" indent="-228600" eaLnBrk="0" fontAlgn="base" hangingPunct="0">
              <a:spcBef>
                <a:spcPct val="0"/>
              </a:spcBef>
              <a:spcAft>
                <a:spcPct val="0"/>
              </a:spcAft>
              <a:defRPr sz="2400">
                <a:solidFill>
                  <a:srgbClr val="564B18"/>
                </a:solidFill>
                <a:latin typeface="Arial" charset="0"/>
                <a:ea typeface="MS PGothic" charset="-128"/>
              </a:defRPr>
            </a:lvl8pPr>
            <a:lvl9pPr marL="3886200" indent="-228600" eaLnBrk="0" fontAlgn="base" hangingPunct="0">
              <a:spcBef>
                <a:spcPct val="0"/>
              </a:spcBef>
              <a:spcAft>
                <a:spcPct val="0"/>
              </a:spcAft>
              <a:defRPr sz="2400">
                <a:solidFill>
                  <a:srgbClr val="564B18"/>
                </a:solidFill>
                <a:latin typeface="Arial" charset="0"/>
                <a:ea typeface="MS PGothic" charset="-128"/>
              </a:defRPr>
            </a:lvl9pPr>
          </a:lstStyle>
          <a:p>
            <a:pPr>
              <a:spcBef>
                <a:spcPct val="50000"/>
              </a:spcBef>
              <a:buFontTx/>
              <a:buChar char="•"/>
            </a:pPr>
            <a:r>
              <a:rPr lang="en-US" altLang="en-US" sz="2200" dirty="0">
                <a:solidFill>
                  <a:srgbClr val="003060"/>
                </a:solidFill>
                <a:latin typeface="Gotham-Book" charset="0"/>
              </a:rPr>
              <a:t> Brad Carver</a:t>
            </a:r>
          </a:p>
          <a:p>
            <a:pPr>
              <a:spcBef>
                <a:spcPct val="50000"/>
              </a:spcBef>
              <a:buFontTx/>
              <a:buChar char="•"/>
            </a:pPr>
            <a:r>
              <a:rPr lang="en-US" altLang="en-US" sz="2200" dirty="0">
                <a:solidFill>
                  <a:srgbClr val="003060"/>
                </a:solidFill>
                <a:latin typeface="Gotham-Book" charset="0"/>
              </a:rPr>
              <a:t> Bob Middleton</a:t>
            </a:r>
          </a:p>
          <a:p>
            <a:pPr>
              <a:spcBef>
                <a:spcPct val="50000"/>
              </a:spcBef>
              <a:buFontTx/>
              <a:buChar char="•"/>
            </a:pPr>
            <a:r>
              <a:rPr lang="en-US" altLang="en-US" sz="2200" dirty="0">
                <a:solidFill>
                  <a:srgbClr val="003060"/>
                </a:solidFill>
                <a:latin typeface="Gotham-Book" charset="0"/>
              </a:rPr>
              <a:t> Joel McKie</a:t>
            </a:r>
          </a:p>
          <a:p>
            <a:pPr>
              <a:spcBef>
                <a:spcPct val="50000"/>
              </a:spcBef>
              <a:buFontTx/>
              <a:buChar char="•"/>
            </a:pPr>
            <a:r>
              <a:rPr lang="en-US" altLang="en-US" sz="2200" dirty="0">
                <a:solidFill>
                  <a:srgbClr val="003060"/>
                </a:solidFill>
                <a:latin typeface="Gotham-Book" charset="0"/>
              </a:rPr>
              <a:t> Susan Griffiths</a:t>
            </a:r>
          </a:p>
          <a:p>
            <a:pPr>
              <a:spcBef>
                <a:spcPct val="50000"/>
              </a:spcBef>
              <a:buFontTx/>
              <a:buChar char="•"/>
            </a:pPr>
            <a:r>
              <a:rPr lang="en-US" altLang="en-US" sz="2200" dirty="0">
                <a:solidFill>
                  <a:srgbClr val="003060"/>
                </a:solidFill>
                <a:latin typeface="Gotham-Book" charset="0"/>
              </a:rPr>
              <a:t> Russell Britt</a:t>
            </a:r>
          </a:p>
        </p:txBody>
      </p:sp>
    </p:spTree>
    <p:extLst>
      <p:ext uri="{BB962C8B-B14F-4D97-AF65-F5344CB8AC3E}">
        <p14:creationId xmlns:p14="http://schemas.microsoft.com/office/powerpoint/2010/main" val="1392756315"/>
      </p:ext>
    </p:extLst>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noChangeArrowheads="1"/>
          </p:cNvSpPr>
          <p:nvPr>
            <p:ph type="ctrTitle"/>
          </p:nvPr>
        </p:nvSpPr>
        <p:spPr bwMode="auto">
          <a:xfrm>
            <a:off x="685800" y="914400"/>
            <a:ext cx="7772400" cy="1470025"/>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gn="ctr"/>
            <a:r>
              <a:rPr lang="en-US" altLang="en-US" sz="3600" dirty="0">
                <a:solidFill>
                  <a:srgbClr val="003060"/>
                </a:solidFill>
                <a:latin typeface="Gotham-Book" charset="0"/>
              </a:rPr>
              <a:t>Strategies for Success</a:t>
            </a:r>
          </a:p>
        </p:txBody>
      </p:sp>
      <p:sp>
        <p:nvSpPr>
          <p:cNvPr id="5" name="Rectangle 3"/>
          <p:cNvSpPr>
            <a:spLocks noGrp="1" noChangeArrowheads="1"/>
          </p:cNvSpPr>
          <p:nvPr>
            <p:ph type="subTitle" idx="1"/>
          </p:nvPr>
        </p:nvSpPr>
        <p:spPr bwMode="auto">
          <a:xfrm>
            <a:off x="1333500" y="2057400"/>
            <a:ext cx="6477000" cy="37338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609600" indent="-609600" algn="l">
              <a:buFontTx/>
              <a:buAutoNum type="arabicPeriod"/>
            </a:pPr>
            <a:r>
              <a:rPr lang="en-US" altLang="en-US" sz="2800" dirty="0">
                <a:latin typeface="Gotham-Book" charset="0"/>
              </a:rPr>
              <a:t>Statewide Approach</a:t>
            </a:r>
          </a:p>
          <a:p>
            <a:pPr marL="609600" indent="-609600" algn="l">
              <a:buFontTx/>
              <a:buAutoNum type="arabicPeriod"/>
            </a:pPr>
            <a:r>
              <a:rPr lang="en-US" altLang="en-US" sz="2800" dirty="0">
                <a:latin typeface="Gotham-Book" charset="0"/>
              </a:rPr>
              <a:t>Bipartisan Approach</a:t>
            </a:r>
          </a:p>
          <a:p>
            <a:pPr marL="609600" indent="-609600" algn="l">
              <a:buFontTx/>
              <a:buAutoNum type="arabicPeriod"/>
            </a:pPr>
            <a:r>
              <a:rPr lang="en-US" altLang="en-US" sz="2800" dirty="0">
                <a:latin typeface="Gotham-Book" charset="0"/>
              </a:rPr>
              <a:t>Leverage Key Relationships</a:t>
            </a:r>
          </a:p>
          <a:p>
            <a:pPr marL="609600" indent="-609600" algn="l">
              <a:buFontTx/>
              <a:buAutoNum type="arabicPeriod"/>
            </a:pPr>
            <a:r>
              <a:rPr lang="en-US" altLang="en-US" sz="2800" dirty="0">
                <a:latin typeface="Gotham-Book" charset="0"/>
              </a:rPr>
              <a:t>Local Government Attorneys (County, City, School Board)</a:t>
            </a:r>
          </a:p>
          <a:p>
            <a:pPr marL="609600" indent="-609600" algn="l">
              <a:buFontTx/>
              <a:buAutoNum type="arabicPeriod"/>
            </a:pPr>
            <a:r>
              <a:rPr lang="en-US" altLang="en-US" sz="2800" dirty="0">
                <a:latin typeface="Gotham-Book" charset="0"/>
              </a:rPr>
              <a:t>Subject Matter Experts in Insurance Law and Policy</a:t>
            </a:r>
          </a:p>
        </p:txBody>
      </p:sp>
    </p:spTree>
    <p:extLst>
      <p:ext uri="{BB962C8B-B14F-4D97-AF65-F5344CB8AC3E}">
        <p14:creationId xmlns:p14="http://schemas.microsoft.com/office/powerpoint/2010/main" val="4060388774"/>
      </p:ext>
    </p:extLst>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how_a_bill_becomes_law.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838200"/>
            <a:ext cx="9144000" cy="6178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080677400"/>
      </p:ext>
    </p:extLst>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685800" y="914400"/>
            <a:ext cx="7772400" cy="1470025"/>
          </a:xfrm>
        </p:spPr>
        <p:txBody>
          <a:bodyPr/>
          <a:lstStyle/>
          <a:p>
            <a:pPr algn="ctr"/>
            <a:r>
              <a:rPr lang="en-US" altLang="en-US" sz="3600" dirty="0">
                <a:solidFill>
                  <a:srgbClr val="003060"/>
                </a:solidFill>
                <a:latin typeface="Gotham-Book" charset="0"/>
              </a:rPr>
              <a:t>High Profile Legislation in 2018 Session</a:t>
            </a:r>
            <a:endParaRPr lang="en-US" sz="3600" dirty="0"/>
          </a:p>
        </p:txBody>
      </p:sp>
      <p:sp>
        <p:nvSpPr>
          <p:cNvPr id="6" name="Text Box 5"/>
          <p:cNvSpPr txBox="1">
            <a:spLocks noChangeArrowheads="1"/>
          </p:cNvSpPr>
          <p:nvPr/>
        </p:nvSpPr>
        <p:spPr bwMode="auto">
          <a:xfrm>
            <a:off x="1066800" y="1828800"/>
            <a:ext cx="7010400" cy="46628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400">
                <a:solidFill>
                  <a:srgbClr val="564B18"/>
                </a:solidFill>
                <a:latin typeface="Arial" charset="0"/>
                <a:ea typeface="MS PGothic" charset="-128"/>
              </a:defRPr>
            </a:lvl1pPr>
            <a:lvl2pPr marL="742950" indent="-285750">
              <a:defRPr sz="2400">
                <a:solidFill>
                  <a:srgbClr val="564B18"/>
                </a:solidFill>
                <a:latin typeface="Arial" charset="0"/>
                <a:ea typeface="MS PGothic" charset="-128"/>
              </a:defRPr>
            </a:lvl2pPr>
            <a:lvl3pPr marL="1143000" indent="-228600">
              <a:defRPr sz="2400">
                <a:solidFill>
                  <a:srgbClr val="564B18"/>
                </a:solidFill>
                <a:latin typeface="Arial" charset="0"/>
                <a:ea typeface="MS PGothic" charset="-128"/>
              </a:defRPr>
            </a:lvl3pPr>
            <a:lvl4pPr marL="1600200" indent="-228600">
              <a:defRPr sz="2400">
                <a:solidFill>
                  <a:srgbClr val="564B18"/>
                </a:solidFill>
                <a:latin typeface="Arial" charset="0"/>
                <a:ea typeface="MS PGothic" charset="-128"/>
              </a:defRPr>
            </a:lvl4pPr>
            <a:lvl5pPr marL="2057400" indent="-228600">
              <a:defRPr sz="2400">
                <a:solidFill>
                  <a:srgbClr val="564B18"/>
                </a:solidFill>
                <a:latin typeface="Arial" charset="0"/>
                <a:ea typeface="MS PGothic" charset="-128"/>
              </a:defRPr>
            </a:lvl5pPr>
            <a:lvl6pPr marL="2514600" indent="-228600" eaLnBrk="0" fontAlgn="base" hangingPunct="0">
              <a:spcBef>
                <a:spcPct val="0"/>
              </a:spcBef>
              <a:spcAft>
                <a:spcPct val="0"/>
              </a:spcAft>
              <a:defRPr sz="2400">
                <a:solidFill>
                  <a:srgbClr val="564B18"/>
                </a:solidFill>
                <a:latin typeface="Arial" charset="0"/>
                <a:ea typeface="MS PGothic" charset="-128"/>
              </a:defRPr>
            </a:lvl6pPr>
            <a:lvl7pPr marL="2971800" indent="-228600" eaLnBrk="0" fontAlgn="base" hangingPunct="0">
              <a:spcBef>
                <a:spcPct val="0"/>
              </a:spcBef>
              <a:spcAft>
                <a:spcPct val="0"/>
              </a:spcAft>
              <a:defRPr sz="2400">
                <a:solidFill>
                  <a:srgbClr val="564B18"/>
                </a:solidFill>
                <a:latin typeface="Arial" charset="0"/>
                <a:ea typeface="MS PGothic" charset="-128"/>
              </a:defRPr>
            </a:lvl7pPr>
            <a:lvl8pPr marL="3429000" indent="-228600" eaLnBrk="0" fontAlgn="base" hangingPunct="0">
              <a:spcBef>
                <a:spcPct val="0"/>
              </a:spcBef>
              <a:spcAft>
                <a:spcPct val="0"/>
              </a:spcAft>
              <a:defRPr sz="2400">
                <a:solidFill>
                  <a:srgbClr val="564B18"/>
                </a:solidFill>
                <a:latin typeface="Arial" charset="0"/>
                <a:ea typeface="MS PGothic" charset="-128"/>
              </a:defRPr>
            </a:lvl8pPr>
            <a:lvl9pPr marL="3886200" indent="-228600" eaLnBrk="0" fontAlgn="base" hangingPunct="0">
              <a:spcBef>
                <a:spcPct val="0"/>
              </a:spcBef>
              <a:spcAft>
                <a:spcPct val="0"/>
              </a:spcAft>
              <a:defRPr sz="2400">
                <a:solidFill>
                  <a:srgbClr val="564B18"/>
                </a:solidFill>
                <a:latin typeface="Arial" charset="0"/>
                <a:ea typeface="MS PGothic" charset="-128"/>
              </a:defRPr>
            </a:lvl9pPr>
          </a:lstStyle>
          <a:p>
            <a:pPr algn="just">
              <a:spcBef>
                <a:spcPct val="50000"/>
              </a:spcBef>
              <a:buFontTx/>
              <a:buChar char="•"/>
            </a:pPr>
            <a:r>
              <a:rPr lang="en-US" altLang="en-US" sz="2200" dirty="0">
                <a:solidFill>
                  <a:srgbClr val="003060"/>
                </a:solidFill>
                <a:latin typeface="Gotham-Book" charset="0"/>
              </a:rPr>
              <a:t> Adoption Bill (House / Senate Battle)</a:t>
            </a:r>
          </a:p>
          <a:p>
            <a:pPr algn="just">
              <a:spcBef>
                <a:spcPct val="50000"/>
              </a:spcBef>
              <a:buFontTx/>
              <a:buChar char="•"/>
            </a:pPr>
            <a:r>
              <a:rPr lang="en-US" altLang="en-US" sz="2200" dirty="0">
                <a:solidFill>
                  <a:srgbClr val="003060"/>
                </a:solidFill>
                <a:latin typeface="Gotham-Book" charset="0"/>
              </a:rPr>
              <a:t>Rural Economic Development Legislation including Rural Broadband</a:t>
            </a:r>
          </a:p>
          <a:p>
            <a:pPr algn="just">
              <a:spcBef>
                <a:spcPct val="50000"/>
              </a:spcBef>
              <a:buFontTx/>
              <a:buChar char="•"/>
            </a:pPr>
            <a:r>
              <a:rPr lang="en-US" altLang="en-US" sz="2200" dirty="0">
                <a:solidFill>
                  <a:srgbClr val="003060"/>
                </a:solidFill>
                <a:latin typeface="Gotham-Book" charset="0"/>
              </a:rPr>
              <a:t>New Cities:  City of Vista Grove &amp; City of </a:t>
            </a:r>
            <a:r>
              <a:rPr lang="en-US" altLang="en-US" sz="2200" dirty="0" err="1">
                <a:solidFill>
                  <a:srgbClr val="003060"/>
                </a:solidFill>
                <a:latin typeface="Gotham-Book" charset="0"/>
              </a:rPr>
              <a:t>Greenhaven</a:t>
            </a:r>
            <a:r>
              <a:rPr lang="en-US" altLang="en-US" sz="2200" dirty="0">
                <a:solidFill>
                  <a:srgbClr val="003060"/>
                </a:solidFill>
                <a:latin typeface="Gotham-Book" charset="0"/>
              </a:rPr>
              <a:t> (DeKalb County)</a:t>
            </a:r>
          </a:p>
          <a:p>
            <a:pPr algn="just">
              <a:spcBef>
                <a:spcPct val="50000"/>
              </a:spcBef>
              <a:buFontTx/>
              <a:buChar char="•"/>
            </a:pPr>
            <a:r>
              <a:rPr lang="en-US" altLang="en-US" sz="2200" dirty="0">
                <a:solidFill>
                  <a:srgbClr val="003060"/>
                </a:solidFill>
                <a:latin typeface="Gotham-Book" charset="0"/>
              </a:rPr>
              <a:t>Amazon</a:t>
            </a:r>
          </a:p>
          <a:p>
            <a:pPr algn="just">
              <a:spcBef>
                <a:spcPct val="50000"/>
              </a:spcBef>
              <a:buFontTx/>
              <a:buChar char="•"/>
            </a:pPr>
            <a:r>
              <a:rPr lang="en-US" altLang="en-US" sz="2200" dirty="0">
                <a:solidFill>
                  <a:srgbClr val="003060"/>
                </a:solidFill>
                <a:latin typeface="Gotham-Book" charset="0"/>
              </a:rPr>
              <a:t>Governor’s Business Court Proposal</a:t>
            </a:r>
          </a:p>
          <a:p>
            <a:pPr algn="just">
              <a:spcBef>
                <a:spcPct val="50000"/>
              </a:spcBef>
              <a:buFontTx/>
              <a:buChar char="•"/>
            </a:pPr>
            <a:r>
              <a:rPr lang="en-US" altLang="en-US" sz="2200" dirty="0">
                <a:solidFill>
                  <a:srgbClr val="003060"/>
                </a:solidFill>
                <a:latin typeface="Gotham-Book" charset="0"/>
              </a:rPr>
              <a:t>Budget</a:t>
            </a:r>
          </a:p>
          <a:p>
            <a:pPr algn="just">
              <a:spcBef>
                <a:spcPct val="50000"/>
              </a:spcBef>
              <a:buFontTx/>
              <a:buChar char="•"/>
            </a:pPr>
            <a:r>
              <a:rPr lang="en-US" altLang="en-US" sz="2200" dirty="0">
                <a:solidFill>
                  <a:srgbClr val="003060"/>
                </a:solidFill>
                <a:latin typeface="Gotham-Book" charset="0"/>
              </a:rPr>
              <a:t>Upcoming Election</a:t>
            </a:r>
          </a:p>
          <a:p>
            <a:pPr>
              <a:spcBef>
                <a:spcPct val="50000"/>
              </a:spcBef>
              <a:buFontTx/>
              <a:buChar char="•"/>
            </a:pPr>
            <a:endParaRPr lang="en-US" altLang="en-US" sz="2200" dirty="0">
              <a:solidFill>
                <a:srgbClr val="003060"/>
              </a:solidFill>
              <a:latin typeface="Gotham-Book" charset="0"/>
            </a:endParaRPr>
          </a:p>
        </p:txBody>
      </p:sp>
    </p:spTree>
    <p:extLst>
      <p:ext uri="{BB962C8B-B14F-4D97-AF65-F5344CB8AC3E}">
        <p14:creationId xmlns:p14="http://schemas.microsoft.com/office/powerpoint/2010/main" val="1135640842"/>
      </p:ext>
    </p:extLst>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685800" y="914400"/>
            <a:ext cx="7772400" cy="1470025"/>
          </a:xfrm>
        </p:spPr>
        <p:txBody>
          <a:bodyPr/>
          <a:lstStyle/>
          <a:p>
            <a:pPr algn="ctr"/>
            <a:r>
              <a:rPr lang="en-US" altLang="en-US" sz="3600" dirty="0">
                <a:solidFill>
                  <a:srgbClr val="003060"/>
                </a:solidFill>
                <a:latin typeface="Gotham-Book" charset="0"/>
              </a:rPr>
              <a:t>2018 Legislative Issues Most Affecting NAIFA</a:t>
            </a:r>
            <a:endParaRPr lang="en-US" sz="3600" dirty="0"/>
          </a:p>
        </p:txBody>
      </p:sp>
      <p:sp>
        <p:nvSpPr>
          <p:cNvPr id="2" name="Subtitle 1"/>
          <p:cNvSpPr>
            <a:spLocks noGrp="1"/>
          </p:cNvSpPr>
          <p:nvPr>
            <p:ph type="subTitle" idx="1"/>
          </p:nvPr>
        </p:nvSpPr>
        <p:spPr>
          <a:xfrm>
            <a:off x="152400" y="2133601"/>
            <a:ext cx="8839200" cy="457200"/>
          </a:xfrm>
        </p:spPr>
        <p:txBody>
          <a:bodyPr/>
          <a:lstStyle/>
          <a:p>
            <a:r>
              <a:rPr lang="en-US" u="sng" dirty="0">
                <a:latin typeface="Times New Roman" charset="0"/>
                <a:ea typeface="Times New Roman" charset="0"/>
                <a:cs typeface="Times New Roman" charset="0"/>
              </a:rPr>
              <a:t>Premium Guarantees for Insurance Agents </a:t>
            </a:r>
          </a:p>
        </p:txBody>
      </p:sp>
      <p:sp>
        <p:nvSpPr>
          <p:cNvPr id="3" name="Rectangle 2"/>
          <p:cNvSpPr/>
          <p:nvPr/>
        </p:nvSpPr>
        <p:spPr>
          <a:xfrm>
            <a:off x="661736" y="2971800"/>
            <a:ext cx="8329864" cy="3231654"/>
          </a:xfrm>
          <a:prstGeom prst="rect">
            <a:avLst/>
          </a:prstGeom>
        </p:spPr>
        <p:txBody>
          <a:bodyPr wrap="square">
            <a:spAutoFit/>
          </a:bodyPr>
          <a:lstStyle/>
          <a:p>
            <a:pPr marL="342900" marR="0" indent="-342900">
              <a:spcBef>
                <a:spcPts val="0"/>
              </a:spcBef>
              <a:spcAft>
                <a:spcPts val="0"/>
              </a:spcAft>
              <a:buFont typeface="Arial" charset="0"/>
              <a:buChar char="•"/>
            </a:pPr>
            <a:r>
              <a:rPr lang="en-US" b="1" u="sng" dirty="0">
                <a:effectLst/>
                <a:latin typeface="Times New Roman" charset="0"/>
                <a:ea typeface="Times New Roman" charset="0"/>
                <a:cs typeface="Times New Roman" charset="0"/>
              </a:rPr>
              <a:t>House Bill 64</a:t>
            </a:r>
          </a:p>
          <a:p>
            <a:pPr marL="800100" lvl="1" indent="-342900">
              <a:spcBef>
                <a:spcPts val="0"/>
              </a:spcBef>
              <a:spcAft>
                <a:spcPts val="0"/>
              </a:spcAft>
              <a:buFont typeface="Arial" charset="0"/>
              <a:buChar char="•"/>
            </a:pPr>
            <a:r>
              <a:rPr lang="en-US" sz="2000" dirty="0">
                <a:latin typeface="Times New Roman" charset="0"/>
                <a:ea typeface="Times New Roman" charset="0"/>
                <a:cs typeface="Times New Roman" charset="0"/>
              </a:rPr>
              <a:t>Rep. Shaw Blackmon, 146</a:t>
            </a:r>
            <a:r>
              <a:rPr lang="en-US" sz="2000" baseline="30000" dirty="0">
                <a:latin typeface="Times New Roman" charset="0"/>
                <a:ea typeface="Times New Roman" charset="0"/>
                <a:cs typeface="Times New Roman" charset="0"/>
              </a:rPr>
              <a:t>th</a:t>
            </a:r>
            <a:r>
              <a:rPr lang="en-US" sz="2000" dirty="0">
                <a:latin typeface="Times New Roman" charset="0"/>
                <a:ea typeface="Times New Roman" charset="0"/>
                <a:cs typeface="Times New Roman" charset="0"/>
              </a:rPr>
              <a:t> </a:t>
            </a:r>
          </a:p>
          <a:p>
            <a:pPr marL="800100" lvl="1" indent="-342900">
              <a:spcBef>
                <a:spcPts val="0"/>
              </a:spcBef>
              <a:spcAft>
                <a:spcPts val="0"/>
              </a:spcAft>
              <a:buFont typeface="Arial" charset="0"/>
              <a:buChar char="•"/>
            </a:pPr>
            <a:r>
              <a:rPr lang="en-US" sz="2000" dirty="0">
                <a:latin typeface="Times New Roman" charset="0"/>
                <a:ea typeface="Times New Roman" charset="0"/>
                <a:cs typeface="Times New Roman" charset="0"/>
              </a:rPr>
              <a:t>Department of Insurance to specify the commission percentage provided to insurance agents. </a:t>
            </a:r>
          </a:p>
          <a:p>
            <a:pPr marL="800100" lvl="1" indent="-342900">
              <a:spcBef>
                <a:spcPts val="0"/>
              </a:spcBef>
              <a:spcAft>
                <a:spcPts val="0"/>
              </a:spcAft>
              <a:buFont typeface="Arial" charset="0"/>
              <a:buChar char="•"/>
            </a:pPr>
            <a:r>
              <a:rPr lang="en-US" sz="2000" dirty="0">
                <a:latin typeface="Times New Roman" charset="0"/>
                <a:ea typeface="Times New Roman" charset="0"/>
                <a:cs typeface="Times New Roman" charset="0"/>
              </a:rPr>
              <a:t>Carriers that issue a health benefit plan shall pay a commission to insurance agents. </a:t>
            </a:r>
          </a:p>
          <a:p>
            <a:pPr marL="800100" lvl="1" indent="-342900">
              <a:spcBef>
                <a:spcPts val="0"/>
              </a:spcBef>
              <a:spcAft>
                <a:spcPts val="0"/>
              </a:spcAft>
              <a:buFont typeface="Arial" charset="0"/>
              <a:buChar char="•"/>
            </a:pPr>
            <a:r>
              <a:rPr lang="en-US" sz="2000" dirty="0">
                <a:latin typeface="Times New Roman" charset="0"/>
                <a:ea typeface="Times New Roman" charset="0"/>
                <a:cs typeface="Times New Roman" charset="0"/>
              </a:rPr>
              <a:t>Anti-Discrimination language. </a:t>
            </a:r>
          </a:p>
          <a:p>
            <a:pPr marL="800100" lvl="1" indent="-342900">
              <a:spcBef>
                <a:spcPts val="0"/>
              </a:spcBef>
              <a:spcAft>
                <a:spcPts val="0"/>
              </a:spcAft>
              <a:buFont typeface="Arial" charset="0"/>
              <a:buChar char="•"/>
            </a:pPr>
            <a:r>
              <a:rPr lang="en-US" sz="2000" i="1" dirty="0">
                <a:latin typeface="Times New Roman" charset="0"/>
                <a:ea typeface="Times New Roman" charset="0"/>
                <a:cs typeface="Times New Roman" charset="0"/>
              </a:rPr>
              <a:t>Status: Passed through the House last session and was recommitted in 2018 in the Senate. Senate Favorably Reported this Bill by Substitute last week.</a:t>
            </a:r>
          </a:p>
        </p:txBody>
      </p:sp>
    </p:spTree>
    <p:extLst>
      <p:ext uri="{BB962C8B-B14F-4D97-AF65-F5344CB8AC3E}">
        <p14:creationId xmlns:p14="http://schemas.microsoft.com/office/powerpoint/2010/main" val="1513197889"/>
      </p:ext>
    </p:extLst>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762000"/>
            <a:ext cx="7772400" cy="1470025"/>
          </a:xfrm>
        </p:spPr>
        <p:txBody>
          <a:bodyPr/>
          <a:lstStyle/>
          <a:p>
            <a:pPr algn="ctr"/>
            <a:r>
              <a:rPr lang="en-US" altLang="en-US" sz="3600" dirty="0">
                <a:solidFill>
                  <a:srgbClr val="003060"/>
                </a:solidFill>
                <a:latin typeface="Gotham-Book" charset="0"/>
              </a:rPr>
              <a:t>2018 Legislative Issues Most Affecting NAIFA</a:t>
            </a:r>
            <a:endParaRPr lang="en-US" sz="3600" dirty="0"/>
          </a:p>
        </p:txBody>
      </p:sp>
      <p:sp>
        <p:nvSpPr>
          <p:cNvPr id="3" name="Subtitle 2"/>
          <p:cNvSpPr>
            <a:spLocks noGrp="1"/>
          </p:cNvSpPr>
          <p:nvPr>
            <p:ph type="subTitle" idx="1"/>
          </p:nvPr>
        </p:nvSpPr>
        <p:spPr>
          <a:xfrm>
            <a:off x="838200" y="2825748"/>
            <a:ext cx="6400800" cy="3346451"/>
          </a:xfrm>
        </p:spPr>
        <p:txBody>
          <a:bodyPr/>
          <a:lstStyle/>
          <a:p>
            <a:pPr marL="342900" marR="0" indent="-342900" algn="l">
              <a:spcBef>
                <a:spcPts val="0"/>
              </a:spcBef>
              <a:spcAft>
                <a:spcPts val="0"/>
              </a:spcAft>
              <a:buFont typeface="Arial" charset="0"/>
              <a:buChar char="•"/>
            </a:pPr>
            <a:r>
              <a:rPr lang="en-US" sz="2400" b="1" u="sng" dirty="0">
                <a:solidFill>
                  <a:schemeClr val="tx1"/>
                </a:solidFill>
                <a:latin typeface="Times New Roman" charset="0"/>
                <a:ea typeface="Times New Roman" charset="0"/>
                <a:cs typeface="Times New Roman" charset="0"/>
              </a:rPr>
              <a:t>House Bill 63</a:t>
            </a:r>
          </a:p>
          <a:p>
            <a:pPr marL="800100" lvl="1" indent="-342900" algn="l">
              <a:spcBef>
                <a:spcPts val="0"/>
              </a:spcBef>
              <a:spcAft>
                <a:spcPts val="0"/>
              </a:spcAft>
              <a:buFont typeface="Arial" charset="0"/>
              <a:buChar char="•"/>
            </a:pPr>
            <a:r>
              <a:rPr lang="en-US" sz="2000" dirty="0">
                <a:solidFill>
                  <a:schemeClr val="tx1"/>
                </a:solidFill>
                <a:latin typeface="Times New Roman" charset="0"/>
                <a:ea typeface="Times New Roman" charset="0"/>
                <a:cs typeface="Times New Roman" charset="0"/>
              </a:rPr>
              <a:t>Rep. Shaw Blackmon, 146</a:t>
            </a:r>
            <a:r>
              <a:rPr lang="en-US" sz="2000" baseline="30000" dirty="0">
                <a:solidFill>
                  <a:schemeClr val="tx1"/>
                </a:solidFill>
                <a:latin typeface="Times New Roman" charset="0"/>
                <a:ea typeface="Times New Roman" charset="0"/>
                <a:cs typeface="Times New Roman" charset="0"/>
              </a:rPr>
              <a:t>th</a:t>
            </a:r>
            <a:r>
              <a:rPr lang="en-US" sz="2000" dirty="0">
                <a:solidFill>
                  <a:schemeClr val="tx1"/>
                </a:solidFill>
                <a:latin typeface="Times New Roman" charset="0"/>
                <a:ea typeface="Times New Roman" charset="0"/>
                <a:cs typeface="Times New Roman" charset="0"/>
              </a:rPr>
              <a:t> </a:t>
            </a:r>
          </a:p>
          <a:p>
            <a:pPr marL="800100" lvl="1" indent="-342900" algn="l">
              <a:spcBef>
                <a:spcPts val="0"/>
              </a:spcBef>
              <a:spcAft>
                <a:spcPts val="0"/>
              </a:spcAft>
              <a:buFont typeface="Arial" charset="0"/>
              <a:buChar char="•"/>
            </a:pPr>
            <a:r>
              <a:rPr lang="en-US" sz="2000" dirty="0">
                <a:solidFill>
                  <a:schemeClr val="tx1"/>
                </a:solidFill>
                <a:latin typeface="Times New Roman" charset="0"/>
                <a:ea typeface="Times New Roman" charset="0"/>
                <a:cs typeface="Times New Roman" charset="0"/>
              </a:rPr>
              <a:t>Department of Insurance to specify the commission percentage provided to insurance agents. </a:t>
            </a:r>
          </a:p>
          <a:p>
            <a:pPr marL="800100" lvl="1" indent="-342900" algn="l">
              <a:spcBef>
                <a:spcPts val="0"/>
              </a:spcBef>
              <a:spcAft>
                <a:spcPts val="0"/>
              </a:spcAft>
              <a:buFont typeface="Arial" charset="0"/>
              <a:buChar char="•"/>
            </a:pPr>
            <a:r>
              <a:rPr lang="en-US" sz="2000" dirty="0">
                <a:solidFill>
                  <a:schemeClr val="tx1"/>
                </a:solidFill>
                <a:latin typeface="Times New Roman" charset="0"/>
                <a:ea typeface="Times New Roman" charset="0"/>
                <a:cs typeface="Times New Roman" charset="0"/>
              </a:rPr>
              <a:t>Carriers that issue a health benefit plan shall pay a commission to insurance agents. </a:t>
            </a:r>
          </a:p>
          <a:p>
            <a:pPr marL="800100" lvl="1" indent="-342900" algn="l">
              <a:spcBef>
                <a:spcPts val="0"/>
              </a:spcBef>
              <a:spcAft>
                <a:spcPts val="0"/>
              </a:spcAft>
              <a:buFont typeface="Arial" charset="0"/>
              <a:buChar char="•"/>
            </a:pPr>
            <a:r>
              <a:rPr lang="en-US" sz="2000" dirty="0">
                <a:solidFill>
                  <a:schemeClr val="tx1"/>
                </a:solidFill>
                <a:latin typeface="Times New Roman" charset="0"/>
                <a:ea typeface="Times New Roman" charset="0"/>
                <a:cs typeface="Times New Roman" charset="0"/>
              </a:rPr>
              <a:t>Anti-Discrimination language. </a:t>
            </a:r>
          </a:p>
          <a:p>
            <a:pPr marL="800100" lvl="1" indent="-342900" algn="l">
              <a:spcBef>
                <a:spcPts val="0"/>
              </a:spcBef>
              <a:spcAft>
                <a:spcPts val="0"/>
              </a:spcAft>
              <a:buFont typeface="Arial" charset="0"/>
              <a:buChar char="•"/>
            </a:pPr>
            <a:r>
              <a:rPr lang="en-US" sz="2000" i="1" dirty="0">
                <a:solidFill>
                  <a:schemeClr val="tx1"/>
                </a:solidFill>
                <a:latin typeface="Times New Roman" charset="0"/>
                <a:ea typeface="Times New Roman" charset="0"/>
                <a:cs typeface="Times New Roman" charset="0"/>
              </a:rPr>
              <a:t>Status: Did not cross over. Backup bill. Our “insurance.” </a:t>
            </a:r>
          </a:p>
          <a:p>
            <a:endParaRPr lang="en-US" dirty="0"/>
          </a:p>
        </p:txBody>
      </p:sp>
      <p:sp>
        <p:nvSpPr>
          <p:cNvPr id="4" name="Rectangle 3"/>
          <p:cNvSpPr/>
          <p:nvPr/>
        </p:nvSpPr>
        <p:spPr>
          <a:xfrm>
            <a:off x="685800" y="1939637"/>
            <a:ext cx="7772400" cy="584775"/>
          </a:xfrm>
          <a:prstGeom prst="rect">
            <a:avLst/>
          </a:prstGeom>
        </p:spPr>
        <p:txBody>
          <a:bodyPr wrap="square">
            <a:spAutoFit/>
          </a:bodyPr>
          <a:lstStyle/>
          <a:p>
            <a:pPr algn="ctr"/>
            <a:r>
              <a:rPr lang="en-US" sz="3200" u="sng" dirty="0">
                <a:solidFill>
                  <a:srgbClr val="002060"/>
                </a:solidFill>
                <a:latin typeface="Times New Roman" charset="0"/>
                <a:ea typeface="Times New Roman" charset="0"/>
                <a:cs typeface="Times New Roman" charset="0"/>
              </a:rPr>
              <a:t>Premium Guarantees for Insurance Agents </a:t>
            </a:r>
          </a:p>
        </p:txBody>
      </p:sp>
    </p:spTree>
    <p:extLst>
      <p:ext uri="{BB962C8B-B14F-4D97-AF65-F5344CB8AC3E}">
        <p14:creationId xmlns:p14="http://schemas.microsoft.com/office/powerpoint/2010/main" val="2071247781"/>
      </p:ext>
    </p:extLst>
  </p:cSld>
  <p:clrMapOvr>
    <a:masterClrMapping/>
  </p:clrMapOvr>
  <p:transition/>
</p:sld>
</file>

<file path=ppt/theme/theme1.xml><?xml version="1.0" encoding="utf-8"?>
<a:theme xmlns:a="http://schemas.openxmlformats.org/drawingml/2006/main" name="HBS  2015  WHITE  Template">
  <a:themeElements>
    <a:clrScheme name="">
      <a:dk1>
        <a:srgbClr val="564B18"/>
      </a:dk1>
      <a:lt1>
        <a:srgbClr val="FFFFFF"/>
      </a:lt1>
      <a:dk2>
        <a:srgbClr val="000000"/>
      </a:dk2>
      <a:lt2>
        <a:srgbClr val="808080"/>
      </a:lt2>
      <a:accent1>
        <a:srgbClr val="BBE0E3"/>
      </a:accent1>
      <a:accent2>
        <a:srgbClr val="333399"/>
      </a:accent2>
      <a:accent3>
        <a:srgbClr val="FFFFFF"/>
      </a:accent3>
      <a:accent4>
        <a:srgbClr val="483F13"/>
      </a:accent4>
      <a:accent5>
        <a:srgbClr val="DAEDEF"/>
      </a:accent5>
      <a:accent6>
        <a:srgbClr val="2D2D8A"/>
      </a:accent6>
      <a:hlink>
        <a:srgbClr val="009999"/>
      </a:hlink>
      <a:folHlink>
        <a:srgbClr val="99CC00"/>
      </a:folHlink>
    </a:clrScheme>
    <a:fontScheme name="HBSS PP Template Blue">
      <a:majorFont>
        <a:latin typeface="Gotham-Book"/>
        <a:ea typeface="ヒラギノ角ゴ ProN W3"/>
        <a:cs typeface="ヒラギノ角ゴ ProN W3"/>
      </a:majorFont>
      <a:minorFont>
        <a:latin typeface="Lucida Grande"/>
        <a:ea typeface="ヒラギノ角ゴ ProN W3"/>
        <a:cs typeface="ヒラギノ角ゴ ProN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BBE0E3"/>
        </a:solidFill>
        <a:ln w="9525"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rgbClr val="564B18"/>
            </a:solidFill>
            <a:effectLst/>
            <a:latin typeface="Arial Italic" charset="0"/>
            <a:ea typeface="ヒラギノ角ゴ ProN W3" charset="0"/>
            <a:cs typeface="ヒラギノ角ゴ ProN W3" charset="0"/>
            <a:sym typeface="Arial Italic" charset="0"/>
          </a:defRPr>
        </a:defPPr>
      </a:lstStyle>
    </a:spDef>
    <a:lnDef>
      <a:spPr bwMode="auto">
        <a:xfrm>
          <a:off x="0" y="0"/>
          <a:ext cx="1" cy="1"/>
        </a:xfrm>
        <a:custGeom>
          <a:avLst/>
          <a:gdLst/>
          <a:ahLst/>
          <a:cxnLst/>
          <a:rect l="0" t="0" r="0" b="0"/>
          <a:pathLst/>
        </a:custGeom>
        <a:solidFill>
          <a:srgbClr val="BBE0E3"/>
        </a:solidFill>
        <a:ln w="9525"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rgbClr val="564B18"/>
            </a:solidFill>
            <a:effectLst/>
            <a:latin typeface="Arial Italic" charset="0"/>
            <a:ea typeface="ヒラギノ角ゴ ProN W3" charset="0"/>
            <a:cs typeface="ヒラギノ角ゴ ProN W3" charset="0"/>
            <a:sym typeface="Arial Italic" charset="0"/>
          </a:defRPr>
        </a:defPPr>
      </a:lstStyle>
    </a:lnDef>
  </a:objectDefaults>
  <a:extraClrSchemeLst>
    <a:extraClrScheme>
      <a:clrScheme name="HBSS PP Template Blu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HBS  2015  WHITE  Template</Template>
  <TotalTime>4891</TotalTime>
  <Pages>0</Pages>
  <Words>924</Words>
  <Characters>0</Characters>
  <Application>Microsoft Office PowerPoint</Application>
  <PresentationFormat>On-screen Show (4:3)</PresentationFormat>
  <Lines>0</Lines>
  <Paragraphs>116</Paragraphs>
  <Slides>17</Slides>
  <Notes>1</Notes>
  <HiddenSlides>0</HiddenSlides>
  <MMClips>0</MMClips>
  <ScaleCrop>false</ScaleCrop>
  <HeadingPairs>
    <vt:vector size="4" baseType="variant">
      <vt:variant>
        <vt:lpstr>Theme</vt:lpstr>
      </vt:variant>
      <vt:variant>
        <vt:i4>1</vt:i4>
      </vt:variant>
      <vt:variant>
        <vt:lpstr>Slide Titles</vt:lpstr>
      </vt:variant>
      <vt:variant>
        <vt:i4>17</vt:i4>
      </vt:variant>
    </vt:vector>
  </HeadingPairs>
  <TitlesOfParts>
    <vt:vector size="18" baseType="lpstr">
      <vt:lpstr>HBS  2015  WHITE  Template</vt:lpstr>
      <vt:lpstr>Government Affairs: </vt:lpstr>
      <vt:lpstr>PowerPoint Presentation</vt:lpstr>
      <vt:lpstr>Statewide Strength</vt:lpstr>
      <vt:lpstr>Government Affairs Team</vt:lpstr>
      <vt:lpstr>Strategies for Success</vt:lpstr>
      <vt:lpstr>PowerPoint Presentation</vt:lpstr>
      <vt:lpstr>High Profile Legislation in 2018 Session</vt:lpstr>
      <vt:lpstr>2018 Legislative Issues Most Affecting NAIFA</vt:lpstr>
      <vt:lpstr>2018 Legislative Issues Most Affecting NAIFA</vt:lpstr>
      <vt:lpstr> </vt:lpstr>
      <vt:lpstr>2018 Legislative Issues Most Affecting  NAIFA </vt:lpstr>
      <vt:lpstr>2018 Legislative Issues Most Affecting NAIFA </vt:lpstr>
      <vt:lpstr>2018 Legislative Issues Affecting NAIFA </vt:lpstr>
      <vt:lpstr>2018 Legislative Issues Most Affecting NAIFA</vt:lpstr>
      <vt:lpstr>2018 Legislative Issues Most Affecting NAIFA</vt:lpstr>
      <vt:lpstr>2018 Legislative Issues Most Affecting NAIFA</vt:lpstr>
      <vt:lpstr>PowerPoint Presentation</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subject/>
  <dc:creator>administrator</dc:creator>
  <cp:keywords/>
  <dc:description/>
  <cp:lastModifiedBy>Brad Carver</cp:lastModifiedBy>
  <cp:revision>57</cp:revision>
  <cp:lastPrinted>2013-05-16T15:53:50Z</cp:lastPrinted>
  <dcterms:created xsi:type="dcterms:W3CDTF">2016-08-19T14:49:07Z</dcterms:created>
  <dcterms:modified xsi:type="dcterms:W3CDTF">2018-03-13T16:19:41Z</dcterms:modified>
</cp:coreProperties>
</file>